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B6DE42-4FD0-448F-943D-BAA759610F10}">
  <a:tblStyle styleId="{34B6DE42-4FD0-448F-943D-BAA759610F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7E369F1-33A0-4DB0-B3F0-D17A7D4E3CF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d28f80c0d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5d28f80c0d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28f80c0d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5d28f80c0d_1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28f80c0d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d28f80c0d_1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28f80c0d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5d28f80c0d_1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28f80c0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5d28f80c0d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d28f80c0d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5d28f80c0d_1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28f80c0d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5d28f80c0d_1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28f80c0d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5d28f80c0d_1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d28f80c0d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5d28f80c0d_1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d28f80c0d_1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5d28f80c0d_1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28f80c0d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5d28f80c0d_1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28f80c0d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5d28f80c0d_1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d28f80c0d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5d28f80c0d_1_2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d28f80c0d_1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5d28f80c0d_1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445c2e44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445c2e4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b244a7c8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b244a7c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b244a7c8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b244a7c8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a6e0dfb9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a6e0dfb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d28f80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5d28f80c0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d28f80c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5d28f80c0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28f80c0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5d28f80c0d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d28f80c0d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5d28f80c0d_1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d28f80c0d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5d28f80c0d_1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491066" y="499713"/>
            <a:ext cx="6468534" cy="132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320"/>
              </a:spcBef>
              <a:spcAft>
                <a:spcPts val="0"/>
              </a:spcAft>
              <a:buClr>
                <a:srgbClr val="44122B"/>
              </a:buClr>
              <a:buSzPts val="8580"/>
              <a:buFont typeface="Noto Sans Symbols"/>
              <a:buNone/>
              <a:defRPr b="0" i="0" sz="66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80"/>
              </a:spcBef>
              <a:spcAft>
                <a:spcPts val="0"/>
              </a:spcAft>
              <a:buClr>
                <a:srgbClr val="948B8F"/>
              </a:buClr>
              <a:buSzPts val="3120"/>
              <a:buFont typeface="Arial"/>
              <a:buNone/>
              <a:defRPr b="0" i="0" sz="24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948B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48B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490538" y="1676928"/>
            <a:ext cx="6469062" cy="1287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E05E20"/>
              </a:buClr>
              <a:buSzPts val="4680"/>
              <a:buFont typeface="Noto Sans Symbols"/>
              <a:buNone/>
              <a:defRPr b="0" i="0" sz="3600" u="none" cap="none" strike="noStrike">
                <a:solidFill>
                  <a:srgbClr val="E05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67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847"/>
              </a:buClr>
              <a:buSzPts val="3120"/>
              <a:buFont typeface="Arial"/>
              <a:buChar char="-"/>
              <a:defRPr b="0" i="0" sz="24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◦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3" type="body"/>
          </p:nvPr>
        </p:nvSpPr>
        <p:spPr>
          <a:xfrm>
            <a:off x="490538" y="2951018"/>
            <a:ext cx="6469062" cy="168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05E20"/>
              </a:buClr>
              <a:buSzPts val="3640"/>
              <a:buFont typeface="Noto Sans Symbols"/>
              <a:buNone/>
              <a:defRPr b="0" i="0" sz="2800" u="none" cap="none" strike="noStrike">
                <a:solidFill>
                  <a:srgbClr val="E05E2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67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64847"/>
              </a:buClr>
              <a:buSzPts val="3120"/>
              <a:buFont typeface="Arial"/>
              <a:buChar char="-"/>
              <a:defRPr b="0" i="0" sz="24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64847"/>
              </a:buClr>
              <a:buSzPts val="2000"/>
              <a:buFont typeface="Arial"/>
              <a:buChar char="◦"/>
              <a:defRPr b="0" i="0" sz="20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ntent">
  <p:cSld name="Single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1150938"/>
            <a:ext cx="12192000" cy="5830630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4122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122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4122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308542" y="1"/>
            <a:ext cx="10339833" cy="1139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0" y="1150938"/>
            <a:ext cx="12192000" cy="5707062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309789" y="1426794"/>
            <a:ext cx="4876800" cy="49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◦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763021" y="1426794"/>
            <a:ext cx="4876800" cy="49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6719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4122B"/>
              </a:buClr>
              <a:buSzPts val="3120"/>
              <a:buFont typeface="Noto Sans Symbols"/>
              <a:buChar char="▪"/>
              <a:defRPr b="0" i="0" sz="24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600"/>
              <a:buFont typeface="Arial"/>
              <a:buChar char="-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44122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464847"/>
              </a:buClr>
              <a:buSzPts val="1600"/>
              <a:buFont typeface="Arial"/>
              <a:buChar char="◦"/>
              <a:defRPr b="0" i="0" sz="1600" u="none" cap="none" strike="noStrike">
                <a:solidFill>
                  <a:srgbClr val="46484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ributions">
  <p:cSld name="Attributio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1150938"/>
            <a:ext cx="12192000" cy="5830630"/>
          </a:xfrm>
          <a:prstGeom prst="rect">
            <a:avLst/>
          </a:prstGeom>
          <a:solidFill>
            <a:srgbClr val="EDFD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6830291" y="0"/>
            <a:ext cx="5361709" cy="1150938"/>
          </a:xfrm>
          <a:prstGeom prst="rect">
            <a:avLst/>
          </a:prstGeom>
          <a:solidFill>
            <a:srgbClr val="7FC3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8275908" y="6446406"/>
            <a:ext cx="35742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CC BY-NC 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Page">
  <p:cSld name="Back Pag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47817" y="1639363"/>
            <a:ext cx="554818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This presentation was developed by the</a:t>
            </a: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 editors of </a:t>
            </a:r>
            <a:r>
              <a:rPr i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Explorations: An Open Invitation to Biological Anthropology.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4412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Unless otherwise specified, all content is made available under a Creative Commons license: CC BY-NC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44122B"/>
                </a:solidFill>
                <a:latin typeface="Arial"/>
                <a:ea typeface="Arial"/>
                <a:cs typeface="Arial"/>
                <a:sym typeface="Arial"/>
              </a:rPr>
              <a:t>www.explorations.americananthro.org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641601" y="5486401"/>
            <a:ext cx="2569633" cy="555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hyperlink" Target="http://marynelsonstudio.com/" TargetMode="External"/><Relationship Id="rId11" Type="http://schemas.openxmlformats.org/officeDocument/2006/relationships/hyperlink" Target="https://creativecommons.org/licenses/by-nc-sa/3.0/" TargetMode="External"/><Relationship Id="rId22" Type="http://schemas.openxmlformats.org/officeDocument/2006/relationships/hyperlink" Target="http://marynelsonstudio.com/" TargetMode="External"/><Relationship Id="rId10" Type="http://schemas.openxmlformats.org/officeDocument/2006/relationships/hyperlink" Target="https://animaldiversity.org/" TargetMode="External"/><Relationship Id="rId21" Type="http://schemas.openxmlformats.org/officeDocument/2006/relationships/hyperlink" Target="https://creativecommons.org/licenses/by-nc/4.0/" TargetMode="External"/><Relationship Id="rId13" Type="http://schemas.openxmlformats.org/officeDocument/2006/relationships/hyperlink" Target="https://en.wikipedia.org/wiki/Richard_Lydekker" TargetMode="External"/><Relationship Id="rId12" Type="http://schemas.openxmlformats.org/officeDocument/2006/relationships/hyperlink" Target="https://commons.wikimedia.org/wiki/File:PrimateFeet.jpg" TargetMode="External"/><Relationship Id="rId23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commons.wikimedia.org/wiki/File:CARABLANCA_-_panoramio.jpg" TargetMode="External"/><Relationship Id="rId4" Type="http://schemas.openxmlformats.org/officeDocument/2006/relationships/hyperlink" Target="https://creativecommons.org/licenses/by/3.0/legalcode" TargetMode="External"/><Relationship Id="rId9" Type="http://schemas.openxmlformats.org/officeDocument/2006/relationships/hyperlink" Target="https://animaldiversity.org/accounts/Otolemur_crassicaudatus/specimens/collections/contributors/phil_myers/ADW_mammals/specimens/Primates/Otolemur_crassicaudatus/dorsal1809/" TargetMode="External"/><Relationship Id="rId15" Type="http://schemas.openxmlformats.org/officeDocument/2006/relationships/hyperlink" Target="https://commons.wikimedia.org/wiki/File:Ha,ha,ha_...._(14986571843).jpg" TargetMode="External"/><Relationship Id="rId14" Type="http://schemas.openxmlformats.org/officeDocument/2006/relationships/hyperlink" Target="https://en.wikipedia.org/wiki/Public_domain" TargetMode="External"/><Relationship Id="rId17" Type="http://schemas.openxmlformats.org/officeDocument/2006/relationships/hyperlink" Target="https://creativecommons.org/licenses/by-sa/2.0/legalcode" TargetMode="External"/><Relationship Id="rId16" Type="http://schemas.openxmlformats.org/officeDocument/2006/relationships/hyperlink" Target="https://www.flickr.com/people/104249543@N07" TargetMode="External"/><Relationship Id="rId5" Type="http://schemas.openxmlformats.org/officeDocument/2006/relationships/hyperlink" Target="https://creativecommons.org/licenses/by-nc/4.0/" TargetMode="External"/><Relationship Id="rId19" Type="http://schemas.openxmlformats.org/officeDocument/2006/relationships/hyperlink" Target="https://creativecommons.org/licenses/by-nc/4.0/" TargetMode="External"/><Relationship Id="rId6" Type="http://schemas.openxmlformats.org/officeDocument/2006/relationships/hyperlink" Target="https://animaldiversity.org/accounts/Otolemur_crassicaudatus/specimens/collections/contributors/phil_myers/ADW_mammals/specimens/Primates/Otolemur_crassicaudatus/lateral/" TargetMode="External"/><Relationship Id="rId18" Type="http://schemas.openxmlformats.org/officeDocument/2006/relationships/hyperlink" Target="http://marynelsonstudio.com/" TargetMode="External"/><Relationship Id="rId7" Type="http://schemas.openxmlformats.org/officeDocument/2006/relationships/hyperlink" Target="https://animaldiversity.org/" TargetMode="External"/><Relationship Id="rId8" Type="http://schemas.openxmlformats.org/officeDocument/2006/relationships/hyperlink" Target="https://creativecommons.org/licenses/by-nc-sa/3.0/" TargetMode="External"/></Relationships>
</file>

<file path=ppt/slides/_rels/slide25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flickr.com/people/23661161@N02" TargetMode="External"/><Relationship Id="rId20" Type="http://schemas.openxmlformats.org/officeDocument/2006/relationships/hyperlink" Target="https://commons.wikimedia.org/wiki/File:Katta_csal%87d.jpg" TargetMode="External"/><Relationship Id="rId42" Type="http://schemas.openxmlformats.org/officeDocument/2006/relationships/hyperlink" Target="https://creativecommons.org/licenses/by-nc/4.0/" TargetMode="External"/><Relationship Id="rId41" Type="http://schemas.openxmlformats.org/officeDocument/2006/relationships/hyperlink" Target="https://creativecommons.org/licenses/by/2.0/legalcode" TargetMode="External"/><Relationship Id="rId22" Type="http://schemas.openxmlformats.org/officeDocument/2006/relationships/hyperlink" Target="https://commons.wikimedia.org/wiki/File:Aye-aye_at_night_in_the_wild_in_Madagascar.jpg" TargetMode="External"/><Relationship Id="rId44" Type="http://schemas.openxmlformats.org/officeDocument/2006/relationships/hyperlink" Target="https://www.flickr.com/photos/50852241@N00" TargetMode="External"/><Relationship Id="rId21" Type="http://schemas.openxmlformats.org/officeDocument/2006/relationships/hyperlink" Target="https://creativecommons.org/licenses/by-sa/3.0/legalcode" TargetMode="External"/><Relationship Id="rId43" Type="http://schemas.openxmlformats.org/officeDocument/2006/relationships/hyperlink" Target="https://commons.wikimedia.org/wiki/File:Ringtailed_Lemurs_in_Berenty.jpg" TargetMode="External"/><Relationship Id="rId24" Type="http://schemas.openxmlformats.org/officeDocument/2006/relationships/hyperlink" Target="https://commons.wikimedia.org/wiki/File:Diademed_ready_to_push_off.jpg" TargetMode="External"/><Relationship Id="rId46" Type="http://schemas.openxmlformats.org/officeDocument/2006/relationships/hyperlink" Target="https://commons.wikimedia.org/wiki/File:Komba_u%5Fat%87.jpg" TargetMode="External"/><Relationship Id="rId23" Type="http://schemas.openxmlformats.org/officeDocument/2006/relationships/hyperlink" Target="https://creativecommons.org/licenses/by/2.0/deed.en" TargetMode="External"/><Relationship Id="rId45" Type="http://schemas.openxmlformats.org/officeDocument/2006/relationships/hyperlink" Target="https://creativecommons.org/licenses/by-sa/2.0/legalcod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phylopic.org/image/d6cfb28f-136e-4a20-a5ac-8eb353c7fc4a/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creativecommons.org/licenses/by/3.0/" TargetMode="External"/><Relationship Id="rId26" Type="http://schemas.openxmlformats.org/officeDocument/2006/relationships/hyperlink" Target="https://creativecommons.org/share-your-work/public-domain/cc0/" TargetMode="External"/><Relationship Id="rId25" Type="http://schemas.openxmlformats.org/officeDocument/2006/relationships/hyperlink" Target="https://creativecommons.org/licenses/by/2.0/legalcode" TargetMode="External"/><Relationship Id="rId47" Type="http://schemas.openxmlformats.org/officeDocument/2006/relationships/hyperlink" Target="https://creativecommons.org/licenses/by-sa/4.0/legalcode" TargetMode="External"/><Relationship Id="rId28" Type="http://schemas.openxmlformats.org/officeDocument/2006/relationships/hyperlink" Target="https://www.flickr.com/people/42244964@N03" TargetMode="External"/><Relationship Id="rId27" Type="http://schemas.openxmlformats.org/officeDocument/2006/relationships/hyperlink" Target="https://commons.wikimedia.org/wiki/File:Juvenile_Black-and-White_Ruffed_Lemur,_Mantadia,_Madagascar.jpg" TargetMode="External"/><Relationship Id="rId5" Type="http://schemas.openxmlformats.org/officeDocument/2006/relationships/hyperlink" Target="https://creativecommons.org/licenses/by-nc/4.0/" TargetMode="External"/><Relationship Id="rId6" Type="http://schemas.openxmlformats.org/officeDocument/2006/relationships/hyperlink" Target="http://marynelsonstudio.com/" TargetMode="External"/><Relationship Id="rId29" Type="http://schemas.openxmlformats.org/officeDocument/2006/relationships/hyperlink" Target="https://creativecommons.org/licenses/by/2.0/legalcode" TargetMode="External"/><Relationship Id="rId7" Type="http://schemas.openxmlformats.org/officeDocument/2006/relationships/hyperlink" Target="https://creativecommons.org/licenses/by-nc/4.0/" TargetMode="External"/><Relationship Id="rId8" Type="http://schemas.openxmlformats.org/officeDocument/2006/relationships/hyperlink" Target="http://phylopic.org/image/156b515d-f25c-4497-b15b-5afb832cc70c/" TargetMode="External"/><Relationship Id="rId31" Type="http://schemas.openxmlformats.org/officeDocument/2006/relationships/hyperlink" Target="https://www.flickr.com/photos/46956042@N00" TargetMode="External"/><Relationship Id="rId30" Type="http://schemas.openxmlformats.org/officeDocument/2006/relationships/hyperlink" Target="https://commons.wikimedia.org/wiki/File:Microcebus_murinus_-Artis_Zoo,_Amsterdam,_Netherlands-8a.jpg" TargetMode="External"/><Relationship Id="rId11" Type="http://schemas.openxmlformats.org/officeDocument/2006/relationships/hyperlink" Target="https://creativecommons.org/share-your-work/public-domain/cc0/" TargetMode="External"/><Relationship Id="rId33" Type="http://schemas.openxmlformats.org/officeDocument/2006/relationships/hyperlink" Target="https://commons.wikimedia.org/wiki/File:Slow_Loris.jpg" TargetMode="External"/><Relationship Id="rId10" Type="http://schemas.openxmlformats.org/officeDocument/2006/relationships/hyperlink" Target="http://phylopic.org/image/899742c2-9a40-4fa0-b2cd-2eb133c8f6e8/" TargetMode="External"/><Relationship Id="rId32" Type="http://schemas.openxmlformats.org/officeDocument/2006/relationships/hyperlink" Target="https://creativecommons.org/licenses/by/2.0/legalcode" TargetMode="External"/><Relationship Id="rId13" Type="http://schemas.openxmlformats.org/officeDocument/2006/relationships/hyperlink" Target="https://creativecommons.org/share-your-work/public-domain/cc0/" TargetMode="External"/><Relationship Id="rId35" Type="http://schemas.openxmlformats.org/officeDocument/2006/relationships/hyperlink" Target="https://creativecommons.org/licenses/by-sa/3.0/legalcode" TargetMode="External"/><Relationship Id="rId12" Type="http://schemas.openxmlformats.org/officeDocument/2006/relationships/hyperlink" Target="http://phylopic.org/image/72f2f854-f3cd-4666-887c-35d5c256ab0f/" TargetMode="External"/><Relationship Id="rId34" Type="http://schemas.openxmlformats.org/officeDocument/2006/relationships/hyperlink" Target="https://commons.wikimedia.org/wiki/User:Jmiksanek" TargetMode="External"/><Relationship Id="rId15" Type="http://schemas.openxmlformats.org/officeDocument/2006/relationships/hyperlink" Target="https://pixabay.com/users/mohamed_hassan-5229782/" TargetMode="External"/><Relationship Id="rId37" Type="http://schemas.openxmlformats.org/officeDocument/2006/relationships/hyperlink" Target="https://commons.wikimedia.org/wiki/User:Kalyanvarma" TargetMode="External"/><Relationship Id="rId14" Type="http://schemas.openxmlformats.org/officeDocument/2006/relationships/hyperlink" Target="https://pixabay.com/vectors/animals-silhouette-wolf-elephant-2755766/" TargetMode="External"/><Relationship Id="rId36" Type="http://schemas.openxmlformats.org/officeDocument/2006/relationships/hyperlink" Target="https://commons.wikimedia.org/wiki/File:Slender_Loris.jpg" TargetMode="External"/><Relationship Id="rId17" Type="http://schemas.openxmlformats.org/officeDocument/2006/relationships/hyperlink" Target="https://commons.wikimedia.org/wiki/File:Extant_Strepsirrhini.jpg" TargetMode="External"/><Relationship Id="rId39" Type="http://schemas.openxmlformats.org/officeDocument/2006/relationships/hyperlink" Target="https://commons.wikimedia.org/wiki/File:Garnett's_Galago_(Greater_Bushbaby).jpg" TargetMode="External"/><Relationship Id="rId16" Type="http://schemas.openxmlformats.org/officeDocument/2006/relationships/hyperlink" Target="https://pixabay.com/service/terms/" TargetMode="External"/><Relationship Id="rId38" Type="http://schemas.openxmlformats.org/officeDocument/2006/relationships/hyperlink" Target="https://creativecommons.org/licenses/by-sa/4.0/legalcode" TargetMode="External"/><Relationship Id="rId19" Type="http://schemas.openxmlformats.org/officeDocument/2006/relationships/hyperlink" Target="https://creativecommons.org/licenses/by-sa/3.0/legalcode" TargetMode="External"/><Relationship Id="rId18" Type="http://schemas.openxmlformats.org/officeDocument/2006/relationships/hyperlink" Target="https://www.flickr.com/people/23661161@N02" TargetMode="External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flickr.com/people/10815162@N07" TargetMode="External"/><Relationship Id="rId22" Type="http://schemas.openxmlformats.org/officeDocument/2006/relationships/hyperlink" Target="https://creativecommons.org/licenses/by-nc/4.0/" TargetMode="External"/><Relationship Id="rId21" Type="http://schemas.openxmlformats.org/officeDocument/2006/relationships/hyperlink" Target="https://creativecommons.org/licenses/by/2.0/legalcode" TargetMode="External"/><Relationship Id="rId24" Type="http://schemas.openxmlformats.org/officeDocument/2006/relationships/hyperlink" Target="https://www.the-ninth.com/about" TargetMode="External"/><Relationship Id="rId23" Type="http://schemas.openxmlformats.org/officeDocument/2006/relationships/hyperlink" Target="https://commons.wikimedia.org/wiki/File:Duskyleafmonkey1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ommons.wikimedia.org/wiki/File:Black-and-White_Ruffed_Lemur,_Mantadia,_Madagascar.jpg" TargetMode="External"/><Relationship Id="rId9" Type="http://schemas.openxmlformats.org/officeDocument/2006/relationships/hyperlink" Target="https://creativecommons.org/licenses/by-sa/4.0/legalcode" TargetMode="External"/><Relationship Id="rId26" Type="http://schemas.openxmlformats.org/officeDocument/2006/relationships/hyperlink" Target="https://commons.wikimedia.org/wiki/File:Male_Bornean_Orangutan_-_Big_Cheeks.jpg" TargetMode="External"/><Relationship Id="rId25" Type="http://schemas.openxmlformats.org/officeDocument/2006/relationships/hyperlink" Target="https://creativecommons.org/licenses/by/3.0/at/deed.en" TargetMode="External"/><Relationship Id="rId28" Type="http://schemas.openxmlformats.org/officeDocument/2006/relationships/hyperlink" Target="https://creativecommons.org/licenses/by-sa/2.0/legalcode" TargetMode="External"/><Relationship Id="rId27" Type="http://schemas.openxmlformats.org/officeDocument/2006/relationships/hyperlink" Target="https://www.flickr.com/people/8749778@N06" TargetMode="External"/><Relationship Id="rId5" Type="http://schemas.openxmlformats.org/officeDocument/2006/relationships/hyperlink" Target="https://www.flickr.com/people/42244964@N03" TargetMode="External"/><Relationship Id="rId6" Type="http://schemas.openxmlformats.org/officeDocument/2006/relationships/hyperlink" Target="https://creativecommons.org/licenses/by/2.0/legalcode" TargetMode="External"/><Relationship Id="rId29" Type="http://schemas.openxmlformats.org/officeDocument/2006/relationships/hyperlink" Target="https://www.flickr.com/photos/suneko/373310729/" TargetMode="External"/><Relationship Id="rId7" Type="http://schemas.openxmlformats.org/officeDocument/2006/relationships/hyperlink" Target="https://commons.wikimedia.org/wiki/File:Crab_eating_macaque_face.jpg" TargetMode="External"/><Relationship Id="rId8" Type="http://schemas.openxmlformats.org/officeDocument/2006/relationships/hyperlink" Target="https://commons.wikimedia.org/wiki/User:Bruce89" TargetMode="External"/><Relationship Id="rId31" Type="http://schemas.openxmlformats.org/officeDocument/2006/relationships/hyperlink" Target="https://creativecommons.org/licenses/by/2.0/legalcode" TargetMode="External"/><Relationship Id="rId30" Type="http://schemas.openxmlformats.org/officeDocument/2006/relationships/hyperlink" Target="https://www.flickr.com/photos/suneko/" TargetMode="External"/><Relationship Id="rId11" Type="http://schemas.openxmlformats.org/officeDocument/2006/relationships/hyperlink" Target="https://www.flickr.com/people/46274125@N00" TargetMode="External"/><Relationship Id="rId10" Type="http://schemas.openxmlformats.org/officeDocument/2006/relationships/hyperlink" Target="https://commons.wikimedia.org/wiki/File:Tarsier_Sanctuary,_Corella,_Bohol_(2052878890).jpg" TargetMode="External"/><Relationship Id="rId13" Type="http://schemas.openxmlformats.org/officeDocument/2006/relationships/hyperlink" Target="https://commons.wikimedia.org/wiki/File:CARABLANCA_-_panoramio.jpg" TargetMode="External"/><Relationship Id="rId12" Type="http://schemas.openxmlformats.org/officeDocument/2006/relationships/hyperlink" Target="https://creativecommons.org/licenses/by/2.0/legalcode" TargetMode="External"/><Relationship Id="rId15" Type="http://schemas.openxmlformats.org/officeDocument/2006/relationships/hyperlink" Target="https://creativecommons.org/licenses/by-nc/4.0/" TargetMode="External"/><Relationship Id="rId14" Type="http://schemas.openxmlformats.org/officeDocument/2006/relationships/hyperlink" Target="https://creativecommons.org/licenses/by/3.0/legalcode" TargetMode="External"/><Relationship Id="rId17" Type="http://schemas.openxmlformats.org/officeDocument/2006/relationships/hyperlink" Target="https://www.flickr.com/people/8749778@N06" TargetMode="External"/><Relationship Id="rId16" Type="http://schemas.openxmlformats.org/officeDocument/2006/relationships/hyperlink" Target="https://commons.wikimedia.org/wiki/File:Wolf's_Guenon_Picking_Up_Food_(19095137693).jpg" TargetMode="External"/><Relationship Id="rId19" Type="http://schemas.openxmlformats.org/officeDocument/2006/relationships/hyperlink" Target="https://commons.wikimedia.org/wiki/File:Silverleaf_Monkey_(Kuala_Lumpur).jpg" TargetMode="External"/><Relationship Id="rId18" Type="http://schemas.openxmlformats.org/officeDocument/2006/relationships/hyperlink" Target="https://creativecommons.org/licenses/by-sa/2.0/legalcod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commons.wikimedia.org/wiki/File:Orang_Utan_(Pongo_pygmaeus)_female_with_baby_(8066259067).jpg" TargetMode="External"/><Relationship Id="rId4" Type="http://schemas.openxmlformats.org/officeDocument/2006/relationships/hyperlink" Target="https://www.flickr.com/people/65695019@N07" TargetMode="External"/><Relationship Id="rId9" Type="http://schemas.openxmlformats.org/officeDocument/2006/relationships/hyperlink" Target="https://commons.wikimedia.org/wiki/File:Chimpanzees_in_Uganda_(5984913059).jpg" TargetMode="External"/><Relationship Id="rId5" Type="http://schemas.openxmlformats.org/officeDocument/2006/relationships/hyperlink" Target="https://creativecommons.org/licenses/by-sa/2.0/legalcode" TargetMode="External"/><Relationship Id="rId6" Type="http://schemas.openxmlformats.org/officeDocument/2006/relationships/hyperlink" Target="https://commons.wikimedia.org/wiki/File:Enzo_naomi_echo.jpg" TargetMode="External"/><Relationship Id="rId7" Type="http://schemas.openxmlformats.org/officeDocument/2006/relationships/hyperlink" Target="https://commons.wikimedia.org/wiki/User:Zoostar" TargetMode="External"/><Relationship Id="rId8" Type="http://schemas.openxmlformats.org/officeDocument/2006/relationships/hyperlink" Target="https://creativecommons.org/licenses/by/3.0/legalcode" TargetMode="External"/><Relationship Id="rId11" Type="http://schemas.openxmlformats.org/officeDocument/2006/relationships/hyperlink" Target="https://commons.wikimedia.org/wiki/User:Elitre" TargetMode="External"/><Relationship Id="rId10" Type="http://schemas.openxmlformats.org/officeDocument/2006/relationships/hyperlink" Target="https://www.flickr.com/people/57424551@N06" TargetMode="External"/><Relationship Id="rId13" Type="http://schemas.openxmlformats.org/officeDocument/2006/relationships/hyperlink" Target="https://commons.wikimedia.org/wiki/File:Bonobo_male_Jasongo_15yo_Twycross_582a_(2014_11_14_01_04_18_UTC).jpg" TargetMode="External"/><Relationship Id="rId12" Type="http://schemas.openxmlformats.org/officeDocument/2006/relationships/hyperlink" Target="https://en.wikipedia.org/wiki/Public_domain" TargetMode="External"/><Relationship Id="rId15" Type="http://schemas.openxmlformats.org/officeDocument/2006/relationships/hyperlink" Target="https://creativecommons.org/licenses/by-sa/4.0/legalcode" TargetMode="External"/><Relationship Id="rId14" Type="http://schemas.openxmlformats.org/officeDocument/2006/relationships/hyperlink" Target="https://commons.wikimedia.org/wiki/User:Wcalvin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91066" y="499713"/>
            <a:ext cx="6468534" cy="1323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8580"/>
              <a:buNone/>
            </a:pPr>
            <a:r>
              <a:rPr lang="en-US" sz="6000"/>
              <a:t>Chapter 5</a:t>
            </a:r>
            <a:endParaRPr sz="6000"/>
          </a:p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90538" y="1676928"/>
            <a:ext cx="6469062" cy="1287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05E20"/>
              </a:buClr>
              <a:buSzPts val="4680"/>
              <a:buNone/>
            </a:pPr>
            <a:r>
              <a:rPr lang="en-US">
                <a:solidFill>
                  <a:srgbClr val="434343"/>
                </a:solidFill>
              </a:rPr>
              <a:t>Meet the Living Primates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90553" y="2951025"/>
            <a:ext cx="7829400" cy="16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05E20"/>
              </a:buClr>
              <a:buSzPts val="3640"/>
              <a:buNone/>
            </a:pPr>
            <a:r>
              <a:rPr lang="en-US">
                <a:solidFill>
                  <a:srgbClr val="434343"/>
                </a:solidFill>
              </a:rPr>
              <a:t>Stephanie Etting, Ph.D.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554525" y="6411275"/>
            <a:ext cx="10626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CC BY-NC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525299" y="134073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Long snout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Wet noses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Small bodies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Solitary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Derived traits</a:t>
            </a:r>
            <a:endParaRPr sz="32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○"/>
            </a:pPr>
            <a:r>
              <a:rPr lang="en-US" sz="2800"/>
              <a:t>G</a:t>
            </a:r>
            <a:r>
              <a:rPr lang="en-US" sz="2800"/>
              <a:t>rooming claw</a:t>
            </a:r>
            <a:r>
              <a:rPr lang="en-US" sz="2800"/>
              <a:t>, t</a:t>
            </a:r>
            <a:r>
              <a:rPr lang="en-US" sz="2800"/>
              <a:t>ooth comb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Two groups split 65 mya</a:t>
            </a:r>
            <a:endParaRPr sz="32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2800"/>
              <a:t>Lemurs</a:t>
            </a:r>
            <a:endParaRPr sz="28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2800"/>
              <a:t>Lorises, pottos, galagos</a:t>
            </a:r>
            <a:endParaRPr sz="2800"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Suborder </a:t>
            </a:r>
            <a:r>
              <a:rPr i="1" lang="en-US" sz="4000"/>
              <a:t>Strepsirrhini</a:t>
            </a:r>
            <a:endParaRPr i="1" sz="4000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450" y="1317550"/>
            <a:ext cx="3274300" cy="51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1308100" y="22860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4122B"/>
                </a:solidFill>
              </a:rPr>
              <a:t>Suborder </a:t>
            </a:r>
            <a:r>
              <a:rPr i="1" lang="en-US" sz="4000">
                <a:solidFill>
                  <a:srgbClr val="44122B"/>
                </a:solidFill>
              </a:rPr>
              <a:t>Strepsirrhini</a:t>
            </a:r>
            <a:endParaRPr i="1" sz="4000">
              <a:solidFill>
                <a:srgbClr val="44122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400" y="1663608"/>
            <a:ext cx="1473200" cy="105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4637" r="2425" t="0"/>
          <a:stretch/>
        </p:blipFill>
        <p:spPr>
          <a:xfrm>
            <a:off x="8908425" y="1661945"/>
            <a:ext cx="1473200" cy="10588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17"/>
          <p:cNvGraphicFramePr/>
          <p:nvPr/>
        </p:nvGraphicFramePr>
        <p:xfrm>
          <a:off x="504250" y="121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{34B6DE42-4FD0-448F-943D-BAA759610F10}</a:tableStyleId>
              </a:tblPr>
              <a:tblGrid>
                <a:gridCol w="2805450"/>
                <a:gridCol w="4505125"/>
                <a:gridCol w="4017025"/>
              </a:tblGrid>
              <a:tr h="154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Lemurs</a:t>
                      </a:r>
                      <a:endParaRPr sz="2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Lorises, Pottos, Galagos</a:t>
                      </a:r>
                      <a:endParaRPr sz="2200"/>
                    </a:p>
                  </a:txBody>
                  <a:tcPr marT="63500" marB="63500" marR="63500" marL="63500"/>
                </a:tc>
              </a:tr>
              <a:tr h="720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Geographic range</a:t>
                      </a:r>
                      <a:endParaRPr b="1"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Madagascar</a:t>
                      </a:r>
                      <a:endParaRPr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S. and S.E. </a:t>
                      </a:r>
                      <a:r>
                        <a:rPr lang="en-US" sz="1800"/>
                        <a:t>Asia, Central Africa</a:t>
                      </a:r>
                      <a:endParaRPr sz="1800"/>
                    </a:p>
                  </a:txBody>
                  <a:tcPr marT="63500" marB="63500" marR="63500" marL="63500" anchor="ctr"/>
                </a:tc>
              </a:tr>
              <a:tr h="6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Activity patterns</a:t>
                      </a:r>
                      <a:endParaRPr b="1"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Diurnal, nocturnal or cathemeral</a:t>
                      </a:r>
                      <a:endParaRPr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Nocturnal</a:t>
                      </a:r>
                      <a:endParaRPr sz="1800"/>
                    </a:p>
                  </a:txBody>
                  <a:tcPr marT="63500" marB="63500" marR="63500" marL="63500" anchor="ctr"/>
                </a:tc>
              </a:tr>
              <a:tr h="6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Dietary types</a:t>
                      </a:r>
                      <a:endParaRPr b="1"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Insectivore, frugivore or folivore</a:t>
                      </a:r>
                      <a:endParaRPr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Insectivore, frugivore</a:t>
                      </a:r>
                      <a:endParaRPr sz="1800"/>
                    </a:p>
                  </a:txBody>
                  <a:tcPr marT="63500" marB="63500" marR="63500" marL="63500" anchor="ctr"/>
                </a:tc>
              </a:tr>
              <a:tr h="6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Social groupings</a:t>
                      </a:r>
                      <a:endParaRPr b="1"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Solitary, pairs, small to large groups</a:t>
                      </a:r>
                      <a:endParaRPr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Solitary</a:t>
                      </a:r>
                      <a:endParaRPr sz="1800"/>
                    </a:p>
                  </a:txBody>
                  <a:tcPr marT="63500" marB="63500" marR="63500" marL="63500" anchor="ctr"/>
                </a:tc>
              </a:tr>
              <a:tr h="87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Forms of locomotion</a:t>
                      </a:r>
                      <a:endParaRPr b="1"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Vertical clinger leapers,quadrupedal</a:t>
                      </a:r>
                      <a:endParaRPr sz="18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Slow quadrupedal climbers and active quadrupedal runners</a:t>
                      </a:r>
                      <a:endParaRPr sz="1800"/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926549" y="1243011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Good vision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Short, dry nose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Large brains and bodies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Broad teeth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Quadrupedal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Sexual dimorphism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Social groups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Infraorders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Tarsiiform</a:t>
            </a:r>
            <a:r>
              <a:rPr i="1" lang="en-US" sz="2800"/>
              <a:t>es</a:t>
            </a:r>
            <a:endParaRPr i="1"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Platyrrhini</a:t>
            </a:r>
            <a:endParaRPr i="1"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Catarrhini</a:t>
            </a:r>
            <a:endParaRPr i="1" sz="2800"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1308100" y="228625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4122B"/>
                </a:solidFill>
              </a:rPr>
              <a:t>Suborder </a:t>
            </a:r>
            <a:r>
              <a:rPr i="1" lang="en-US" sz="4000">
                <a:solidFill>
                  <a:srgbClr val="44122B"/>
                </a:solidFill>
              </a:rPr>
              <a:t>Haplorrhini</a:t>
            </a:r>
            <a:endParaRPr i="1" sz="4000">
              <a:solidFill>
                <a:srgbClr val="44122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025" y="1298350"/>
            <a:ext cx="4689900" cy="46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5817075" y="1182775"/>
            <a:ext cx="5677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Derived traits</a:t>
            </a:r>
            <a:endParaRPr sz="32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Dry noses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Eyes close together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Primitive traits</a:t>
            </a:r>
            <a:endParaRPr sz="32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Vertical leapers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Nocturnal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Small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Unique traits</a:t>
            </a:r>
            <a:endParaRPr sz="32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Large eyes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Grooming claws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Faunivorous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Genetics</a:t>
            </a:r>
            <a:endParaRPr sz="32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-US" sz="2400"/>
              <a:t>Haplorrhines</a:t>
            </a:r>
            <a:endParaRPr i="1" sz="2400"/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/>
              <a:t>Tarsiiformes</a:t>
            </a:r>
            <a:r>
              <a:rPr lang="en-US" sz="4000"/>
              <a:t> of Asia</a:t>
            </a:r>
            <a:endParaRPr sz="400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50" y="1383975"/>
            <a:ext cx="5184375" cy="44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rgbClr val="44122B"/>
                </a:solidFill>
              </a:rPr>
              <a:t>Platyrrhini</a:t>
            </a:r>
            <a:r>
              <a:rPr lang="en-US" sz="4000">
                <a:solidFill>
                  <a:srgbClr val="44122B"/>
                </a:solidFill>
              </a:rPr>
              <a:t> of Central and South America</a:t>
            </a:r>
            <a:endParaRPr sz="4000">
              <a:solidFill>
                <a:srgbClr val="44122B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525" y="1467989"/>
            <a:ext cx="5557101" cy="378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88424" y="1334561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Flat nose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Rounded nostrils pointing 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to side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Highly arboreal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Less sexually dimorphic 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(on average)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2:1:3:3 dental formula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Polymorphic color vision</a:t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rgbClr val="44122B"/>
                </a:solidFill>
              </a:rPr>
              <a:t>Catarrhini</a:t>
            </a:r>
            <a:r>
              <a:rPr lang="en-US" sz="4000">
                <a:solidFill>
                  <a:srgbClr val="44122B"/>
                </a:solidFill>
              </a:rPr>
              <a:t> of Asia and Africa</a:t>
            </a:r>
            <a:endParaRPr sz="4000">
              <a:solidFill>
                <a:srgbClr val="44122B"/>
              </a:solidFill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2925" y="1358274"/>
            <a:ext cx="3217075" cy="485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35274" y="1467949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Teardrop-shaped nose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Downward-pointing nostrils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Large bodies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Sexually dimorphic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Terrestrial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2:1:2:3 dental formula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Trichromatic color vision</a:t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4585150" y="1406050"/>
            <a:ext cx="71931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Primitive, quadrupedal body plan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Bilophodont molars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Seat pads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Geographically widespread</a:t>
            </a:r>
            <a:endParaRPr sz="32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Two groups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Leaf monkeys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Cheek-pouch monkeys</a:t>
            </a:r>
            <a:endParaRPr sz="2800"/>
          </a:p>
        </p:txBody>
      </p:sp>
      <p:sp>
        <p:nvSpPr>
          <p:cNvPr id="144" name="Google Shape;144;p22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Superfamily </a:t>
            </a:r>
            <a:r>
              <a:rPr i="1" lang="en-US" sz="4000"/>
              <a:t>Cercopithecoidea</a:t>
            </a:r>
            <a:endParaRPr i="1" sz="40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25" y="1336076"/>
            <a:ext cx="3600457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926550" y="1423075"/>
            <a:ext cx="456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Y-5 molars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Brachiation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Slow life history</a:t>
            </a:r>
            <a:endParaRPr sz="32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Superfamily </a:t>
            </a:r>
            <a:r>
              <a:rPr i="1" lang="en-US" sz="4000"/>
              <a:t>Hominoidea</a:t>
            </a:r>
            <a:endParaRPr i="1" sz="4000"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149" y="3478925"/>
            <a:ext cx="4828650" cy="32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8250225" y="932225"/>
            <a:ext cx="51045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i="1" lang="en-US" sz="3200"/>
              <a:t>Hylobatidae</a:t>
            </a:r>
            <a:endParaRPr i="1"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i="1" lang="en-US" sz="3200"/>
              <a:t>Pongo</a:t>
            </a:r>
            <a:endParaRPr i="1"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i="1" lang="en-US" sz="3200"/>
              <a:t>Gorilla</a:t>
            </a:r>
            <a:endParaRPr i="1"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i="1" lang="en-US" sz="3200"/>
              <a:t>Pan</a:t>
            </a:r>
            <a:endParaRPr i="1"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i="1" lang="en-US" sz="3200"/>
              <a:t>Homo</a:t>
            </a:r>
            <a:endParaRPr i="1" sz="320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588999" y="116263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“Lesser apes”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Small-bodied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Pair-bond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Low sexual dimorphism</a:t>
            </a:r>
            <a:endParaRPr sz="28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Gibbons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~13 pounds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F</a:t>
            </a:r>
            <a:r>
              <a:rPr lang="en-US" sz="2800"/>
              <a:t>rugivorous</a:t>
            </a:r>
            <a:endParaRPr sz="24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Siamangs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~25 pounds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Folivorous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Throat sacs</a:t>
            </a:r>
            <a:endParaRPr sz="2800"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/>
              <a:t>Hylobatidae</a:t>
            </a:r>
            <a:endParaRPr i="1" sz="4000"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000" y="1802675"/>
            <a:ext cx="6099675" cy="40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6456400" y="1451550"/>
            <a:ext cx="56091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Orangutans</a:t>
            </a:r>
            <a:endParaRPr sz="32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Frugivorous</a:t>
            </a:r>
            <a:endParaRPr sz="32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Diurnal</a:t>
            </a:r>
            <a:endParaRPr sz="32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Solitary</a:t>
            </a:r>
            <a:endParaRPr sz="32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Sexually dimorphic</a:t>
            </a:r>
            <a:endParaRPr sz="3200"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Male bimaturism</a:t>
            </a:r>
            <a:endParaRPr sz="3200"/>
          </a:p>
        </p:txBody>
      </p:sp>
      <p:sp>
        <p:nvSpPr>
          <p:cNvPr id="166" name="Google Shape;166;p25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/>
              <a:t>Pongo</a:t>
            </a:r>
            <a:endParaRPr i="1" sz="4000"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0" y="1714975"/>
            <a:ext cx="5701725" cy="43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Distinguish primates </a:t>
            </a:r>
            <a:r>
              <a:rPr lang="en-US" sz="3200"/>
              <a:t>from other mammals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Explain the relevance of studying non-human primates 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Identify traits for major primate subgroups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Describe the major primate taxa</a:t>
            </a:r>
            <a:endParaRPr sz="3200"/>
          </a:p>
        </p:txBody>
      </p:sp>
      <p:sp>
        <p:nvSpPr>
          <p:cNvPr id="45" name="Google Shape;45;p8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Learning </a:t>
            </a:r>
            <a:r>
              <a:rPr lang="en-US" sz="4000"/>
              <a:t>O</a:t>
            </a:r>
            <a:r>
              <a:rPr lang="en-US" sz="4000"/>
              <a:t>bjectives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741399" y="101023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F</a:t>
            </a:r>
            <a:r>
              <a:rPr lang="en-US" sz="3200"/>
              <a:t>olivorous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Knuckle-walking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Sexual dimorphism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Male “silverbacks”</a:t>
            </a:r>
            <a:endParaRPr sz="3200"/>
          </a:p>
        </p:txBody>
      </p:sp>
      <p:sp>
        <p:nvSpPr>
          <p:cNvPr id="173" name="Google Shape;173;p26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/>
              <a:t>Gorilla</a:t>
            </a:r>
            <a:endParaRPr i="1" sz="4000"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425" y="1681775"/>
            <a:ext cx="6174074" cy="41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669250" y="1197600"/>
            <a:ext cx="5863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Frugivorous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Knuckle-walking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Fission-fusion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Moderate sexual dimorphism</a:t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/>
              <a:t>Pan</a:t>
            </a:r>
            <a:endParaRPr i="1" sz="4000"/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275" y="3409025"/>
            <a:ext cx="4533149" cy="30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6532449" y="723900"/>
            <a:ext cx="4987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Chimpanzee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Pan troglodytes</a:t>
            </a:r>
            <a:endParaRPr sz="28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Bonobo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i="1" lang="en-US" sz="2800"/>
              <a:t>Pan paniscus</a:t>
            </a:r>
            <a:endParaRPr i="1" sz="280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741400" y="1315025"/>
            <a:ext cx="616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Shared traits of hominoids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No tail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Brachiation-adaptations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Y-5 molars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Extended life history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Large brains</a:t>
            </a:r>
            <a:endParaRPr sz="2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Shared DNA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&gt;96% with </a:t>
            </a:r>
            <a:r>
              <a:rPr i="1" lang="en-US" sz="2800"/>
              <a:t>Gorilla</a:t>
            </a:r>
            <a:endParaRPr i="1"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&gt;98% with </a:t>
            </a:r>
            <a:r>
              <a:rPr i="1" lang="en-US" sz="2800"/>
              <a:t>Pan</a:t>
            </a:r>
            <a:endParaRPr i="1" sz="2800"/>
          </a:p>
        </p:txBody>
      </p:sp>
      <p:sp>
        <p:nvSpPr>
          <p:cNvPr id="188" name="Google Shape;188;p28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/>
              <a:t>Homo</a:t>
            </a:r>
            <a:endParaRPr i="1" sz="400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720750" y="1648725"/>
            <a:ext cx="60783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We learn about other primates and ourselves via:</a:t>
            </a:r>
            <a:endParaRPr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Homology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Analogy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Primates have unique suite of traits</a:t>
            </a:r>
            <a:endParaRPr sz="3200"/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Learning From Primates</a:t>
            </a:r>
            <a:endParaRPr sz="4000"/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400" y="1648725"/>
            <a:ext cx="4853375" cy="42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1004000" y="54100"/>
            <a:ext cx="9205500" cy="11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Attributions</a:t>
            </a:r>
            <a:endParaRPr sz="4000"/>
          </a:p>
        </p:txBody>
      </p:sp>
      <p:graphicFrame>
        <p:nvGraphicFramePr>
          <p:cNvPr id="201" name="Google Shape;201;p30"/>
          <p:cNvGraphicFramePr/>
          <p:nvPr/>
        </p:nvGraphicFramePr>
        <p:xfrm>
          <a:off x="448813" y="1204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{57E369F1-33A0-4DB0-B3F0-D17A7D4E3CF6}</a:tableStyleId>
              </a:tblPr>
              <a:tblGrid>
                <a:gridCol w="890775"/>
                <a:gridCol w="961350"/>
                <a:gridCol w="91304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Slide #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Figure #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Attribution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5.26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hlinkClick r:id="rId3"/>
                        </a:rPr>
                        <a:t>CARABLANCA - panoramio</a:t>
                      </a:r>
                      <a:r>
                        <a:rPr lang="en-US"/>
                        <a:t> by Manuel Velazquez is used under a </a:t>
                      </a:r>
                      <a:r>
                        <a:rPr lang="en-US" u="sng">
                          <a:hlinkClick r:id="rId4"/>
                        </a:rPr>
                        <a:t>CC BY 3.0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Post-orbital bar/Post-orbital closure a derivative work original to Explorations: An Open Invitation to Biological Anthropology by Stephanie Etting is under a </a:t>
                      </a:r>
                      <a:r>
                        <a:rPr lang="en-US" u="sng">
                          <a:hlinkClick r:id="rId5"/>
                        </a:rPr>
                        <a:t>CC BY-NC-SA 4.0 License</a:t>
                      </a:r>
                      <a:r>
                        <a:rPr lang="en-US"/>
                        <a:t>. [Includes </a:t>
                      </a:r>
                      <a:r>
                        <a:rPr lang="en-US" u="sng">
                          <a:hlinkClick r:id="rId6"/>
                        </a:rPr>
                        <a:t>Otolemur crassicaudatus (greater galago)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7"/>
                        </a:rPr>
                        <a:t>Animal Diversity Web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8"/>
                        </a:rPr>
                        <a:t>CC BY-NC-SA 3.0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9"/>
                        </a:rPr>
                        <a:t>Macaca fascicularis (long-tailed macaque)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0"/>
                        </a:rPr>
                        <a:t>Animal Diversity Web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11"/>
                        </a:rPr>
                        <a:t>CC BY-NC-SA 3.0</a:t>
                      </a:r>
                      <a:r>
                        <a:rPr lang="en-US"/>
                        <a:t>.</a:t>
                      </a:r>
                      <a:r>
                        <a:rPr lang="en-US"/>
                        <a:t>]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12"/>
                        </a:rPr>
                        <a:t>PrimateFeet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3"/>
                        </a:rPr>
                        <a:t>Richard Lydekker</a:t>
                      </a:r>
                      <a:r>
                        <a:rPr lang="en-US"/>
                        <a:t>, original from The Royal Natural History 1:15 (1893), is in the </a:t>
                      </a:r>
                      <a:r>
                        <a:rPr lang="en-US" u="sng">
                          <a:hlinkClick r:id="rId14"/>
                        </a:rPr>
                        <a:t>public domain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15"/>
                        </a:rPr>
                        <a:t>Ha,ha,ha .... (14986571843)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6"/>
                        </a:rPr>
                        <a:t>Rolf Dietrich Brecher</a:t>
                      </a:r>
                      <a:r>
                        <a:rPr lang="en-US"/>
                        <a:t> from Germany is under a </a:t>
                      </a:r>
                      <a:r>
                        <a:rPr lang="en-US" u="sng">
                          <a:hlinkClick r:id="rId17"/>
                        </a:rPr>
                        <a:t>CC BY-SA 2.0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Four types of human teeth original to Explorations: An Open Invitation to Biological Anthropology by </a:t>
                      </a:r>
                      <a:r>
                        <a:rPr lang="en-US" u="sng">
                          <a:hlinkClick r:id="rId18"/>
                        </a:rPr>
                        <a:t>Mary Nelson</a:t>
                      </a:r>
                      <a:r>
                        <a:rPr lang="en-US"/>
                        <a:t> is under a </a:t>
                      </a:r>
                      <a:r>
                        <a:rPr lang="en-US" u="sng">
                          <a:hlinkClick r:id="rId19"/>
                        </a:rPr>
                        <a:t>CC BY-NC 4.0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5.6a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Frugivore characteristics original to Explorations: An Open Invitation to Biological Anthropology by </a:t>
                      </a:r>
                      <a:r>
                        <a:rPr lang="en-US" u="sng">
                          <a:hlinkClick r:id="rId20"/>
                        </a:rPr>
                        <a:t>Mary Nelson</a:t>
                      </a:r>
                      <a:r>
                        <a:rPr lang="en-US"/>
                        <a:t> is under a </a:t>
                      </a:r>
                      <a:r>
                        <a:rPr lang="en-US" u="sng">
                          <a:hlinkClick r:id="rId21"/>
                        </a:rPr>
                        <a:t>CC BY-NC 4.0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Brachiator original to Explorations: An Open Invitation to Biological Anthropology by </a:t>
                      </a:r>
                      <a:r>
                        <a:rPr lang="en-US" u="sng">
                          <a:hlinkClick r:id="rId22"/>
                        </a:rPr>
                        <a:t>Mary Nelson</a:t>
                      </a:r>
                      <a:r>
                        <a:rPr lang="en-US"/>
                        <a:t> is under a </a:t>
                      </a:r>
                      <a:r>
                        <a:rPr lang="en-US" u="sng">
                          <a:hlinkClick r:id="rId23"/>
                        </a:rPr>
                        <a:t>CC BY-NC 4.0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31"/>
          <p:cNvGraphicFramePr/>
          <p:nvPr/>
        </p:nvGraphicFramePr>
        <p:xfrm>
          <a:off x="453775" y="117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{57E369F1-33A0-4DB0-B3F0-D17A7D4E3CF6}</a:tableStyleId>
              </a:tblPr>
              <a:tblGrid>
                <a:gridCol w="856450"/>
                <a:gridCol w="910900"/>
                <a:gridCol w="9195900"/>
              </a:tblGrid>
              <a:tr h="36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Slide #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Figure #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Attribution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140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5.11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Primate taxonomy chart a derivative work original to Explorations: An Open Invitation to Biological Anthropology by Stephanie Etting is under a CC BY-NC 4.0 License. [Includes </a:t>
                      </a:r>
                      <a:r>
                        <a:rPr lang="en-US" u="sng">
                          <a:hlinkClick r:id="rId3"/>
                        </a:rPr>
                        <a:t>Lemur catta Linnaeus, 1759</a:t>
                      </a:r>
                      <a:r>
                        <a:rPr lang="en-US"/>
                        <a:t> by </a:t>
                      </a:r>
                      <a:r>
                        <a:rPr lang="en-US" u="sng"/>
                        <a:t>Roberto Díaz Sibaja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4"/>
                        </a:rPr>
                        <a:t>CC BY 3.0</a:t>
                      </a:r>
                      <a:r>
                        <a:rPr lang="en-US"/>
                        <a:t>; Lorisoidea original to Explorations: An Open Invitation to Biological Anthropology by Katie Nelson, </a:t>
                      </a:r>
                      <a:r>
                        <a:rPr lang="en-US" u="sng">
                          <a:hlinkClick r:id="rId5"/>
                        </a:rPr>
                        <a:t>CC BY-NC 4.0</a:t>
                      </a:r>
                      <a:r>
                        <a:rPr lang="en-US"/>
                        <a:t>; Tarsiiformes original to Explorations: An Open Invitation to Biological Anthropology by </a:t>
                      </a:r>
                      <a:r>
                        <a:rPr lang="en-US" u="sng">
                          <a:hlinkClick r:id="rId6"/>
                        </a:rPr>
                        <a:t>Mary Nelson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7"/>
                        </a:rPr>
                        <a:t>CC BY-NC 4.0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8"/>
                        </a:rPr>
                        <a:t>Cebinae Bonaparte, 1831</a:t>
                      </a:r>
                      <a:r>
                        <a:rPr lang="en-US"/>
                        <a:t> by </a:t>
                      </a:r>
                      <a:r>
                        <a:rPr lang="en-US" u="sng"/>
                        <a:t>Sarah Werning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9"/>
                        </a:rPr>
                        <a:t>CC BY 3.0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10"/>
                        </a:rPr>
                        <a:t>Colobus guereza Ruppell, 1835</a:t>
                      </a:r>
                      <a:r>
                        <a:rPr lang="en-US"/>
                        <a:t> by </a:t>
                      </a:r>
                      <a:r>
                        <a:rPr lang="en-US" u="sng"/>
                        <a:t>Yan Wong</a:t>
                      </a:r>
                      <a:r>
                        <a:rPr lang="en-US"/>
                        <a:t>from drawing in The Century Dictionary (1911) (flipped horizontally), designated to the </a:t>
                      </a:r>
                      <a:r>
                        <a:rPr lang="en-US" u="sng">
                          <a:hlinkClick r:id="rId11"/>
                        </a:rPr>
                        <a:t>public domain (CC0)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12"/>
                        </a:rPr>
                        <a:t>Papiocynocephalus</a:t>
                      </a:r>
                      <a:r>
                        <a:rPr lang="en-US"/>
                        <a:t> by Owen Jones, designated to the </a:t>
                      </a:r>
                      <a:r>
                        <a:rPr lang="en-US" u="sng">
                          <a:hlinkClick r:id="rId13"/>
                        </a:rPr>
                        <a:t>public domain (CC0)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14"/>
                        </a:rPr>
                        <a:t>animals silhouette wolf elephant (2755766)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5"/>
                        </a:rPr>
                        <a:t>mohamed_hassan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16"/>
                        </a:rPr>
                        <a:t>Pixabay License</a:t>
                      </a:r>
                      <a:r>
                        <a:rPr lang="en-US"/>
                        <a:t>.]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140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5.13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17"/>
                        </a:rPr>
                        <a:t>Extant Strepsirrhini</a:t>
                      </a:r>
                      <a:r>
                        <a:rPr lang="en-US"/>
                        <a:t> a derivative work by </a:t>
                      </a:r>
                      <a:r>
                        <a:rPr lang="en-US" u="sng">
                          <a:hlinkClick r:id="rId18"/>
                        </a:rPr>
                        <a:t>Mark Dumont</a:t>
                      </a:r>
                      <a:r>
                        <a:rPr lang="en-US"/>
                        <a:t> is under a </a:t>
                      </a:r>
                      <a:r>
                        <a:rPr lang="en-US" u="sng">
                          <a:hlinkClick r:id="rId19"/>
                        </a:rPr>
                        <a:t>CC BY-SA 3.0 License</a:t>
                      </a:r>
                      <a:r>
                        <a:rPr lang="en-US"/>
                        <a:t>. [Includes </a:t>
                      </a:r>
                      <a:r>
                        <a:rPr lang="en-US" u="sng">
                          <a:hlinkClick r:id="rId20"/>
                        </a:rPr>
                        <a:t>Katta család</a:t>
                      </a:r>
                      <a:r>
                        <a:rPr lang="en-US"/>
                        <a:t> by Veszprémi Állatkert, </a:t>
                      </a:r>
                      <a:r>
                        <a:rPr lang="en-US" u="sng">
                          <a:hlinkClick r:id="rId21"/>
                        </a:rPr>
                        <a:t>CC BY-SA 3.0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22"/>
                        </a:rPr>
                        <a:t>Aye-aye at night in the wild in Madagascar</a:t>
                      </a:r>
                      <a:r>
                        <a:rPr lang="en-US"/>
                        <a:t> by Frank Vassen, </a:t>
                      </a:r>
                      <a:r>
                        <a:rPr lang="en-US" u="sng">
                          <a:hlinkClick r:id="rId23"/>
                        </a:rPr>
                        <a:t>CC BY 2.0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24"/>
                        </a:rPr>
                        <a:t>Diademed ready to push off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25"/>
                        </a:rPr>
                        <a:t>Michael Hogan, </a:t>
                      </a:r>
                      <a:r>
                        <a:rPr lang="en-US"/>
                        <a:t>designated to the </a:t>
                      </a:r>
                      <a:r>
                        <a:rPr lang="en-US" u="sng">
                          <a:hlinkClick r:id="rId26"/>
                        </a:rPr>
                        <a:t>public domain (CC0)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27"/>
                        </a:rPr>
                        <a:t>Juvenile Black-and-White Ruffed Lemur, Mantadia, Madagascar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28"/>
                        </a:rPr>
                        <a:t>Frank Vassen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29"/>
                        </a:rPr>
                        <a:t>CC BY 2.0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30"/>
                        </a:rPr>
                        <a:t>Microcebus murinus -Artis Zoo, Amsterdam, Netherlands-8a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31"/>
                        </a:rPr>
                        <a:t>Arjan Haverkamp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32"/>
                        </a:rPr>
                        <a:t>CC BY 2.0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33"/>
                        </a:rPr>
                        <a:t>Slow Loris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34"/>
                        </a:rPr>
                        <a:t>Jmiksanek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35"/>
                        </a:rPr>
                        <a:t>CC BY-SA 3.0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36"/>
                        </a:rPr>
                        <a:t>Slender Loris</a:t>
                      </a:r>
                      <a:r>
                        <a:rPr lang="en-US"/>
                        <a:t> by KalyanVarma (</a:t>
                      </a:r>
                      <a:r>
                        <a:rPr lang="en-US" u="sng">
                          <a:hlinkClick r:id="rId37"/>
                        </a:rPr>
                        <a:t>Kalyanvarma</a:t>
                      </a:r>
                      <a:r>
                        <a:rPr lang="en-US"/>
                        <a:t>), </a:t>
                      </a:r>
                      <a:r>
                        <a:rPr lang="en-US" u="sng">
                          <a:hlinkClick r:id="rId38"/>
                        </a:rPr>
                        <a:t>CC BY-SA 4.0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39"/>
                        </a:rPr>
                        <a:t>Garnett's Galago (Greater Bushbaby)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40"/>
                        </a:rPr>
                        <a:t>Mark Dumont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41"/>
                        </a:rPr>
                        <a:t>CC BY 2.0</a:t>
                      </a:r>
                      <a:r>
                        <a:rPr lang="en-US"/>
                        <a:t>.</a:t>
                      </a:r>
                      <a:r>
                        <a:rPr lang="en-US"/>
                        <a:t>]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747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Strepsirrhines at a glance a derivative work original to Explorations: An Open Invitation to Biological Anthropology by Stephanie Etting is under a </a:t>
                      </a:r>
                      <a:r>
                        <a:rPr lang="en-US" u="sng">
                          <a:hlinkClick r:id="rId42"/>
                        </a:rPr>
                        <a:t>CC BY-NC-SA 4.0 License</a:t>
                      </a:r>
                      <a:r>
                        <a:rPr lang="en-US"/>
                        <a:t>. [Includes </a:t>
                      </a:r>
                      <a:r>
                        <a:rPr lang="en-US" u="sng">
                          <a:hlinkClick r:id="rId43"/>
                        </a:rPr>
                        <a:t>Ringtailed Lemurs in Berenty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44"/>
                        </a:rPr>
                        <a:t>David Dennis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45"/>
                        </a:rPr>
                        <a:t>CC BY-SA 2.0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46"/>
                        </a:rPr>
                        <a:t>Komba ušatá</a:t>
                      </a:r>
                      <a:r>
                        <a:rPr lang="en-US"/>
                        <a:t> by Petr Hamerník, </a:t>
                      </a:r>
                      <a:r>
                        <a:rPr lang="en-US" u="sng">
                          <a:hlinkClick r:id="rId47"/>
                        </a:rPr>
                        <a:t>CC BY-SA 4.0</a:t>
                      </a:r>
                      <a:r>
                        <a:rPr lang="en-US"/>
                        <a:t>.]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  <p:sp>
        <p:nvSpPr>
          <p:cNvPr id="207" name="Google Shape;207;p31"/>
          <p:cNvSpPr txBox="1"/>
          <p:nvPr>
            <p:ph type="title"/>
          </p:nvPr>
        </p:nvSpPr>
        <p:spPr>
          <a:xfrm>
            <a:off x="1004000" y="54100"/>
            <a:ext cx="9205500" cy="11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Attributions</a:t>
            </a: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2"/>
          <p:cNvGraphicFramePr/>
          <p:nvPr/>
        </p:nvGraphicFramePr>
        <p:xfrm>
          <a:off x="467975" y="119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{57E369F1-33A0-4DB0-B3F0-D17A7D4E3CF6}</a:tableStyleId>
              </a:tblPr>
              <a:tblGrid>
                <a:gridCol w="921325"/>
                <a:gridCol w="915175"/>
                <a:gridCol w="91218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4B283C"/>
                          </a:solidFill>
                        </a:rPr>
                        <a:t>Slide #</a:t>
                      </a:r>
                      <a:endParaRPr b="1">
                        <a:solidFill>
                          <a:srgbClr val="4B283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4B283C"/>
                          </a:solidFill>
                        </a:rPr>
                        <a:t>Figure #</a:t>
                      </a:r>
                      <a:endParaRPr b="1">
                        <a:solidFill>
                          <a:srgbClr val="4B283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4B283C"/>
                          </a:solidFill>
                        </a:rPr>
                        <a:t>Attribution</a:t>
                      </a:r>
                      <a:endParaRPr b="1">
                        <a:solidFill>
                          <a:srgbClr val="4B283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Suborders at a glance a derivative work original to Explorations: An Open Invitation to Biological Anthropology by Stephanie Etting is under a </a:t>
                      </a:r>
                      <a:r>
                        <a:rPr lang="en-US" u="sng">
                          <a:hlinkClick r:id="rId3"/>
                        </a:rPr>
                        <a:t>CC BY-NC-SA 4.0 License</a:t>
                      </a:r>
                      <a:r>
                        <a:rPr lang="en-US"/>
                        <a:t>. [Includes </a:t>
                      </a:r>
                      <a:r>
                        <a:rPr lang="en-US" u="sng">
                          <a:hlinkClick r:id="rId4"/>
                        </a:rPr>
                        <a:t>Black-and-White Ruffed Lemur, Mantadia, Madagascar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5"/>
                        </a:rPr>
                        <a:t>Frank Vassen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6"/>
                        </a:rPr>
                        <a:t>CC BY 2.0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7"/>
                        </a:rPr>
                        <a:t>Crab eating macaque face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8"/>
                        </a:rPr>
                        <a:t>Bruce89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9"/>
                        </a:rPr>
                        <a:t>CC BY-SA 4.0</a:t>
                      </a:r>
                      <a:r>
                        <a:rPr lang="en-US"/>
                        <a:t>.]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</a:t>
                      </a:r>
                      <a:endParaRPr/>
                    </a:p>
                  </a:txBody>
                  <a:tcPr marT="0" marB="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5.22</a:t>
                      </a:r>
                      <a:endParaRPr/>
                    </a:p>
                  </a:txBody>
                  <a:tcPr marT="0" marB="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hlinkClick r:id="rId10"/>
                        </a:rPr>
                        <a:t>Tarsier Sanctuary, Corella, Bohol (2052878890)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1"/>
                        </a:rPr>
                        <a:t>yeowatzup</a:t>
                      </a:r>
                      <a:r>
                        <a:rPr lang="en-US"/>
                        <a:t> is used under a </a:t>
                      </a:r>
                      <a:r>
                        <a:rPr lang="en-US" u="sng">
                          <a:hlinkClick r:id="rId12"/>
                        </a:rPr>
                        <a:t>CC BY 2.0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0" marB="0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5.26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13"/>
                        </a:rPr>
                        <a:t>CARABLANCA - panoramio</a:t>
                      </a:r>
                      <a:r>
                        <a:rPr lang="en-US"/>
                        <a:t> by Manuel Velazquez is used under a </a:t>
                      </a:r>
                      <a:r>
                        <a:rPr lang="en-US" u="sng">
                          <a:hlinkClick r:id="rId14"/>
                        </a:rPr>
                        <a:t>CC BY 3.0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5.29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Platyrrhini at a glance table original to Explorations: An Open Invitation to Biological Anthropology by Stephanie Etting is under a </a:t>
                      </a:r>
                      <a:r>
                        <a:rPr lang="en-US" u="sng">
                          <a:hlinkClick r:id="rId15"/>
                        </a:rPr>
                        <a:t>CC BY-NC 4.0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5.30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16"/>
                        </a:rPr>
                        <a:t>Wolf's Guenon Picking Up Food (19095137693)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7"/>
                        </a:rPr>
                        <a:t>Eric Kilby</a:t>
                      </a:r>
                      <a:r>
                        <a:rPr lang="en-US"/>
                        <a:t> from Somerville, MA, USA, is used under a </a:t>
                      </a:r>
                      <a:r>
                        <a:rPr lang="en-US" u="sng">
                          <a:hlinkClick r:id="rId18"/>
                        </a:rPr>
                        <a:t>CC BY-SA 2.0 License.</a:t>
                      </a:r>
                      <a:endParaRPr u="sng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5.34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19"/>
                        </a:rPr>
                        <a:t>Silverleaf Monkey (Kuala Lumpur)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20"/>
                        </a:rPr>
                        <a:t>Andrea Lai</a:t>
                      </a:r>
                      <a:r>
                        <a:rPr lang="en-US"/>
                        <a:t> from Auckland, New Zealand is used under a </a:t>
                      </a:r>
                      <a:r>
                        <a:rPr lang="en-US" u="sng">
                          <a:hlinkClick r:id="rId21"/>
                        </a:rPr>
                        <a:t>CC BY 2.0 License.</a:t>
                      </a:r>
                      <a:endParaRPr u="sng"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Catarrhini at a glance a derivative work original to Explorations: An Open Invitation to Biological Anthropology by Stephanie Etting is under a </a:t>
                      </a:r>
                      <a:r>
                        <a:rPr lang="en-US" u="sng">
                          <a:hlinkClick r:id="rId22"/>
                        </a:rPr>
                        <a:t>CC BY-NC 4.0 License</a:t>
                      </a:r>
                      <a:r>
                        <a:rPr lang="en-US"/>
                        <a:t>. [Includes </a:t>
                      </a:r>
                      <a:r>
                        <a:rPr lang="en-US" u="sng">
                          <a:hlinkClick r:id="rId23"/>
                        </a:rPr>
                        <a:t>Duskyleafmonkey1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24"/>
                        </a:rPr>
                        <a:t>Robertpollai</a:t>
                      </a:r>
                      <a:r>
                        <a:rPr lang="en-US"/>
                        <a:t>, </a:t>
                      </a:r>
                      <a:r>
                        <a:rPr lang="en-US" u="sng">
                          <a:hlinkClick r:id="rId25"/>
                        </a:rPr>
                        <a:t>CC BY 3.0 AT</a:t>
                      </a:r>
                      <a:r>
                        <a:rPr lang="en-US"/>
                        <a:t>; </a:t>
                      </a:r>
                      <a:r>
                        <a:rPr lang="en-US" u="sng">
                          <a:hlinkClick r:id="rId26"/>
                        </a:rPr>
                        <a:t>Male Bornean Orangutan - Big Cheeks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27"/>
                        </a:rPr>
                        <a:t>Eric Kilby</a:t>
                      </a:r>
                      <a:r>
                        <a:rPr lang="en-US"/>
                        <a:t> from Somerville, MA, USA, </a:t>
                      </a:r>
                      <a:r>
                        <a:rPr lang="en-US" u="sng">
                          <a:hlinkClick r:id="rId28"/>
                        </a:rPr>
                        <a:t>CC BY-SA 2.0</a:t>
                      </a:r>
                      <a:r>
                        <a:rPr lang="en-US"/>
                        <a:t>.]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29"/>
                        </a:rPr>
                        <a:t>Shout (373310729)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30"/>
                        </a:rPr>
                        <a:t>su neko</a:t>
                      </a:r>
                      <a:r>
                        <a:rPr lang="en-US"/>
                        <a:t> is used under a </a:t>
                      </a:r>
                      <a:r>
                        <a:rPr lang="en-US" u="sng">
                          <a:hlinkClick r:id="rId31"/>
                        </a:rPr>
                        <a:t>CC BY-SA 2.0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  <p:sp>
        <p:nvSpPr>
          <p:cNvPr id="213" name="Google Shape;213;p32"/>
          <p:cNvSpPr txBox="1"/>
          <p:nvPr>
            <p:ph type="title"/>
          </p:nvPr>
        </p:nvSpPr>
        <p:spPr>
          <a:xfrm>
            <a:off x="1004000" y="54100"/>
            <a:ext cx="9205500" cy="11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Attributions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33"/>
          <p:cNvGraphicFramePr/>
          <p:nvPr/>
        </p:nvGraphicFramePr>
        <p:xfrm>
          <a:off x="467975" y="119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{57E369F1-33A0-4DB0-B3F0-D17A7D4E3CF6}</a:tableStyleId>
              </a:tblPr>
              <a:tblGrid>
                <a:gridCol w="901300"/>
                <a:gridCol w="935200"/>
                <a:gridCol w="91218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Slide #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Figure #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Attribution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28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1C2AC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5.42a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3"/>
                        </a:rPr>
                        <a:t>Orang Utan (Pongo pygmaeus) female with baby (8066259067)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4"/>
                        </a:rPr>
                        <a:t>Bernard DUPONT</a:t>
                      </a:r>
                      <a:r>
                        <a:rPr lang="en-US"/>
                        <a:t> from FRANCE is used under a </a:t>
                      </a:r>
                      <a:r>
                        <a:rPr lang="en-US" u="sng">
                          <a:hlinkClick r:id="rId5"/>
                        </a:rPr>
                        <a:t>CC BY-SA 2.0 Licence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5.43a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6"/>
                        </a:rPr>
                        <a:t>Enzo naomi echo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7"/>
                        </a:rPr>
                        <a:t>Zoostar</a:t>
                      </a:r>
                      <a:r>
                        <a:rPr lang="en-US"/>
                        <a:t> is used under a </a:t>
                      </a:r>
                      <a:r>
                        <a:rPr lang="en-US" u="sng">
                          <a:hlinkClick r:id="rId8"/>
                        </a:rPr>
                        <a:t>CC BY 3.0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9"/>
                        </a:rPr>
                        <a:t>Chimpanzees in Uganda (5984913059)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0"/>
                        </a:rPr>
                        <a:t>USAID Africa Bureau</a:t>
                      </a:r>
                      <a:r>
                        <a:rPr lang="en-US"/>
                        <a:t> uploaded by </a:t>
                      </a:r>
                      <a:r>
                        <a:rPr lang="en-US" u="sng">
                          <a:hlinkClick r:id="rId11"/>
                        </a:rPr>
                        <a:t>Elitre</a:t>
                      </a:r>
                      <a:r>
                        <a:rPr lang="en-US"/>
                        <a:t> is in the </a:t>
                      </a:r>
                      <a:r>
                        <a:rPr lang="en-US" u="sng">
                          <a:hlinkClick r:id="rId12"/>
                        </a:rPr>
                        <a:t>public domain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5.44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>
                          <a:hlinkClick r:id="rId13"/>
                        </a:rPr>
                        <a:t>Bonobo male Jasongo 15yo Twycross 582a (2014 11 14 01 04 18 UTC)</a:t>
                      </a:r>
                      <a:r>
                        <a:rPr lang="en-US"/>
                        <a:t> by </a:t>
                      </a:r>
                      <a:r>
                        <a:rPr lang="en-US" u="sng">
                          <a:hlinkClick r:id="rId14"/>
                        </a:rPr>
                        <a:t>William H. Calvin</a:t>
                      </a:r>
                      <a:r>
                        <a:rPr lang="en-US"/>
                        <a:t> is used under a </a:t>
                      </a:r>
                      <a:r>
                        <a:rPr lang="en-US" u="sng">
                          <a:hlinkClick r:id="rId15"/>
                        </a:rPr>
                        <a:t>CC BY-SA 4.0 License</a:t>
                      </a:r>
                      <a:r>
                        <a:rPr lang="en-US"/>
                        <a:t>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FDF9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p33"/>
          <p:cNvSpPr txBox="1"/>
          <p:nvPr>
            <p:ph type="title"/>
          </p:nvPr>
        </p:nvSpPr>
        <p:spPr>
          <a:xfrm>
            <a:off x="1004000" y="54100"/>
            <a:ext cx="9205500" cy="115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Attributions</a:t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1308099" y="1423086"/>
            <a:ext cx="1033881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Class </a:t>
            </a:r>
            <a:r>
              <a:rPr i="1" lang="en-US" sz="3200"/>
              <a:t>Mammalia</a:t>
            </a:r>
            <a:endParaRPr i="1"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Mammary glands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Warm-blooded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Live birth</a:t>
            </a:r>
            <a:endParaRPr sz="2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Order </a:t>
            </a:r>
            <a:r>
              <a:rPr i="1" lang="en-US" sz="3200"/>
              <a:t>Primates</a:t>
            </a:r>
            <a:endParaRPr i="1" sz="32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2800"/>
              <a:buFont typeface="Arial"/>
              <a:buChar char="○"/>
            </a:pPr>
            <a:r>
              <a:rPr lang="en-US" sz="2800"/>
              <a:t>Ancient (~90 million yrs)</a:t>
            </a:r>
            <a:endParaRPr sz="2800"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Diverse</a:t>
            </a:r>
            <a:endParaRPr sz="2800"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1308100" y="0"/>
            <a:ext cx="9205384" cy="115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What Is A Primate?</a:t>
            </a:r>
            <a:endParaRPr sz="4000"/>
          </a:p>
        </p:txBody>
      </p:sp>
      <p:pic>
        <p:nvPicPr>
          <p:cNvPr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300" y="1456150"/>
            <a:ext cx="5662650" cy="38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308100" y="1423075"/>
            <a:ext cx="108003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Primitive: inherited from direct ancestor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Derived: more recently changed</a:t>
            </a:r>
            <a:r>
              <a:rPr lang="en-US" sz="3200"/>
              <a:t>, distinguishes groups</a:t>
            </a:r>
            <a:endParaRPr sz="32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Generalized: multi-purpose</a:t>
            </a:r>
            <a:endParaRPr sz="3200"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Specialized: single purpose</a:t>
            </a:r>
            <a:endParaRPr sz="3200"/>
          </a:p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Types of Traits</a:t>
            </a:r>
            <a:endParaRPr sz="400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1308542" y="1"/>
            <a:ext cx="10339833" cy="1139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Primate Suite of Traits</a:t>
            </a:r>
            <a:endParaRPr sz="4000"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309801" y="1426800"/>
            <a:ext cx="5379900" cy="49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Reliance on v</a:t>
            </a:r>
            <a:r>
              <a:rPr lang="en-US" sz="3200"/>
              <a:t>ision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Large brains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Grasping hands and feet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Extended life history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Sociality</a:t>
            </a:r>
            <a:endParaRPr sz="32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8757" y="3456125"/>
            <a:ext cx="4140143" cy="2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4">
            <a:alphaModFix/>
          </a:blip>
          <a:srcRect b="49354" l="50837" r="16176" t="29657"/>
          <a:stretch/>
        </p:blipFill>
        <p:spPr>
          <a:xfrm>
            <a:off x="8439380" y="1284350"/>
            <a:ext cx="2011145" cy="20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2530550" y="1482025"/>
            <a:ext cx="9967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Heterodont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Dietary adaptations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Sexually dimorphic canines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    (sometimes)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Diastema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Dental formulas</a:t>
            </a:r>
            <a:endParaRPr sz="3200"/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000"/>
              <a:buFont typeface="Arial"/>
              <a:buChar char="○"/>
            </a:pPr>
            <a:r>
              <a:rPr lang="en-US" sz="2800"/>
              <a:t>2:</a:t>
            </a:r>
            <a:r>
              <a:rPr lang="en-US" sz="2800">
                <a:solidFill>
                  <a:srgbClr val="44122B"/>
                </a:solidFill>
              </a:rPr>
              <a:t>1:3:3 (New world monkeys)</a:t>
            </a:r>
            <a:endParaRPr sz="2800">
              <a:solidFill>
                <a:srgbClr val="44122B"/>
              </a:solidFill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2:1:2:3 (Old world monkeys, apes, humans)</a:t>
            </a:r>
            <a:endParaRPr sz="2800"/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1308100" y="-32000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5"/>
                </a:solidFill>
              </a:rPr>
              <a:t>Dental Characteristics</a:t>
            </a:r>
            <a:endParaRPr sz="4000"/>
          </a:p>
        </p:txBody>
      </p:sp>
      <p:pic>
        <p:nvPicPr>
          <p:cNvPr id="73" name="Google Shape;7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4051" y="1381400"/>
            <a:ext cx="3930050" cy="2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25" y="2567475"/>
            <a:ext cx="1873825" cy="367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515724" y="14230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Frugivores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Broad molars, rounded cusps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Intermediate digestive systems</a:t>
            </a:r>
            <a:endParaRPr sz="28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Insectivores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Small molars, pointed cusps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Simple stomachs</a:t>
            </a:r>
            <a:endParaRPr sz="28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Folivores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Broad molars, sharp cusps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Specialized digestive systems</a:t>
            </a:r>
            <a:endParaRPr sz="2800"/>
          </a:p>
        </p:txBody>
      </p:sp>
      <p:sp>
        <p:nvSpPr>
          <p:cNvPr id="80" name="Google Shape;80;p13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Dental Characteristics</a:t>
            </a:r>
            <a:endParaRPr sz="4000"/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7882" y="1619450"/>
            <a:ext cx="3751018" cy="12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3300" y="2982275"/>
            <a:ext cx="2275275" cy="25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1308099" y="1423086"/>
            <a:ext cx="10338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122B"/>
              </a:buClr>
              <a:buSzPts val="3200"/>
              <a:buFont typeface="Noto Sans Symbols"/>
              <a:buChar char="●"/>
            </a:pPr>
            <a:r>
              <a:rPr lang="en-US" sz="3200"/>
              <a:t>Vertical clinging and leaping</a:t>
            </a:r>
            <a:endParaRPr sz="3200"/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Quadrupedalism</a:t>
            </a:r>
            <a:endParaRPr sz="3200"/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Brachiation</a:t>
            </a:r>
            <a:endParaRPr sz="3200"/>
          </a:p>
          <a:p>
            <a:pPr indent="-431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Bipedalism</a:t>
            </a:r>
            <a:endParaRPr sz="3200"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1308100" y="0"/>
            <a:ext cx="92055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Locomotor Adaptation</a:t>
            </a:r>
            <a:endParaRPr sz="4000"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225" y="2185075"/>
            <a:ext cx="5943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1308542" y="1"/>
            <a:ext cx="103398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Primate Taxa</a:t>
            </a:r>
            <a:endParaRPr sz="4000"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625" y="1219875"/>
            <a:ext cx="8993475" cy="50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P">
  <a:themeElements>
    <a:clrScheme name="Explorations Color Theme">
      <a:dk1>
        <a:srgbClr val="4B283C"/>
      </a:dk1>
      <a:lt1>
        <a:srgbClr val="81C2AC"/>
      </a:lt1>
      <a:dk2>
        <a:srgbClr val="96AA3B"/>
      </a:dk2>
      <a:lt2>
        <a:srgbClr val="EDFDF9"/>
      </a:lt2>
      <a:accent1>
        <a:srgbClr val="E05F1E"/>
      </a:accent1>
      <a:accent2>
        <a:srgbClr val="D3212D"/>
      </a:accent2>
      <a:accent3>
        <a:srgbClr val="F37868"/>
      </a:accent3>
      <a:accent4>
        <a:srgbClr val="FCB316"/>
      </a:accent4>
      <a:accent5>
        <a:srgbClr val="000000"/>
      </a:accent5>
      <a:accent6>
        <a:srgbClr val="5F5F5F"/>
      </a:accent6>
      <a:hlink>
        <a:srgbClr val="B2B2B2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