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46601A-9045-422C-B59F-FDD6C9BFCD05}">
  <a:tblStyle styleId="{FF46601A-9045-422C-B59F-FDD6C9BFCD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E9E7"/>
          </a:solidFill>
        </a:fill>
      </a:tcStyle>
    </a:wholeTbl>
    <a:band1H>
      <a:tcTxStyle/>
      <a:tcStyle>
        <a:fill>
          <a:solidFill>
            <a:srgbClr val="F3D1CB"/>
          </a:solidFill>
        </a:fill>
      </a:tcStyle>
    </a:band1H>
    <a:band2H>
      <a:tcTxStyle/>
    </a:band2H>
    <a:band1V>
      <a:tcTxStyle/>
      <a:tcStyle>
        <a:fill>
          <a:solidFill>
            <a:srgbClr val="F3D1C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d4544349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5d4544349f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4544349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5d4544349f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4544349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d4544349f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4544349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5d4544349f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4544349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5d4544349f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4544349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5d4544349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4544349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5d4544349f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d4544349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d4544349f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d4544349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5d4544349f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544349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d4544349f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b3d91763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b3d9176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d28f80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5d28f80c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454434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5d454434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d4544349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5d4544349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4544349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5d4544349f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4544349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5d4544349f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491066" y="499713"/>
            <a:ext cx="6468534" cy="132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320"/>
              </a:spcBef>
              <a:spcAft>
                <a:spcPts val="0"/>
              </a:spcAft>
              <a:buClr>
                <a:srgbClr val="44122B"/>
              </a:buClr>
              <a:buSzPts val="8580"/>
              <a:buFont typeface="Noto Sans Symbols"/>
              <a:buNone/>
              <a:defRPr b="0" i="0" sz="66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80"/>
              </a:spcBef>
              <a:spcAft>
                <a:spcPts val="0"/>
              </a:spcAft>
              <a:buClr>
                <a:srgbClr val="948B8F"/>
              </a:buClr>
              <a:buSzPts val="3120"/>
              <a:buFont typeface="Arial"/>
              <a:buNone/>
              <a:defRPr b="0" i="0" sz="24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490538" y="1676928"/>
            <a:ext cx="6469062" cy="128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E05E20"/>
              </a:buClr>
              <a:buSzPts val="4680"/>
              <a:buFont typeface="Noto Sans Symbols"/>
              <a:buNone/>
              <a:defRPr b="0" i="0" sz="3600" u="none" cap="none" strike="noStrike">
                <a:solidFill>
                  <a:srgbClr val="E05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67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847"/>
              </a:buClr>
              <a:buSzPts val="3120"/>
              <a:buFont typeface="Arial"/>
              <a:buChar char="-"/>
              <a:defRPr b="0" i="0" sz="24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◦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3" type="body"/>
          </p:nvPr>
        </p:nvSpPr>
        <p:spPr>
          <a:xfrm>
            <a:off x="490538" y="2951018"/>
            <a:ext cx="6469062" cy="168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05E20"/>
              </a:buClr>
              <a:buSzPts val="3640"/>
              <a:buFont typeface="Noto Sans Symbols"/>
              <a:buNone/>
              <a:defRPr b="0" i="0" sz="2800" u="none" cap="none" strike="noStrike">
                <a:solidFill>
                  <a:srgbClr val="E05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67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847"/>
              </a:buClr>
              <a:buSzPts val="3120"/>
              <a:buFont typeface="Arial"/>
              <a:buChar char="-"/>
              <a:defRPr b="0" i="0" sz="24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◦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ntent">
  <p:cSld name="Single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1150938"/>
            <a:ext cx="12192000" cy="5830630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4122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122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4122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308542" y="1"/>
            <a:ext cx="10339833" cy="1139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0" y="1150938"/>
            <a:ext cx="12192000" cy="5707062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309789" y="1426794"/>
            <a:ext cx="4876800" cy="49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◦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763021" y="1426794"/>
            <a:ext cx="4876800" cy="49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◦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ributions">
  <p:cSld name="Attributio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1150938"/>
            <a:ext cx="12192000" cy="5830630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Page">
  <p:cSld name="Back Pag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47817" y="1639363"/>
            <a:ext cx="554818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This presentation was developed by the</a:t>
            </a: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 editors of </a:t>
            </a:r>
            <a:r>
              <a:rPr i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Explorations: An Open Invitation to Biological Anthropology.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4412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Unless otherwise specified, all content is made available under a Creative Commons license: CC BY-NC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641601" y="5486401"/>
            <a:ext cx="2569633" cy="555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hyperlink" Target="https://commons.wikimedia.org/wiki/File:Monkey_group.jpg" TargetMode="External"/><Relationship Id="rId22" Type="http://schemas.openxmlformats.org/officeDocument/2006/relationships/hyperlink" Target="https://creativecommons.org/licenses/by-sa/4.0/legalcode" TargetMode="External"/><Relationship Id="rId21" Type="http://schemas.openxmlformats.org/officeDocument/2006/relationships/hyperlink" Target="https://commons.wikimedia.org/wiki/User:Natureloverperson" TargetMode="External"/><Relationship Id="rId24" Type="http://schemas.openxmlformats.org/officeDocument/2006/relationships/hyperlink" Target="https://www.flickr.com/people/39676602@N06" TargetMode="External"/><Relationship Id="rId23" Type="http://schemas.openxmlformats.org/officeDocument/2006/relationships/hyperlink" Target="https://commons.wikimedia.org/wiki/File:Snow_monkey_baby_milk_time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ommons.wikimedia.org/wiki/File:Stone_tool_use_by_a_capuchin_monkey.jpg" TargetMode="External"/><Relationship Id="rId4" Type="http://schemas.openxmlformats.org/officeDocument/2006/relationships/hyperlink" Target="https://commons.wikimedia.org/wiki/User:Tfalotico" TargetMode="External"/><Relationship Id="rId9" Type="http://schemas.openxmlformats.org/officeDocument/2006/relationships/hyperlink" Target="https://publicdomainvectors.org/en/free-clipart/Lemon-tree/41589.html" TargetMode="External"/><Relationship Id="rId26" Type="http://schemas.openxmlformats.org/officeDocument/2006/relationships/hyperlink" Target="https://commons.wikimedia.org/wiki/File:Dierenpark_Emmen_baboon_(2679944324).jpg" TargetMode="External"/><Relationship Id="rId25" Type="http://schemas.openxmlformats.org/officeDocument/2006/relationships/hyperlink" Target="https://creativecommons.org/licenses/by-sa/2.0/legalcode" TargetMode="External"/><Relationship Id="rId28" Type="http://schemas.openxmlformats.org/officeDocument/2006/relationships/hyperlink" Target="https://creativecommons.org/licenses/by/2.0/legalcode" TargetMode="External"/><Relationship Id="rId27" Type="http://schemas.openxmlformats.org/officeDocument/2006/relationships/hyperlink" Target="https://www.flickr.com/people/80538772@N00" TargetMode="External"/><Relationship Id="rId5" Type="http://schemas.openxmlformats.org/officeDocument/2006/relationships/hyperlink" Target="https://creativecommons.org/licenses/by-sa/4.0/legalcode" TargetMode="External"/><Relationship Id="rId6" Type="http://schemas.openxmlformats.org/officeDocument/2006/relationships/hyperlink" Target="https://creativecommons.org/licenses/by-nc/4.0/" TargetMode="External"/><Relationship Id="rId29" Type="http://schemas.openxmlformats.org/officeDocument/2006/relationships/hyperlink" Target="https://creativecommons.org/licenses/by-nc/4.0/" TargetMode="External"/><Relationship Id="rId7" Type="http://schemas.openxmlformats.org/officeDocument/2006/relationships/hyperlink" Target="https://creativecommons.org/licenses/by-nc/4.0/" TargetMode="External"/><Relationship Id="rId8" Type="http://schemas.openxmlformats.org/officeDocument/2006/relationships/hyperlink" Target="https://publicdomainvectors.org/en/free-clipart/Green-fruit-tree/60001.html" TargetMode="External"/><Relationship Id="rId11" Type="http://schemas.openxmlformats.org/officeDocument/2006/relationships/hyperlink" Target="http://publicdomainvectors.org" TargetMode="External"/><Relationship Id="rId10" Type="http://schemas.openxmlformats.org/officeDocument/2006/relationships/hyperlink" Target="https://publicdomainvectors.org/en/free-clipart/Ladybug-image/48516.html" TargetMode="External"/><Relationship Id="rId13" Type="http://schemas.openxmlformats.org/officeDocument/2006/relationships/hyperlink" Target="https://pxhere.com/en/photo/1057756" TargetMode="External"/><Relationship Id="rId12" Type="http://schemas.openxmlformats.org/officeDocument/2006/relationships/hyperlink" Target="https://creativecommons.org/share-your-work/public-domain/cc0/" TargetMode="External"/><Relationship Id="rId15" Type="http://schemas.openxmlformats.org/officeDocument/2006/relationships/hyperlink" Target="https://pxhere.com/" TargetMode="External"/><Relationship Id="rId14" Type="http://schemas.openxmlformats.org/officeDocument/2006/relationships/hyperlink" Target="https://pxhere.com/en/camera/671" TargetMode="External"/><Relationship Id="rId17" Type="http://schemas.openxmlformats.org/officeDocument/2006/relationships/hyperlink" Target="https://commons.wikimedia.org/wiki/File:Slow_Loris.jpg" TargetMode="External"/><Relationship Id="rId16" Type="http://schemas.openxmlformats.org/officeDocument/2006/relationships/hyperlink" Target="https://creativecommons.org/share-your-work/public-domain/cc0/" TargetMode="External"/><Relationship Id="rId19" Type="http://schemas.openxmlformats.org/officeDocument/2006/relationships/hyperlink" Target="https://creativecommons.org/licenses/by-sa/3.0/legalcode" TargetMode="External"/><Relationship Id="rId18" Type="http://schemas.openxmlformats.org/officeDocument/2006/relationships/hyperlink" Target="https://commons.wikimedia.org/wiki/User:Jmiksanek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ommons.wikimedia.org/wiki/File:BabouinGeladaAuReveil.JPG" TargetMode="External"/><Relationship Id="rId9" Type="http://schemas.openxmlformats.org/officeDocument/2006/relationships/hyperlink" Target="https://commons.wikimedia.org/wiki/File:Pan_troglodytes,_tool_use_in_Senegal.jpg" TargetMode="External"/><Relationship Id="rId5" Type="http://schemas.openxmlformats.org/officeDocument/2006/relationships/hyperlink" Target="https://commons.wikimedia.org/wiki/User:BluesyPete" TargetMode="External"/><Relationship Id="rId6" Type="http://schemas.openxmlformats.org/officeDocument/2006/relationships/hyperlink" Target="https://creativecommons.org/licenses/by-sa/3.0/legalcode" TargetMode="External"/><Relationship Id="rId7" Type="http://schemas.openxmlformats.org/officeDocument/2006/relationships/hyperlink" Target="https://commons.wikimedia.org/wiki/File:Baboons_Wunania_012018.jpg" TargetMode="External"/><Relationship Id="rId8" Type="http://schemas.openxmlformats.org/officeDocument/2006/relationships/hyperlink" Target="https://creativecommons.org/licenses/by-sa/4.0/legalcode" TargetMode="External"/><Relationship Id="rId11" Type="http://schemas.openxmlformats.org/officeDocument/2006/relationships/hyperlink" Target="https://creativecommons.org/licenses/by/4.0/legalcode" TargetMode="External"/><Relationship Id="rId10" Type="http://schemas.openxmlformats.org/officeDocument/2006/relationships/hyperlink" Target="https://royalsocietypublishing.org/content/2/4/140507" TargetMode="External"/><Relationship Id="rId13" Type="http://schemas.openxmlformats.org/officeDocument/2006/relationships/hyperlink" Target="https://commons.wikimedia.org/wiki/User:Yosemite" TargetMode="External"/><Relationship Id="rId12" Type="http://schemas.openxmlformats.org/officeDocument/2006/relationships/hyperlink" Target="https://commons.wikimedia.org/wiki/File:Jigokudani_hotspring_in_Nagano_Japan_001.jpg" TargetMode="External"/><Relationship Id="rId14" Type="http://schemas.openxmlformats.org/officeDocument/2006/relationships/hyperlink" Target="https://creativecommons.org/licenses/by-sa/3.0/legalcod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91066" y="499713"/>
            <a:ext cx="6468534" cy="132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8580"/>
              <a:buNone/>
            </a:pPr>
            <a:r>
              <a:rPr lang="en-US" sz="6000"/>
              <a:t>Chapter 6</a:t>
            </a:r>
            <a:endParaRPr sz="6000"/>
          </a:p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90549" y="1676925"/>
            <a:ext cx="7717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4680"/>
              <a:buNone/>
            </a:pPr>
            <a:r>
              <a:rPr lang="en-US">
                <a:solidFill>
                  <a:srgbClr val="434343"/>
                </a:solidFill>
              </a:rPr>
              <a:t>Primate Ecology and Behavior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90553" y="2951025"/>
            <a:ext cx="7829400" cy="1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3640"/>
              <a:buNone/>
            </a:pPr>
            <a:r>
              <a:rPr lang="en-US">
                <a:solidFill>
                  <a:srgbClr val="434343"/>
                </a:solidFill>
              </a:rPr>
              <a:t>Karin Enstam Jaffe, Ph.D.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554525" y="6411275"/>
            <a:ext cx="10626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CC BY-NC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1308099" y="13468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Associations between two or more species </a:t>
            </a:r>
            <a:r>
              <a:rPr lang="en-US" sz="3200">
                <a:solidFill>
                  <a:srgbClr val="44122B"/>
                </a:solidFill>
              </a:rPr>
              <a:t>in which</a:t>
            </a:r>
            <a:r>
              <a:rPr lang="en-US" sz="3200">
                <a:solidFill>
                  <a:srgbClr val="44122B"/>
                </a:solidFill>
              </a:rPr>
              <a:t> at least one species changes behavior</a:t>
            </a:r>
            <a:endParaRPr sz="3200">
              <a:solidFill>
                <a:srgbClr val="4412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Foraging or anti-predator benefits</a:t>
            </a:r>
            <a:endParaRPr sz="3200">
              <a:solidFill>
                <a:srgbClr val="44122B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Polyspecific Associations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1308100" y="1346875"/>
            <a:ext cx="10713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One or both sexes disperse at sexual maturity </a:t>
            </a:r>
            <a:endParaRPr sz="28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Costs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Aggression from same-sex members of new group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Low rank in new group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Lack of alliances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Lack ecological and predator knowledge in new home range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Benefits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Reproductive success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Avoid inbreeding</a:t>
            </a:r>
            <a:endParaRPr sz="2800">
              <a:solidFill>
                <a:srgbClr val="4412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Dispersal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308099" y="13468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rgbClr val="44122B"/>
                </a:solidFill>
              </a:rPr>
              <a:t>Time or energy a parent invests to enhance offsprin</a:t>
            </a:r>
            <a:r>
              <a:rPr lang="en-US" sz="3200"/>
              <a:t>g </a:t>
            </a:r>
            <a:r>
              <a:rPr lang="en-US" sz="3200">
                <a:solidFill>
                  <a:srgbClr val="44122B"/>
                </a:solidFill>
              </a:rPr>
              <a:t>survival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Females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Highly involved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Energetic expense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Social learning</a:t>
            </a:r>
            <a:endParaRPr sz="28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Males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Variable involvement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Paternal certainty</a:t>
            </a:r>
            <a:endParaRPr sz="2800">
              <a:solidFill>
                <a:srgbClr val="4412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950175" y="-22375"/>
            <a:ext cx="107574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Reproductive Strategies: Parental investment</a:t>
            </a:r>
            <a:endParaRPr sz="4000"/>
          </a:p>
        </p:txBody>
      </p:sp>
      <p:pic>
        <p:nvPicPr>
          <p:cNvPr descr="File:Snow monkey baby milk time.jpg"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825" y="2399500"/>
            <a:ext cx="5227075" cy="35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308099" y="13468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rgbClr val="44122B"/>
                </a:solidFill>
              </a:rPr>
              <a:t>Selection for traits that maximize mating success</a:t>
            </a:r>
            <a:endParaRPr sz="3200">
              <a:solidFill>
                <a:srgbClr val="44122B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Intrasexual selection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Selection for traits that enhance </a:t>
            </a:r>
            <a:endParaRPr sz="2800">
              <a:solidFill>
                <a:srgbClr val="44122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122B"/>
                </a:solidFill>
              </a:rPr>
              <a:t>the ability of same-sex members</a:t>
            </a:r>
            <a:endParaRPr sz="2800">
              <a:solidFill>
                <a:srgbClr val="44122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122B"/>
                </a:solidFill>
              </a:rPr>
              <a:t>to compete amongst themselves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Intersexual selection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Selection for traits that enhance </a:t>
            </a:r>
            <a:endParaRPr sz="2800">
              <a:solidFill>
                <a:srgbClr val="44122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122B"/>
                </a:solidFill>
              </a:rPr>
              <a:t>the ability of one sex to attract the other</a:t>
            </a:r>
            <a:endParaRPr sz="28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1034300" y="0"/>
            <a:ext cx="122505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Reproductive Strategies: Sexual Selection</a:t>
            </a:r>
            <a:endParaRPr sz="40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0" y="2455600"/>
            <a:ext cx="4251550" cy="28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1308099" y="13468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rgbClr val="44122B"/>
                </a:solidFill>
              </a:rPr>
              <a:t>Social system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Font typeface="Noto Sans Symbols"/>
              <a:buChar char="○"/>
            </a:pPr>
            <a:r>
              <a:rPr lang="en-US" sz="2800">
                <a:solidFill>
                  <a:srgbClr val="44122B"/>
                </a:solidFill>
              </a:rPr>
              <a:t>Typical number of males and females</a:t>
            </a:r>
            <a:endParaRPr sz="2800">
              <a:solidFill>
                <a:srgbClr val="44122B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Mating system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Who mates with who</a:t>
            </a:r>
            <a:endParaRPr sz="2800">
              <a:solidFill>
                <a:srgbClr val="44122B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Depends on distribution of food, females, males</a:t>
            </a:r>
            <a:endParaRPr sz="32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559000" y="0"/>
            <a:ext cx="115434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Reproductive Strategies: Social &amp; Mating Systems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1113299" y="12666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Monogamy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Gibbons: long-term pair-bonding, </a:t>
            </a:r>
            <a:endParaRPr sz="2800">
              <a:solidFill>
                <a:srgbClr val="44122B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122B"/>
                </a:solidFill>
              </a:rPr>
              <a:t>low male-male competition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Sexual monomorphism</a:t>
            </a:r>
            <a:endParaRPr sz="28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Polygyn</a:t>
            </a:r>
            <a:r>
              <a:rPr lang="en-US" sz="3200">
                <a:solidFill>
                  <a:srgbClr val="44122B"/>
                </a:solidFill>
              </a:rPr>
              <a:t>y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44122B"/>
                </a:solidFill>
              </a:rPr>
              <a:t>Orangutans: male-male competition for </a:t>
            </a:r>
            <a:endParaRPr sz="2800">
              <a:solidFill>
                <a:srgbClr val="44122B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122B"/>
                </a:solidFill>
              </a:rPr>
              <a:t>solitary females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44122B"/>
                </a:solidFill>
              </a:rPr>
              <a:t>Sexual dimorphism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Polyandry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Tamarins, marmosets</a:t>
            </a:r>
            <a:endParaRPr sz="28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1308100" y="0"/>
            <a:ext cx="10338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When Females are Solitary</a:t>
            </a:r>
            <a:endParaRPr sz="400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781" y="3097825"/>
            <a:ext cx="1940019" cy="15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10738375" y="3060175"/>
            <a:ext cx="1869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4122B"/>
                </a:solidFill>
              </a:rPr>
              <a:t>Polygyny</a:t>
            </a:r>
            <a:r>
              <a:rPr lang="en-US" sz="1800">
                <a:solidFill>
                  <a:schemeClr val="accent5"/>
                </a:solidFill>
              </a:rPr>
              <a:t> </a:t>
            </a:r>
            <a:endParaRPr sz="1800">
              <a:solidFill>
                <a:schemeClr val="accent5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4">
            <a:alphaModFix/>
          </a:blip>
          <a:srcRect b="60304" l="0" r="66876" t="0"/>
          <a:stretch/>
        </p:blipFill>
        <p:spPr>
          <a:xfrm>
            <a:off x="8603450" y="1233075"/>
            <a:ext cx="2010225" cy="158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0723425" y="1233075"/>
            <a:ext cx="1869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4122B"/>
                </a:solidFill>
              </a:rPr>
              <a:t>Monogamy</a:t>
            </a:r>
            <a:endParaRPr sz="1800">
              <a:solidFill>
                <a:srgbClr val="44122B"/>
              </a:solidFill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4">
            <a:alphaModFix/>
          </a:blip>
          <a:srcRect b="0" l="55084" r="8443" t="49236"/>
          <a:stretch/>
        </p:blipFill>
        <p:spPr>
          <a:xfrm>
            <a:off x="8735775" y="4823500"/>
            <a:ext cx="1806675" cy="166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0585975" y="4858275"/>
            <a:ext cx="1869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4122B"/>
                </a:solidFill>
              </a:rPr>
              <a:t>Polyandry </a:t>
            </a:r>
            <a:endParaRPr sz="1800">
              <a:solidFill>
                <a:srgbClr val="44122B"/>
              </a:solidFill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7040100" y="5292550"/>
            <a:ext cx="15969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4122B"/>
                </a:solidFill>
              </a:rPr>
              <a:t>Blue square: </a:t>
            </a:r>
            <a:endParaRPr i="1" sz="18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4122B"/>
                </a:solidFill>
              </a:rPr>
              <a:t>adult male     </a:t>
            </a:r>
            <a:endParaRPr i="1" sz="18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4122B"/>
                </a:solidFill>
              </a:rPr>
              <a:t>Red circle: </a:t>
            </a:r>
            <a:endParaRPr i="1" sz="18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4122B"/>
                </a:solidFill>
              </a:rPr>
              <a:t>adult female</a:t>
            </a:r>
            <a:endParaRPr i="1" sz="18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84700" y="722850"/>
            <a:ext cx="5767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5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Polygyny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One male, multiple females</a:t>
            </a:r>
            <a:endParaRPr sz="28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Polygamy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Multi-male, multi-female</a:t>
            </a:r>
            <a:endParaRPr sz="28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Ecological conditions</a:t>
            </a:r>
            <a:endParaRPr sz="3200">
              <a:solidFill>
                <a:srgbClr val="44122B"/>
              </a:solidFill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○"/>
            </a:pPr>
            <a:r>
              <a:rPr lang="en-US" sz="2800">
                <a:solidFill>
                  <a:srgbClr val="44122B"/>
                </a:solidFill>
              </a:rPr>
              <a:t>Food abundance, large patch distribution</a:t>
            </a:r>
            <a:endParaRPr sz="32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1308100" y="0"/>
            <a:ext cx="10338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When Females Live</a:t>
            </a:r>
            <a:r>
              <a:rPr lang="en-US" sz="4000"/>
              <a:t> in Groups</a:t>
            </a:r>
            <a:endParaRPr sz="4000"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45802" l="58312" r="0" t="0"/>
          <a:stretch/>
        </p:blipFill>
        <p:spPr>
          <a:xfrm>
            <a:off x="8543025" y="1388375"/>
            <a:ext cx="2000125" cy="17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10692200" y="1366000"/>
            <a:ext cx="14439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</a:rPr>
              <a:t>Polygyny 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64106" t="46184"/>
          <a:stretch/>
        </p:blipFill>
        <p:spPr>
          <a:xfrm>
            <a:off x="8602600" y="3424100"/>
            <a:ext cx="2000125" cy="197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10714575" y="3488500"/>
            <a:ext cx="14439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</a:rPr>
              <a:t>Polygamy 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10657724" y="5171400"/>
            <a:ext cx="20964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accent5"/>
                </a:solidFill>
              </a:rPr>
              <a:t>Blue square: </a:t>
            </a:r>
            <a:endParaRPr i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accent5"/>
                </a:solidFill>
              </a:rPr>
              <a:t>adult male     </a:t>
            </a:r>
            <a:endParaRPr i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accent5"/>
                </a:solidFill>
              </a:rPr>
              <a:t>Red circle: </a:t>
            </a:r>
            <a:endParaRPr i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accent5"/>
                </a:solidFill>
              </a:rPr>
              <a:t>adult female</a:t>
            </a:r>
            <a:endParaRPr i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669399" y="13326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rgbClr val="44122B"/>
                </a:solidFill>
              </a:rPr>
              <a:t>Vocal</a:t>
            </a:r>
            <a:endParaRPr sz="3200">
              <a:solidFill>
                <a:srgbClr val="44122B"/>
              </a:solidFill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○"/>
            </a:pPr>
            <a:r>
              <a:rPr lang="en-US" sz="2800">
                <a:solidFill>
                  <a:srgbClr val="44122B"/>
                </a:solidFill>
              </a:rPr>
              <a:t>Loud calls, contact calls, screeches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Visual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Facial expressions, piloerection, </a:t>
            </a:r>
            <a:endParaRPr sz="2800">
              <a:solidFill>
                <a:srgbClr val="44122B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122B"/>
                </a:solidFill>
              </a:rPr>
              <a:t>sexual swelling, facial coloration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Olfactory</a:t>
            </a:r>
            <a:endParaRPr sz="3200">
              <a:solidFill>
                <a:srgbClr val="44122B"/>
              </a:solidFill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○"/>
            </a:pPr>
            <a:r>
              <a:rPr lang="en-US" sz="2800">
                <a:solidFill>
                  <a:srgbClr val="44122B"/>
                </a:solidFill>
              </a:rPr>
              <a:t>Anogenital scents, urine washing</a:t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Tactile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Grooming</a:t>
            </a:r>
            <a:endParaRPr sz="28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1308100" y="0"/>
            <a:ext cx="10338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Communication</a:t>
            </a:r>
            <a:endParaRPr sz="4000"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8700" y="501150"/>
            <a:ext cx="2349700" cy="32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850" y="3907275"/>
            <a:ext cx="3791400" cy="25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669399" y="13326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i="1" lang="en-US" sz="3200">
                <a:solidFill>
                  <a:srgbClr val="44122B"/>
                </a:solidFill>
              </a:rPr>
              <a:t>One</a:t>
            </a:r>
            <a:r>
              <a:rPr lang="en-US" sz="3200">
                <a:solidFill>
                  <a:srgbClr val="44122B"/>
                </a:solidFill>
              </a:rPr>
              <a:t> definition of culture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Transmission of behavior via social learning</a:t>
            </a:r>
            <a:endParaRPr sz="2800">
              <a:solidFill>
                <a:srgbClr val="44122B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Cultural tradition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Distinctive pattern of behavior shared by multiple individuals in a social group that persists over time</a:t>
            </a:r>
            <a:endParaRPr sz="2800">
              <a:solidFill>
                <a:srgbClr val="44122B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5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1308100" y="0"/>
            <a:ext cx="10338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Question of Culture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602189" y="1260200"/>
            <a:ext cx="5320200" cy="4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Chimpanzees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40+ traditions across sites</a:t>
            </a:r>
            <a:endParaRPr sz="2800">
              <a:solidFill>
                <a:srgbClr val="44122B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4" name="Google Shape;174;p25"/>
          <p:cNvSpPr txBox="1"/>
          <p:nvPr>
            <p:ph idx="2" type="body"/>
          </p:nvPr>
        </p:nvSpPr>
        <p:spPr>
          <a:xfrm>
            <a:off x="6763026" y="1198200"/>
            <a:ext cx="5514000" cy="4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4122B"/>
              </a:buClr>
              <a:buSzPts val="3200"/>
              <a:buChar char="●"/>
            </a:pPr>
            <a:r>
              <a:rPr lang="en-US" sz="3200">
                <a:solidFill>
                  <a:srgbClr val="44122B"/>
                </a:solidFill>
              </a:rPr>
              <a:t>Macaques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Unique foraging behaviors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Hot spring bathing</a:t>
            </a:r>
            <a:endParaRPr>
              <a:solidFill>
                <a:srgbClr val="44122B"/>
              </a:solidFill>
            </a:endParaRPr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1308100" y="0"/>
            <a:ext cx="10338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Examples of Culture in Primates</a:t>
            </a:r>
            <a:endParaRPr sz="4000"/>
          </a:p>
        </p:txBody>
      </p:sp>
      <p:pic>
        <p:nvPicPr>
          <p:cNvPr descr="File:Pan troglodytes, tool use in Senegal.jpg"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51" y="2750625"/>
            <a:ext cx="6180161" cy="34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800" y="3067250"/>
            <a:ext cx="4255200" cy="31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accent5"/>
                </a:solidFill>
              </a:rPr>
              <a:t>Describe primate behavioral variation</a:t>
            </a:r>
            <a:endParaRPr sz="3200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accent5"/>
                </a:solidFill>
              </a:rPr>
              <a:t>Explain why primates live in groups</a:t>
            </a:r>
            <a:endParaRPr sz="3200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accent5"/>
                </a:solidFill>
              </a:rPr>
              <a:t>Distinguish primate social systems from mating systems</a:t>
            </a:r>
            <a:endParaRPr sz="3200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accent5"/>
                </a:solidFill>
              </a:rPr>
              <a:t>Contrast male and female reproductive and parental investment strategies</a:t>
            </a:r>
            <a:endParaRPr sz="3200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accent5"/>
                </a:solidFill>
              </a:rPr>
              <a:t>Describe primate communication</a:t>
            </a:r>
            <a:endParaRPr sz="3200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accent5"/>
                </a:solidFill>
              </a:rPr>
              <a:t>Evaluate evidence for primate cultural variation</a:t>
            </a:r>
            <a:endParaRPr sz="32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Learning Objectives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26"/>
          <p:cNvGraphicFramePr/>
          <p:nvPr/>
        </p:nvGraphicFramePr>
        <p:xfrm>
          <a:off x="458025" y="1188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{FF46601A-9045-422C-B59F-FDD6C9BFCD05}</a:tableStyleId>
              </a:tblPr>
              <a:tblGrid>
                <a:gridCol w="901375"/>
                <a:gridCol w="930125"/>
                <a:gridCol w="9127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Slide #</a:t>
                      </a:r>
                      <a:endParaRPr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solidFill>
                            <a:srgbClr val="000000"/>
                          </a:solidFill>
                        </a:rPr>
                        <a:t>Figure #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Attribution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6.1b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Stone tool use by a capuchin monkey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Tiago Falótico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Karin Enstam Jaffe observing patas monkeys in Laikipia, Kenya by Rebecca Chancellor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6.9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Food distribution patterns of folivores, frugivores, and insectivores a derivative work by Karin Enstam Jaffe original to Explorations: An Open Invitation to Biological Anthropology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 [Includes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Green fruit tree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Lemon tree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and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Ladybug image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, all from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publicdomainvectors.org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designated to the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public domain (CC0)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].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NA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Photo/1057756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by C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amera/671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at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https://pxhere.com/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has been designated to the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public domain (CC0)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8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6.16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Slow Loris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Jmiksanek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3.0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9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6.17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Monkey group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Natureloverperson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6.1a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Snow monkey baby milk time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Daisuke tashiro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2.0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6.19a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Dierenpark Emmen baboon (2679944324)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robin bos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from heerenveen, the Netherlands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 2.0 License.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6.22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Social and Mating Systems</a:t>
                      </a:r>
                      <a:r>
                        <a:rPr b="1" lang="en-US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by Karin Enstam Jaffe original to Explorations: An Open Invitation to Biological Anthropology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26"/>
          <p:cNvSpPr txBox="1"/>
          <p:nvPr/>
        </p:nvSpPr>
        <p:spPr>
          <a:xfrm>
            <a:off x="1004000" y="5410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122B"/>
                </a:solidFill>
              </a:rPr>
              <a:t>Attributions</a:t>
            </a:r>
            <a:endParaRPr sz="4000">
              <a:solidFill>
                <a:srgbClr val="44122B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27"/>
          <p:cNvGraphicFramePr/>
          <p:nvPr/>
        </p:nvGraphicFramePr>
        <p:xfrm>
          <a:off x="480025" y="11894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{FF46601A-9045-422C-B59F-FDD6C9BFCD05}</a:tableStyleId>
              </a:tblPr>
              <a:tblGrid>
                <a:gridCol w="808275"/>
                <a:gridCol w="903100"/>
                <a:gridCol w="9247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Slide #</a:t>
                      </a:r>
                      <a:endParaRPr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solidFill>
                            <a:srgbClr val="000000"/>
                          </a:solidFill>
                        </a:rPr>
                        <a:t>Figure #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Attribution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16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6.22 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Social and Mating Systems</a:t>
                      </a:r>
                      <a:r>
                        <a:rPr b="1" lang="en-US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by Karin Enstam Jaffe original to Explorations: An Open Invitation to Biological Anthropology is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BY-NC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>
                          <a:solidFill>
                            <a:srgbClr val="000000"/>
                          </a:solidFill>
                        </a:rPr>
                        <a:t>17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>
                          <a:solidFill>
                            <a:srgbClr val="000000"/>
                          </a:solidFill>
                        </a:rPr>
                        <a:t>6.26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BabouinGeladaAuReveil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BluesyPete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3.0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17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6.30c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Baboons Wunania 012018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Kim Toogood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19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6.31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Pan troglodytes, tool use in Senegal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 J. D. Pruetz, P. Bertolani, K. Boyer Ontl, S. Lindshield, M. Shelley, and E. G. Wessling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 4.0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19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6.32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0000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Jigokudani hotspring in Nagano Japan 001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by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Yosemite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 is used under a </a:t>
                      </a:r>
                      <a:r>
                        <a:rPr lang="en-US" u="sng">
                          <a:solidFill>
                            <a:srgbClr val="000000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 BY-SA 3.0 License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.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7"/>
          <p:cNvSpPr txBox="1"/>
          <p:nvPr/>
        </p:nvSpPr>
        <p:spPr>
          <a:xfrm>
            <a:off x="1004000" y="5410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122B"/>
                </a:solidFill>
              </a:rPr>
              <a:t>Attributions</a:t>
            </a:r>
            <a:endParaRPr sz="4000">
              <a:solidFill>
                <a:srgbClr val="44122B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Branch of science that studies primates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Different disciplines and foci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Evolutionary theories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Primate intelligence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Conservation studies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Social complexity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Behavioral variation</a:t>
            </a:r>
            <a:endParaRPr sz="2800"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What is Primatology?</a:t>
            </a:r>
            <a:endParaRPr sz="4000"/>
          </a:p>
        </p:txBody>
      </p:sp>
      <p:pic>
        <p:nvPicPr>
          <p:cNvPr descr="File:Stone tool use by a capuchin monkey.jpg"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825" y="2836638"/>
            <a:ext cx="4402875" cy="29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15875" y="1423075"/>
            <a:ext cx="64893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600 species and subspecies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Primate ecology impacts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Morphology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Physiology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Body size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Social behavior</a:t>
            </a:r>
            <a:endParaRPr sz="2800"/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Ecology</a:t>
            </a:r>
            <a:endParaRPr sz="4000"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b="3790" l="0" r="0" t="0"/>
          <a:stretch/>
        </p:blipFill>
        <p:spPr>
          <a:xfrm>
            <a:off x="460825" y="1349300"/>
            <a:ext cx="3524350" cy="49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308542" y="1"/>
            <a:ext cx="10339833" cy="1139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Primate Diet</a:t>
            </a:r>
            <a:endParaRPr sz="4000"/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54314" y="1396444"/>
            <a:ext cx="4876800" cy="4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Body size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Food factors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Abundance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Distribution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Quality </a:t>
            </a:r>
            <a:endParaRPr sz="2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High quality foods are less abundant, patchy 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66" name="Google Shape;66;p11"/>
          <p:cNvSpPr txBox="1"/>
          <p:nvPr/>
        </p:nvSpPr>
        <p:spPr>
          <a:xfrm>
            <a:off x="8417975" y="1188275"/>
            <a:ext cx="35919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4122B"/>
                </a:solidFill>
              </a:rPr>
              <a:t>F</a:t>
            </a:r>
            <a:r>
              <a:rPr lang="en-US" sz="2200">
                <a:solidFill>
                  <a:srgbClr val="44122B"/>
                </a:solidFill>
              </a:rPr>
              <a:t>olivores: food is abundant and everywhere </a:t>
            </a:r>
            <a:endParaRPr sz="2200">
              <a:solidFill>
                <a:srgbClr val="44122B"/>
              </a:solidFill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189" y="1231428"/>
            <a:ext cx="19145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/>
        </p:nvSpPr>
        <p:spPr>
          <a:xfrm>
            <a:off x="8479275" y="2943500"/>
            <a:ext cx="35919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4122B"/>
                </a:solidFill>
              </a:rPr>
              <a:t>Frugivores: food is scarce and found in clumps </a:t>
            </a:r>
            <a:endParaRPr sz="2200">
              <a:solidFill>
                <a:srgbClr val="44122B"/>
              </a:solidFill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8479275" y="4698725"/>
            <a:ext cx="35919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4122B"/>
                </a:solidFill>
              </a:rPr>
              <a:t>I</a:t>
            </a:r>
            <a:r>
              <a:rPr lang="en-US" sz="2200">
                <a:solidFill>
                  <a:srgbClr val="44122B"/>
                </a:solidFill>
              </a:rPr>
              <a:t>nsectivores: insects are scarce and randomly distributed</a:t>
            </a:r>
            <a:endParaRPr sz="22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6199" y="2986575"/>
            <a:ext cx="1914525" cy="153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7553" y="4765475"/>
            <a:ext cx="1863172" cy="15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Competition for Food</a:t>
            </a:r>
            <a:endParaRPr sz="4000"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919361" y="1356700"/>
            <a:ext cx="9910500" cy="5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Direct competition: fight over resources</a:t>
            </a:r>
            <a:endParaRPr sz="3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Indirect competition: eat food first</a:t>
            </a:r>
            <a:endParaRPr sz="32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Food abundance</a:t>
            </a:r>
            <a:endParaRPr sz="3200"/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Intergroup fighting</a:t>
            </a:r>
            <a:endParaRPr sz="28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Food distribution</a:t>
            </a:r>
            <a:endParaRPr sz="3200"/>
          </a:p>
          <a:p>
            <a: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Intragroup competition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78" name="Google Shape;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350" y="3267975"/>
            <a:ext cx="4804375" cy="31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308099" y="14230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Sympatric: Two species occupy same area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Allopatric: Two species occupy different areas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Competitive exclusion principle: Two species competing for the same resources cannot occupy the same niche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Niche partitioning: Sympatric species avoid competition through different uses of the environment</a:t>
            </a:r>
            <a:endParaRPr sz="3200"/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Community Ecology: Key Concepts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Predation</a:t>
            </a:r>
            <a:endParaRPr sz="4000"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907" y="3148150"/>
            <a:ext cx="4299400" cy="31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1176375" y="1471700"/>
            <a:ext cx="7547100" cy="51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rgbClr val="44122B"/>
                </a:solidFill>
              </a:rPr>
              <a:t>C</a:t>
            </a:r>
            <a:r>
              <a:rPr lang="en-US" sz="3200">
                <a:solidFill>
                  <a:srgbClr val="44122B"/>
                </a:solidFill>
              </a:rPr>
              <a:t>arnivores, birds of prey, reptiles</a:t>
            </a:r>
            <a:endParaRPr sz="3200">
              <a:solidFill>
                <a:srgbClr val="44122B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4122B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rgbClr val="44122B"/>
                </a:solidFill>
              </a:rPr>
              <a:t>Predation avoidance tactics</a:t>
            </a:r>
            <a:endParaRPr sz="32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Crypsis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Nocturnal behavior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Vigilance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Alarm calling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Mobbing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Char char="○"/>
            </a:pPr>
            <a:r>
              <a:rPr lang="en-US" sz="2800">
                <a:solidFill>
                  <a:srgbClr val="44122B"/>
                </a:solidFill>
              </a:rPr>
              <a:t>Venom (slow loris)</a:t>
            </a:r>
            <a:endParaRPr>
              <a:solidFill>
                <a:srgbClr val="44122B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5631175" y="1330400"/>
            <a:ext cx="6143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Feeding competition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Dominance hierarchy reduces aggression</a:t>
            </a:r>
            <a:endParaRPr sz="2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Intergroup conflict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Larger groups more successful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Predation avoidance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Group members share anti-predator tactics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97" name="Google Shape;97;p15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Why Live in Groups?</a:t>
            </a:r>
            <a:endParaRPr sz="4000"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00" y="2081899"/>
            <a:ext cx="3770925" cy="39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P">
  <a:themeElements>
    <a:clrScheme name="Explorations Color Theme">
      <a:dk1>
        <a:srgbClr val="4B283C"/>
      </a:dk1>
      <a:lt1>
        <a:srgbClr val="81C2AC"/>
      </a:lt1>
      <a:dk2>
        <a:srgbClr val="96AA3B"/>
      </a:dk2>
      <a:lt2>
        <a:srgbClr val="EDFDF9"/>
      </a:lt2>
      <a:accent1>
        <a:srgbClr val="E05F1E"/>
      </a:accent1>
      <a:accent2>
        <a:srgbClr val="D3212D"/>
      </a:accent2>
      <a:accent3>
        <a:srgbClr val="F37868"/>
      </a:accent3>
      <a:accent4>
        <a:srgbClr val="FCB316"/>
      </a:accent4>
      <a:accent5>
        <a:srgbClr val="000000"/>
      </a:accent5>
      <a:accent6>
        <a:srgbClr val="5F5F5F"/>
      </a:accent6>
      <a:hlink>
        <a:srgbClr val="B2B2B2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