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7" r:id="rId2"/>
    <p:sldId id="320" r:id="rId3"/>
    <p:sldId id="301" r:id="rId4"/>
    <p:sldId id="302" r:id="rId5"/>
    <p:sldId id="303" r:id="rId6"/>
    <p:sldId id="304" r:id="rId7"/>
    <p:sldId id="312" r:id="rId8"/>
    <p:sldId id="305" r:id="rId9"/>
    <p:sldId id="268" r:id="rId10"/>
    <p:sldId id="306" r:id="rId11"/>
    <p:sldId id="32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EEF70-F533-4789-B4DD-E7FC103CA46C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7C08A-ACC3-4756-848B-36EF0A566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12192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-12700" y="6053139"/>
            <a:ext cx="2999317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3145368" y="6043614"/>
            <a:ext cx="9046633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sm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9013"/>
            <a:ext cx="27432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  <a:latin typeface="Times" pitchFamily="-16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1300" y="236539"/>
            <a:ext cx="782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  <a:latin typeface="Times" pitchFamily="-16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BA0773-DA57-F142-8F3B-1F9E6DED0C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9068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" pitchFamily="-16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12801" y="6248401"/>
            <a:ext cx="722841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" pitchFamily="-16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1271589"/>
            <a:ext cx="7112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18394A-9AE0-7046-8B28-8D26E366631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09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8128001" y="0"/>
            <a:ext cx="427567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1"/>
            <a:ext cx="2946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" pitchFamily="-16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1" y="6248401"/>
            <a:ext cx="743161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" pitchFamily="-16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7"/>
            <a:ext cx="533400" cy="32596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B837CFC-98C0-FD42-93DA-370A0F101DD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9415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295400"/>
            <a:ext cx="113792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6362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" pitchFamily="-16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1"/>
            <a:ext cx="1727200" cy="7016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77B27B-6D36-AE46-84CE-09201992593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12801" y="6248401"/>
            <a:ext cx="722841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" pitchFamily="-16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8559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rtlCol="0"/>
          <a:lstStyle>
            <a:lvl1pPr>
              <a:defRPr>
                <a:latin typeface="Times" pitchFamily="-16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0" y="1271589"/>
            <a:ext cx="7112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90B4B66-CBEE-D549-9CE8-0F059F65744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812801" y="6248401"/>
            <a:ext cx="7228417" cy="365125"/>
          </a:xfrm>
          <a:prstGeom prst="rect">
            <a:avLst/>
          </a:prstGeom>
        </p:spPr>
        <p:txBody>
          <a:bodyPr rtlCol="0"/>
          <a:lstStyle>
            <a:lvl1pPr>
              <a:defRPr>
                <a:latin typeface="Times" pitchFamily="-16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96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rtlCol="0"/>
          <a:lstStyle>
            <a:lvl1pPr>
              <a:defRPr>
                <a:latin typeface="Times" pitchFamily="-16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0" y="1271589"/>
            <a:ext cx="7112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35E974-4291-8345-AE64-7F803C2BF139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12801" y="6248401"/>
            <a:ext cx="7228417" cy="365125"/>
          </a:xfrm>
          <a:prstGeom prst="rect">
            <a:avLst/>
          </a:prstGeom>
        </p:spPr>
        <p:txBody>
          <a:bodyPr rtlCol="0"/>
          <a:lstStyle>
            <a:lvl1pPr>
              <a:defRPr>
                <a:latin typeface="Times" pitchFamily="-16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032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" pitchFamily="-16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12801" y="6248401"/>
            <a:ext cx="722841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" pitchFamily="-16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1271589"/>
            <a:ext cx="7112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311A29F-FC28-6040-8CFD-B5632834E79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93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" pitchFamily="-16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12801" y="6248401"/>
            <a:ext cx="722841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" pitchFamily="-16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2E3FB8-4FF1-F04B-B81D-E7522E677A2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095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" pitchFamily="-16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12801" y="6248401"/>
            <a:ext cx="722841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" pitchFamily="-16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1271589"/>
            <a:ext cx="7112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04AFCF6-D811-E346-B0D2-BB1D65FE44B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638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12700" y="4572001"/>
            <a:ext cx="12192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-12699" y="4664075"/>
            <a:ext cx="1951567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2059517" y="4654550"/>
            <a:ext cx="10132483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8" name="Rectangle 7"/>
          <p:cNvSpPr/>
          <p:nvPr/>
        </p:nvSpPr>
        <p:spPr bwMode="white">
          <a:xfrm>
            <a:off x="1930401" y="1"/>
            <a:ext cx="133351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  <a:prstGeom prst="rect">
            <a:avLst/>
          </a:prstGeom>
        </p:spPr>
        <p:txBody>
          <a:bodyPr rtlCol="0"/>
          <a:lstStyle>
            <a:lvl1pPr>
              <a:defRPr>
                <a:latin typeface="Times" pitchFamily="-16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1"/>
            <a:ext cx="1930400" cy="6635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800"/>
            </a:lvl1pPr>
          </a:lstStyle>
          <a:p>
            <a:fld id="{984F2C2F-4EA4-5F48-BACA-5BCEF225844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401"/>
            <a:ext cx="6096000" cy="365125"/>
          </a:xfrm>
          <a:prstGeom prst="rect">
            <a:avLst/>
          </a:prstGeom>
        </p:spPr>
        <p:txBody>
          <a:bodyPr rtlCol="0"/>
          <a:lstStyle>
            <a:lvl1pPr>
              <a:defRPr>
                <a:latin typeface="Times" pitchFamily="-16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1203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 userDrawn="1"/>
        </p:nvSpPr>
        <p:spPr>
          <a:xfrm rot="10800000" flipV="1">
            <a:off x="0" y="6629400"/>
            <a:ext cx="12192000" cy="228600"/>
          </a:xfrm>
          <a:prstGeom prst="rect">
            <a:avLst/>
          </a:prstGeom>
          <a:gradFill flip="none" rotWithShape="1">
            <a:gsLst>
              <a:gs pos="34000">
                <a:schemeClr val="accent1">
                  <a:tint val="66000"/>
                  <a:satMod val="160000"/>
                  <a:alpha val="32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4800000" scaled="0"/>
            <a:tileRect/>
          </a:gra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 flipV="1">
            <a:off x="0" y="0"/>
            <a:ext cx="12192000" cy="1219200"/>
          </a:xfrm>
          <a:prstGeom prst="rect">
            <a:avLst/>
          </a:prstGeom>
          <a:solidFill>
            <a:srgbClr val="BFD3E4"/>
          </a:solidFill>
          <a:ln>
            <a:noFill/>
          </a:ln>
          <a:effectLst>
            <a:outerShdw blurRad="50800" dist="38100" dir="8100000" algn="tr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xmlns="" w="50800" cap="rnd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30" name="Title Placeholder 21"/>
          <p:cNvSpPr>
            <a:spLocks noGrp="1"/>
          </p:cNvSpPr>
          <p:nvPr>
            <p:ph type="title"/>
          </p:nvPr>
        </p:nvSpPr>
        <p:spPr bwMode="auto">
          <a:xfrm>
            <a:off x="812800" y="152400"/>
            <a:ext cx="10871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09600" y="1371600"/>
            <a:ext cx="11379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rot="5400000">
            <a:off x="-2197100" y="3924300"/>
            <a:ext cx="5410200" cy="0"/>
          </a:xfrm>
          <a:prstGeom prst="line">
            <a:avLst/>
          </a:prstGeom>
          <a:ln w="25400" cmpd="thinThick">
            <a:solidFill>
              <a:srgbClr val="FF66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rot="5400000">
            <a:off x="-2298700" y="3924300"/>
            <a:ext cx="5410200" cy="0"/>
          </a:xfrm>
          <a:prstGeom prst="line">
            <a:avLst/>
          </a:prstGeom>
          <a:ln w="25400" cmpd="thinThick">
            <a:solidFill>
              <a:srgbClr val="FF66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0720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000099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"/>
        <a:defRPr sz="32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charset="0"/>
        <a:buChar char="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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charset="0"/>
        <a:buChar char="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charset="0"/>
        <a:buChar char=""/>
        <a:defRPr sz="16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1" y="228600"/>
            <a:ext cx="8385175" cy="914400"/>
          </a:xfrm>
        </p:spPr>
        <p:txBody>
          <a:bodyPr/>
          <a:lstStyle/>
          <a:p>
            <a:r>
              <a:rPr lang="en-US" sz="3600" dirty="0">
                <a:latin typeface="Arial" charset="0"/>
                <a:cs typeface="Arial" charset="0"/>
              </a:rPr>
              <a:t>What’s a Scientific Approach? </a:t>
            </a:r>
            <a:br>
              <a:rPr lang="en-US" sz="3600" dirty="0">
                <a:latin typeface="Arial" charset="0"/>
                <a:cs typeface="Arial" charset="0"/>
              </a:rPr>
            </a:br>
            <a:r>
              <a:rPr lang="en-US" sz="3600" dirty="0">
                <a:latin typeface="Arial" charset="0"/>
                <a:cs typeface="Arial" charset="0"/>
              </a:rPr>
              <a:t>(slide 1 of 4)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1371600"/>
            <a:ext cx="8305800" cy="4724400"/>
          </a:xfrm>
        </p:spPr>
        <p:txBody>
          <a:bodyPr>
            <a:normAutofit/>
          </a:bodyPr>
          <a:lstStyle/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sz="2800" b="1" dirty="0">
                <a:ea typeface="+mn-ea"/>
              </a:rPr>
              <a:t>Science</a:t>
            </a:r>
            <a:r>
              <a:rPr lang="en-US" sz="2800" dirty="0">
                <a:ea typeface="+mn-ea"/>
              </a:rPr>
              <a:t>, </a:t>
            </a:r>
            <a:r>
              <a:rPr lang="en-US" sz="2800" i="1" dirty="0">
                <a:ea typeface="+mn-ea"/>
              </a:rPr>
              <a:t>the search for answers through a process that is objective, systematic, logical, predictive, and public</a:t>
            </a:r>
            <a:r>
              <a:rPr lang="en-US" sz="2800" dirty="0">
                <a:ea typeface="+mn-ea"/>
              </a:rPr>
              <a:t>.</a:t>
            </a:r>
          </a:p>
          <a:p>
            <a:pPr marL="53340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2800" dirty="0">
              <a:ea typeface="+mn-ea"/>
            </a:endParaRPr>
          </a:p>
          <a:p>
            <a:pPr marL="225425" indent="-225425" fontAlgn="auto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b="1" dirty="0">
                <a:ea typeface="+mn-ea"/>
              </a:rPr>
              <a:t> Science is empirical, or objective, </a:t>
            </a:r>
            <a:r>
              <a:rPr lang="en-US" sz="2800" dirty="0">
                <a:ea typeface="+mn-ea"/>
              </a:rPr>
              <a:t>concerned with the observable, measurable world. </a:t>
            </a:r>
          </a:p>
        </p:txBody>
      </p:sp>
      <p:sp>
        <p:nvSpPr>
          <p:cNvPr id="4" name="Footer Placeholder 13"/>
          <p:cNvSpPr txBox="1">
            <a:spLocks/>
          </p:cNvSpPr>
          <p:nvPr/>
        </p:nvSpPr>
        <p:spPr bwMode="auto">
          <a:xfrm>
            <a:off x="2133601" y="6248401"/>
            <a:ext cx="54213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</a:rPr>
              <a:t>© 2017 Cengage Learning. All Rights Reserved.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14400"/>
          </a:xfrm>
        </p:spPr>
        <p:txBody>
          <a:bodyPr/>
          <a:lstStyle/>
          <a:p>
            <a:r>
              <a:rPr lang="en-US" sz="3600" dirty="0">
                <a:latin typeface="Arial" charset="0"/>
                <a:cs typeface="Arial" charset="0"/>
              </a:rPr>
              <a:t>The Scientific Method (slide 2 of 3)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800" b="1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800" b="1" dirty="0">
                <a:latin typeface="Arial" charset="0"/>
                <a:cs typeface="Arial" charset="0"/>
              </a:rPr>
              <a:t>Hypothesis,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i="1" dirty="0">
                <a:latin typeface="Arial" charset="0"/>
                <a:cs typeface="Arial" charset="0"/>
              </a:rPr>
              <a:t>a proposition proposed as an explanation of some phenomena</a:t>
            </a:r>
            <a:r>
              <a:rPr lang="en-US" sz="2800" dirty="0">
                <a:latin typeface="Arial" charset="0"/>
                <a:cs typeface="Arial" charset="0"/>
              </a:rPr>
              <a:t>.</a:t>
            </a:r>
          </a:p>
          <a:p>
            <a:pPr marL="0" indent="0">
              <a:buNone/>
            </a:pPr>
            <a:endParaRPr lang="en-US" sz="2800" b="1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800" b="1" dirty="0">
                <a:latin typeface="Arial" charset="0"/>
                <a:cs typeface="Arial" charset="0"/>
              </a:rPr>
              <a:t>Inductive reasoning,  </a:t>
            </a:r>
            <a:r>
              <a:rPr lang="en-US" sz="2800" i="1" dirty="0">
                <a:latin typeface="Arial" charset="0"/>
                <a:cs typeface="Arial" charset="0"/>
              </a:rPr>
              <a:t>working from specific observations to more general hypotheses</a:t>
            </a:r>
            <a:r>
              <a:rPr lang="en-US" sz="2800" dirty="0">
                <a:latin typeface="Arial" charset="0"/>
                <a:cs typeface="Arial" charset="0"/>
              </a:rPr>
              <a:t>.</a:t>
            </a:r>
          </a:p>
          <a:p>
            <a:pPr marL="0" indent="0">
              <a:buNone/>
            </a:pPr>
            <a:endParaRPr lang="en-US" sz="2800" dirty="0">
              <a:latin typeface="Arial" charset="0"/>
              <a:cs typeface="Arial" charset="0"/>
            </a:endParaRPr>
          </a:p>
        </p:txBody>
      </p:sp>
      <p:sp>
        <p:nvSpPr>
          <p:cNvPr id="4" name="Footer Placeholder 13"/>
          <p:cNvSpPr txBox="1">
            <a:spLocks/>
          </p:cNvSpPr>
          <p:nvPr/>
        </p:nvSpPr>
        <p:spPr bwMode="auto">
          <a:xfrm>
            <a:off x="2133601" y="6248401"/>
            <a:ext cx="54213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</a:rPr>
              <a:t>© 2017 Cengage Learning. All Rights Reserved.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14400"/>
          </a:xfrm>
        </p:spPr>
        <p:txBody>
          <a:bodyPr/>
          <a:lstStyle/>
          <a:p>
            <a:r>
              <a:rPr lang="en-US" sz="3600" dirty="0">
                <a:latin typeface="Arial" charset="0"/>
                <a:cs typeface="Arial" charset="0"/>
              </a:rPr>
              <a:t>The Scientific Method (slide 3 of 3)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>
                <a:latin typeface="Arial" charset="0"/>
                <a:cs typeface="Arial" charset="0"/>
              </a:rPr>
              <a:t>Deductive reasoning,  </a:t>
            </a:r>
            <a:r>
              <a:rPr lang="en-US" sz="2800" i="1" dirty="0">
                <a:latin typeface="Arial" charset="0"/>
                <a:cs typeface="Arial" charset="0"/>
              </a:rPr>
              <a:t>reasoning from theory to account for specific observational or experimental results.</a:t>
            </a:r>
          </a:p>
          <a:p>
            <a:pPr marL="0" indent="0">
              <a:buNone/>
            </a:pPr>
            <a:endParaRPr lang="en-US" sz="2800" i="1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800" b="1" dirty="0">
                <a:latin typeface="Arial" charset="0"/>
                <a:cs typeface="Arial" charset="0"/>
              </a:rPr>
              <a:t>Testability,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i="1" dirty="0">
                <a:latin typeface="Arial" charset="0"/>
                <a:cs typeface="Arial" charset="0"/>
              </a:rPr>
              <a:t>the degree to which one’s observations and experiments can be reproduced</a:t>
            </a:r>
            <a:r>
              <a:rPr lang="en-US" sz="2800" dirty="0">
                <a:latin typeface="Arial" charset="0"/>
                <a:cs typeface="Arial" charset="0"/>
              </a:rPr>
              <a:t>.</a:t>
            </a:r>
          </a:p>
          <a:p>
            <a:pPr marL="0" indent="0">
              <a:buNone/>
            </a:pPr>
            <a:endParaRPr lang="en-US" sz="28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800" b="1" dirty="0">
                <a:latin typeface="Arial" charset="0"/>
                <a:cs typeface="Arial" charset="0"/>
              </a:rPr>
              <a:t>Theory</a:t>
            </a:r>
            <a:r>
              <a:rPr lang="en-US" sz="2800" dirty="0">
                <a:latin typeface="Arial" charset="0"/>
                <a:cs typeface="Arial" charset="0"/>
              </a:rPr>
              <a:t>, </a:t>
            </a:r>
            <a:r>
              <a:rPr lang="en-US" sz="2800" i="1" dirty="0">
                <a:latin typeface="Arial" charset="0"/>
                <a:cs typeface="Arial" charset="0"/>
              </a:rPr>
              <a:t>an explanation for observed, empirical phenomena, seeking to explain the relationships between variables; it is an answer to a “why” question. </a:t>
            </a:r>
          </a:p>
          <a:p>
            <a:pPr marL="0" indent="0">
              <a:buNone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4" name="Footer Placeholder 13"/>
          <p:cNvSpPr txBox="1">
            <a:spLocks/>
          </p:cNvSpPr>
          <p:nvPr/>
        </p:nvSpPr>
        <p:spPr bwMode="auto">
          <a:xfrm>
            <a:off x="2133601" y="6248401"/>
            <a:ext cx="54213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</a:rPr>
              <a:t>© 2017 Cengage Learning. All Rights Reserved.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1" y="228600"/>
            <a:ext cx="8385175" cy="914400"/>
          </a:xfrm>
        </p:spPr>
        <p:txBody>
          <a:bodyPr/>
          <a:lstStyle/>
          <a:p>
            <a:r>
              <a:rPr lang="en-US" sz="3600" dirty="0">
                <a:latin typeface="Arial" charset="0"/>
                <a:cs typeface="Arial" charset="0"/>
              </a:rPr>
              <a:t>What’s a Scientific Approach?</a:t>
            </a:r>
            <a:br>
              <a:rPr lang="en-US" sz="3600" dirty="0">
                <a:latin typeface="Arial" charset="0"/>
                <a:cs typeface="Arial" charset="0"/>
              </a:rPr>
            </a:br>
            <a:r>
              <a:rPr lang="en-US" sz="3600" dirty="0">
                <a:latin typeface="Arial" charset="0"/>
                <a:cs typeface="Arial" charset="0"/>
              </a:rPr>
              <a:t>(slide 2 of 4)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1371600"/>
            <a:ext cx="8305800" cy="4724400"/>
          </a:xfrm>
        </p:spPr>
        <p:txBody>
          <a:bodyPr>
            <a:normAutofit/>
          </a:bodyPr>
          <a:lstStyle/>
          <a:p>
            <a:pPr marL="225425" indent="-225425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sz="3600" dirty="0">
                <a:ea typeface="+mn-ea"/>
              </a:rPr>
              <a:t>Questions are scientific: </a:t>
            </a:r>
          </a:p>
          <a:p>
            <a:pPr marL="225425" indent="-225425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3600" dirty="0">
              <a:ea typeface="+mn-ea"/>
            </a:endParaRPr>
          </a:p>
          <a:p>
            <a:pPr marL="514350" indent="-514350" fontAlgn="auto">
              <a:lnSpc>
                <a:spcPct val="90000"/>
              </a:lnSpc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>
                <a:ea typeface="+mn-ea"/>
              </a:rPr>
              <a:t>if they are concerned with the detectable properties of things and </a:t>
            </a:r>
          </a:p>
          <a:p>
            <a:pPr marL="514350" indent="-514350" fontAlgn="auto">
              <a:lnSpc>
                <a:spcPct val="90000"/>
              </a:lnSpc>
              <a:spcAft>
                <a:spcPts val="0"/>
              </a:spcAft>
              <a:buFont typeface="+mj-lt"/>
              <a:buAutoNum type="alphaLcParenR"/>
              <a:defRPr/>
            </a:pPr>
            <a:endParaRPr lang="en-US" sz="2800" dirty="0">
              <a:ea typeface="+mn-ea"/>
            </a:endParaRPr>
          </a:p>
          <a:p>
            <a:pPr marL="514350" indent="-514350" fontAlgn="auto">
              <a:lnSpc>
                <a:spcPct val="90000"/>
              </a:lnSpc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>
                <a:ea typeface="+mn-ea"/>
              </a:rPr>
              <a:t>if the result of observations designed to answer a question cannot be predetermined by the biases of the observer.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1828801" y="228600"/>
            <a:ext cx="8461375" cy="914400"/>
          </a:xfrm>
        </p:spPr>
        <p:txBody>
          <a:bodyPr/>
          <a:lstStyle/>
          <a:p>
            <a:r>
              <a:rPr lang="en-US" sz="3600" dirty="0">
                <a:latin typeface="Arial" charset="0"/>
                <a:cs typeface="Arial" charset="0"/>
              </a:rPr>
              <a:t>What’s a Scientific Approach?</a:t>
            </a:r>
            <a:br>
              <a:rPr lang="en-US" sz="3600" dirty="0">
                <a:latin typeface="Arial" charset="0"/>
                <a:cs typeface="Arial" charset="0"/>
              </a:rPr>
            </a:br>
            <a:r>
              <a:rPr lang="en-US" sz="3600" dirty="0">
                <a:latin typeface="Arial" charset="0"/>
                <a:cs typeface="Arial" charset="0"/>
              </a:rPr>
              <a:t>(slide 3 of 4)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b="1" dirty="0">
                <a:latin typeface="Arial" charset="0"/>
                <a:cs typeface="Arial" charset="0"/>
              </a:rPr>
              <a:t>Science is systematic and explicit</a:t>
            </a:r>
            <a:r>
              <a:rPr lang="en-US" sz="2800" dirty="0">
                <a:latin typeface="Arial" charset="0"/>
                <a:cs typeface="Arial" charset="0"/>
              </a:rPr>
              <a:t>, collecting data relevant to solving a problem and specifying procedures so that any trained observer under the same conditions would make the same observations.</a:t>
            </a:r>
          </a:p>
          <a:p>
            <a:endParaRPr lang="en-US" sz="2800" dirty="0">
              <a:latin typeface="Arial" charset="0"/>
              <a:cs typeface="Arial" charset="0"/>
            </a:endParaRPr>
          </a:p>
          <a:p>
            <a:r>
              <a:rPr lang="en-US" sz="2800" b="1" dirty="0">
                <a:latin typeface="Arial" charset="0"/>
                <a:cs typeface="Arial" charset="0"/>
              </a:rPr>
              <a:t>Science is logical</a:t>
            </a:r>
            <a:r>
              <a:rPr lang="en-US" sz="2800" dirty="0">
                <a:latin typeface="Arial" charset="0"/>
                <a:cs typeface="Arial" charset="0"/>
              </a:rPr>
              <a:t>, working with data and ideas that link data to interpretations, and with ideas that link the ideas together; linkages are grounded in previously demonstrated principles.</a:t>
            </a:r>
          </a:p>
        </p:txBody>
      </p:sp>
      <p:sp>
        <p:nvSpPr>
          <p:cNvPr id="4" name="Footer Placeholder 13"/>
          <p:cNvSpPr txBox="1">
            <a:spLocks/>
          </p:cNvSpPr>
          <p:nvPr/>
        </p:nvSpPr>
        <p:spPr bwMode="auto">
          <a:xfrm>
            <a:off x="2133601" y="6248401"/>
            <a:ext cx="54213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</a:rPr>
              <a:t>© 2017 Cengage Learning. All Rights Reserved.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1828801" y="228600"/>
            <a:ext cx="8461375" cy="914400"/>
          </a:xfrm>
        </p:spPr>
        <p:txBody>
          <a:bodyPr/>
          <a:lstStyle/>
          <a:p>
            <a:r>
              <a:rPr lang="en-US" sz="3600" dirty="0">
                <a:latin typeface="Arial" charset="0"/>
                <a:cs typeface="Arial" charset="0"/>
              </a:rPr>
              <a:t>What’s a Scientific Approach?</a:t>
            </a:r>
            <a:br>
              <a:rPr lang="en-US" sz="3600" dirty="0">
                <a:latin typeface="Arial" charset="0"/>
                <a:cs typeface="Arial" charset="0"/>
              </a:rPr>
            </a:br>
            <a:r>
              <a:rPr lang="en-US" sz="3600" dirty="0">
                <a:latin typeface="Arial" charset="0"/>
                <a:cs typeface="Arial" charset="0"/>
              </a:rPr>
              <a:t>(slide 4 of 4)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b="1" dirty="0">
                <a:latin typeface="Arial" charset="0"/>
                <a:cs typeface="Arial" charset="0"/>
              </a:rPr>
              <a:t>Science is explanatory and predictive</a:t>
            </a:r>
            <a:r>
              <a:rPr lang="en-US" sz="2800" dirty="0">
                <a:latin typeface="Arial" charset="0"/>
                <a:cs typeface="Arial" charset="0"/>
              </a:rPr>
              <a:t>, concerned with causes. It seeks theories – explanatory statements that predict </a:t>
            </a:r>
            <a:r>
              <a:rPr lang="en-US" sz="2800" i="1" dirty="0">
                <a:latin typeface="Arial" charset="0"/>
                <a:cs typeface="Arial" charset="0"/>
              </a:rPr>
              <a:t>what</a:t>
            </a:r>
            <a:r>
              <a:rPr lang="en-US" sz="2800" dirty="0">
                <a:latin typeface="Arial" charset="0"/>
                <a:cs typeface="Arial" charset="0"/>
              </a:rPr>
              <a:t> will happen under a specified set of conditions and </a:t>
            </a:r>
            <a:r>
              <a:rPr lang="en-US" sz="2800" i="1" dirty="0">
                <a:latin typeface="Arial" charset="0"/>
                <a:cs typeface="Arial" charset="0"/>
              </a:rPr>
              <a:t>why</a:t>
            </a:r>
            <a:r>
              <a:rPr lang="en-US" sz="2800" dirty="0">
                <a:latin typeface="Arial" charset="0"/>
                <a:cs typeface="Arial" charset="0"/>
              </a:rPr>
              <a:t> it will happen. </a:t>
            </a:r>
          </a:p>
          <a:p>
            <a:endParaRPr lang="en-US" sz="2800" dirty="0">
              <a:latin typeface="Arial" charset="0"/>
              <a:cs typeface="Arial" charset="0"/>
            </a:endParaRPr>
          </a:p>
          <a:p>
            <a:r>
              <a:rPr lang="en-US" sz="2800" b="1" dirty="0">
                <a:latin typeface="Arial" charset="0"/>
                <a:cs typeface="Arial" charset="0"/>
              </a:rPr>
              <a:t>Science is self-critical and based on testing</a:t>
            </a:r>
            <a:r>
              <a:rPr lang="en-US" sz="2800" dirty="0">
                <a:latin typeface="Arial" charset="0"/>
                <a:cs typeface="Arial" charset="0"/>
              </a:rPr>
              <a:t>, acquiring understanding </a:t>
            </a:r>
            <a:r>
              <a:rPr lang="en-US" sz="2800" i="1" dirty="0">
                <a:latin typeface="Arial" charset="0"/>
                <a:cs typeface="Arial" charset="0"/>
              </a:rPr>
              <a:t>not</a:t>
            </a:r>
            <a:r>
              <a:rPr lang="en-US" sz="2800" dirty="0">
                <a:latin typeface="Arial" charset="0"/>
                <a:cs typeface="Arial" charset="0"/>
              </a:rPr>
              <a:t> through proof, but by showing that competing theories are wrong.</a:t>
            </a:r>
          </a:p>
          <a:p>
            <a:endParaRPr lang="en-US" sz="2800" dirty="0">
              <a:latin typeface="Arial" charset="0"/>
              <a:cs typeface="Arial" charset="0"/>
            </a:endParaRPr>
          </a:p>
          <a:p>
            <a:r>
              <a:rPr lang="en-US" sz="2800" b="1" dirty="0">
                <a:latin typeface="Arial" charset="0"/>
                <a:cs typeface="Arial" charset="0"/>
              </a:rPr>
              <a:t>Science is public </a:t>
            </a:r>
            <a:r>
              <a:rPr lang="en-US" sz="2800" dirty="0">
                <a:latin typeface="Arial" charset="0"/>
                <a:cs typeface="Arial" charset="0"/>
              </a:rPr>
              <a:t>and available for scrutiny.</a:t>
            </a:r>
          </a:p>
        </p:txBody>
      </p:sp>
      <p:sp>
        <p:nvSpPr>
          <p:cNvPr id="4" name="Footer Placeholder 13"/>
          <p:cNvSpPr txBox="1">
            <a:spLocks/>
          </p:cNvSpPr>
          <p:nvPr/>
        </p:nvSpPr>
        <p:spPr bwMode="auto">
          <a:xfrm>
            <a:off x="2133601" y="6416676"/>
            <a:ext cx="54213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</a:rPr>
              <a:t>© 2017 Cengage Learning. All Rights Reserved.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1440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Arial" charset="0"/>
                <a:cs typeface="Arial" charset="0"/>
              </a:rPr>
              <a:t>What’s a Scientific Approach?: How Science Explains Things (slide 1 of 4)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latin typeface="Arial" charset="0"/>
                <a:cs typeface="Arial" charset="0"/>
              </a:rPr>
              <a:t>The Moundbuilder Myth surrounding the mounds and earthworks, especially in the Ohio and Mississippi River valleys.</a:t>
            </a:r>
          </a:p>
        </p:txBody>
      </p:sp>
      <p:pic>
        <p:nvPicPr>
          <p:cNvPr id="440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514600"/>
            <a:ext cx="5353050" cy="404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13"/>
          <p:cNvSpPr txBox="1">
            <a:spLocks/>
          </p:cNvSpPr>
          <p:nvPr/>
        </p:nvSpPr>
        <p:spPr bwMode="auto">
          <a:xfrm>
            <a:off x="1905001" y="6569076"/>
            <a:ext cx="54213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</a:rPr>
              <a:t>© 2017 Cengage Learning. All Rights Reserved.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1440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Arial" charset="0"/>
                <a:cs typeface="Arial" charset="0"/>
              </a:rPr>
              <a:t>What’s a Scientific Approach?: How Science Explains Things (slide 2 of 4)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>
              <a:latin typeface="Arial" charset="0"/>
              <a:cs typeface="Arial" charset="0"/>
            </a:endParaRPr>
          </a:p>
          <a:p>
            <a:r>
              <a:rPr lang="en-US" sz="2800" dirty="0">
                <a:latin typeface="Arial" charset="0"/>
                <a:cs typeface="Arial" charset="0"/>
              </a:rPr>
              <a:t>Moundbuilders were thought to be anyone, except the ancestors of Native Americans who destroyed the people thought to be a superior race.</a:t>
            </a:r>
          </a:p>
          <a:p>
            <a:endParaRPr lang="en-US" sz="2800" dirty="0">
              <a:latin typeface="Arial" charset="0"/>
              <a:cs typeface="Arial" charset="0"/>
            </a:endParaRPr>
          </a:p>
          <a:p>
            <a:r>
              <a:rPr lang="en-US" sz="2800" dirty="0">
                <a:latin typeface="Arial" charset="0"/>
                <a:cs typeface="Arial" charset="0"/>
              </a:rPr>
              <a:t>Thomas Jefferson did not take sides in the debate, for lack of the necessary information.</a:t>
            </a:r>
          </a:p>
        </p:txBody>
      </p:sp>
      <p:sp>
        <p:nvSpPr>
          <p:cNvPr id="4" name="Footer Placeholder 13"/>
          <p:cNvSpPr txBox="1">
            <a:spLocks/>
          </p:cNvSpPr>
          <p:nvPr/>
        </p:nvSpPr>
        <p:spPr bwMode="auto">
          <a:xfrm>
            <a:off x="2133601" y="6248401"/>
            <a:ext cx="54213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</a:rPr>
              <a:t>© 2017 Cengage Learning. All Rights Reserved.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1440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Arial" charset="0"/>
                <a:cs typeface="Arial" charset="0"/>
              </a:rPr>
              <a:t>What’s A Scientific Approach?: How Science Explains Things (slide 3 of 4)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524000"/>
            <a:ext cx="4495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Arial" charset="0"/>
                <a:cs typeface="Arial" charset="0"/>
              </a:rPr>
              <a:t>Ephraim Squier, Edwin Davis distinguished between Moundbuilders and American Indians. </a:t>
            </a:r>
          </a:p>
          <a:p>
            <a:pPr marL="0" indent="0">
              <a:buNone/>
            </a:pPr>
            <a:endParaRPr lang="en-US" sz="28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800" dirty="0">
                <a:latin typeface="Arial" charset="0"/>
                <a:cs typeface="Arial" charset="0"/>
              </a:rPr>
              <a:t>They supported hypothesis that Moundbuilders were related to nations of Mexico and Central America.</a:t>
            </a:r>
          </a:p>
        </p:txBody>
      </p:sp>
      <p:pic>
        <p:nvPicPr>
          <p:cNvPr id="4608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450" y="2133600"/>
            <a:ext cx="3937000" cy="430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13"/>
          <p:cNvSpPr txBox="1">
            <a:spLocks/>
          </p:cNvSpPr>
          <p:nvPr/>
        </p:nvSpPr>
        <p:spPr bwMode="auto">
          <a:xfrm>
            <a:off x="2133601" y="6248401"/>
            <a:ext cx="54213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</a:rPr>
              <a:t>© 2017 Cengage Learning. All Rights Reserved.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1440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Arial" charset="0"/>
                <a:cs typeface="Arial" charset="0"/>
              </a:rPr>
              <a:t>What’s A Scientific Approach?: How Science Explains Things (slide 4 of 4)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295400"/>
            <a:ext cx="8534400" cy="2209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Arial" charset="0"/>
                <a:cs typeface="Arial" charset="0"/>
              </a:rPr>
              <a:t>Cyrus Thomas objectively concluded there was no lost race of Moundbuilders. </a:t>
            </a:r>
          </a:p>
          <a:p>
            <a:pPr marL="0" indent="0">
              <a:buNone/>
            </a:pPr>
            <a:r>
              <a:rPr lang="en-US" sz="2800" dirty="0">
                <a:latin typeface="Arial" charset="0"/>
                <a:cs typeface="Arial" charset="0"/>
              </a:rPr>
              <a:t>They were not destroyed by Native Americans, and there was no reason for Europeans to take revenge. </a:t>
            </a:r>
          </a:p>
        </p:txBody>
      </p:sp>
      <p:pic>
        <p:nvPicPr>
          <p:cNvPr id="4710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76" y="3581401"/>
            <a:ext cx="2905125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1981200" y="3929064"/>
            <a:ext cx="53340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Arial" charset="0"/>
                <a:ea typeface="ＭＳ Ｐゴシック" charset="0"/>
                <a:cs typeface="Arial" charset="0"/>
              </a:rPr>
              <a:t>An etched slate from Moundville, Alabama. Artifacts such as these convinced nineteenth-century scholars that the Moundbuilders were a superior culture.</a:t>
            </a:r>
          </a:p>
        </p:txBody>
      </p:sp>
      <p:sp>
        <p:nvSpPr>
          <p:cNvPr id="6" name="Footer Placeholder 13"/>
          <p:cNvSpPr txBox="1">
            <a:spLocks/>
          </p:cNvSpPr>
          <p:nvPr/>
        </p:nvSpPr>
        <p:spPr bwMode="auto">
          <a:xfrm>
            <a:off x="2133601" y="6248401"/>
            <a:ext cx="54213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</a:rPr>
              <a:t>© 2017 Cengage Learning. All Rights Reserved.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14400"/>
          </a:xfrm>
        </p:spPr>
        <p:txBody>
          <a:bodyPr/>
          <a:lstStyle/>
          <a:p>
            <a:r>
              <a:rPr lang="en-US" sz="3600" dirty="0">
                <a:latin typeface="Arial" charset="0"/>
                <a:cs typeface="Arial" charset="0"/>
              </a:rPr>
              <a:t>The Scientific Method (slide 1 of 3)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sz="2800" dirty="0">
                <a:ea typeface="+mn-ea"/>
              </a:rPr>
              <a:t>The following are accepted principles and procedures for the systematic pursuit of secure knowledge.</a:t>
            </a:r>
          </a:p>
          <a:p>
            <a:pPr marL="53340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2800" dirty="0">
              <a:ea typeface="+mn-ea"/>
            </a:endParaRPr>
          </a:p>
          <a:p>
            <a:pPr marL="852488" lvl="1" indent="-533400" fontAlgn="auto">
              <a:lnSpc>
                <a:spcPct val="90000"/>
              </a:lnSpc>
              <a:spcAft>
                <a:spcPts val="0"/>
              </a:spcAft>
              <a:buFont typeface="Times" pitchFamily="-16" charset="0"/>
              <a:buAutoNum type="arabicPeriod"/>
              <a:defRPr/>
            </a:pPr>
            <a:r>
              <a:rPr lang="en-US" sz="2500" dirty="0">
                <a:ea typeface="+mn-ea"/>
              </a:rPr>
              <a:t>Define a relevant problem.</a:t>
            </a:r>
          </a:p>
          <a:p>
            <a:pPr marL="852488" lvl="1" indent="-533400" fontAlgn="auto">
              <a:lnSpc>
                <a:spcPct val="90000"/>
              </a:lnSpc>
              <a:spcAft>
                <a:spcPts val="0"/>
              </a:spcAft>
              <a:buFont typeface="Times" pitchFamily="-16" charset="0"/>
              <a:buAutoNum type="arabicPeriod"/>
              <a:defRPr/>
            </a:pPr>
            <a:r>
              <a:rPr lang="en-US" sz="2500" dirty="0">
                <a:ea typeface="+mn-ea"/>
              </a:rPr>
              <a:t>Establish one or more hypotheses.</a:t>
            </a:r>
          </a:p>
          <a:p>
            <a:pPr marL="852488" lvl="1" indent="-533400" fontAlgn="auto">
              <a:lnSpc>
                <a:spcPct val="90000"/>
              </a:lnSpc>
              <a:spcAft>
                <a:spcPts val="0"/>
              </a:spcAft>
              <a:buFont typeface="Times" pitchFamily="-16" charset="0"/>
              <a:buAutoNum type="arabicPeriod"/>
              <a:defRPr/>
            </a:pPr>
            <a:r>
              <a:rPr lang="en-US" sz="2500" dirty="0">
                <a:ea typeface="+mn-ea"/>
              </a:rPr>
              <a:t>Determine the empirical implications of the hypotheses.</a:t>
            </a:r>
          </a:p>
          <a:p>
            <a:pPr marL="852488" lvl="1" indent="-533400" fontAlgn="auto">
              <a:lnSpc>
                <a:spcPct val="90000"/>
              </a:lnSpc>
              <a:spcAft>
                <a:spcPts val="0"/>
              </a:spcAft>
              <a:buFont typeface="Times" pitchFamily="-16" charset="0"/>
              <a:buAutoNum type="arabicPeriod"/>
              <a:defRPr/>
            </a:pPr>
            <a:r>
              <a:rPr lang="en-US" sz="2500" dirty="0">
                <a:ea typeface="+mn-ea"/>
              </a:rPr>
              <a:t>Collect appropriate data.</a:t>
            </a:r>
          </a:p>
          <a:p>
            <a:pPr marL="852488" lvl="1" indent="-533400" fontAlgn="auto">
              <a:lnSpc>
                <a:spcPct val="90000"/>
              </a:lnSpc>
              <a:spcAft>
                <a:spcPts val="0"/>
              </a:spcAft>
              <a:buFont typeface="Times" pitchFamily="-16" charset="0"/>
              <a:buAutoNum type="arabicPeriod"/>
              <a:defRPr/>
            </a:pPr>
            <a:r>
              <a:rPr lang="en-US" sz="2500" dirty="0">
                <a:ea typeface="+mn-ea"/>
              </a:rPr>
              <a:t>Test the hypothesis by comparing these data with the expected implications.</a:t>
            </a:r>
          </a:p>
          <a:p>
            <a:pPr marL="852488" lvl="1" indent="-533400" fontAlgn="auto">
              <a:lnSpc>
                <a:spcPct val="90000"/>
              </a:lnSpc>
              <a:spcAft>
                <a:spcPts val="0"/>
              </a:spcAft>
              <a:buFont typeface="Times" pitchFamily="-16" charset="0"/>
              <a:buAutoNum type="arabicPeriod"/>
              <a:defRPr/>
            </a:pPr>
            <a:r>
              <a:rPr lang="en-US" sz="2500" dirty="0">
                <a:ea typeface="+mn-ea"/>
              </a:rPr>
              <a:t>Reject, revise, and/or retest hypotheses as necessary. </a:t>
            </a:r>
          </a:p>
        </p:txBody>
      </p:sp>
      <p:sp>
        <p:nvSpPr>
          <p:cNvPr id="4" name="Footer Placeholder 13"/>
          <p:cNvSpPr txBox="1">
            <a:spLocks/>
          </p:cNvSpPr>
          <p:nvPr/>
        </p:nvSpPr>
        <p:spPr bwMode="auto">
          <a:xfrm>
            <a:off x="2133601" y="6248401"/>
            <a:ext cx="54213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</a:rPr>
              <a:t>© 2017 Cengage Learning. All Rights Reserved.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709</Words>
  <Application>Microsoft Office PowerPoint</Application>
  <PresentationFormat>Widescreen</PresentationFormat>
  <Paragraphs>65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ＭＳ Ｐゴシック</vt:lpstr>
      <vt:lpstr>Arial</vt:lpstr>
      <vt:lpstr>Calibri</vt:lpstr>
      <vt:lpstr>Times</vt:lpstr>
      <vt:lpstr>Tw Cen MT</vt:lpstr>
      <vt:lpstr>Wingdings</vt:lpstr>
      <vt:lpstr>Wingdings 2</vt:lpstr>
      <vt:lpstr>1_Median</vt:lpstr>
      <vt:lpstr>What’s a Scientific Approach?  (slide 1 of 4)</vt:lpstr>
      <vt:lpstr>What’s a Scientific Approach? (slide 2 of 4)</vt:lpstr>
      <vt:lpstr>What’s a Scientific Approach? (slide 3 of 4)</vt:lpstr>
      <vt:lpstr>What’s a Scientific Approach? (slide 4 of 4)</vt:lpstr>
      <vt:lpstr>What’s a Scientific Approach?: How Science Explains Things (slide 1 of 4)</vt:lpstr>
      <vt:lpstr>What’s a Scientific Approach?: How Science Explains Things (slide 2 of 4)</vt:lpstr>
      <vt:lpstr>What’s A Scientific Approach?: How Science Explains Things (slide 3 of 4)</vt:lpstr>
      <vt:lpstr>What’s A Scientific Approach?: How Science Explains Things (slide 4 of 4)</vt:lpstr>
      <vt:lpstr>The Scientific Method (slide 1 of 3)</vt:lpstr>
      <vt:lpstr>The Scientific Method (slide 2 of 3)</vt:lpstr>
      <vt:lpstr>The Scientific Method (slide 3 of 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a Scientific Approach?  (slide 1 of 4)</dc:title>
  <dc:creator>Reynolds, Jennifer</dc:creator>
  <cp:lastModifiedBy>Reynolds, Jennifer</cp:lastModifiedBy>
  <cp:revision>1</cp:revision>
  <dcterms:created xsi:type="dcterms:W3CDTF">2021-12-14T20:33:57Z</dcterms:created>
  <dcterms:modified xsi:type="dcterms:W3CDTF">2021-12-14T20:34:23Z</dcterms:modified>
</cp:coreProperties>
</file>