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9" r:id="rId7"/>
    <p:sldId id="278" r:id="rId8"/>
    <p:sldId id="271" r:id="rId9"/>
    <p:sldId id="270" r:id="rId10"/>
    <p:sldId id="273" r:id="rId11"/>
    <p:sldId id="274" r:id="rId12"/>
    <p:sldId id="277" r:id="rId13"/>
    <p:sldId id="280" r:id="rId14"/>
    <p:sldId id="281" r:id="rId15"/>
    <p:sldId id="26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577C96-6D08-D941-812A-A26F25231411}">
          <p14:sldIdLst>
            <p14:sldId id="256"/>
            <p14:sldId id="257"/>
            <p14:sldId id="258"/>
            <p14:sldId id="259"/>
            <p14:sldId id="260"/>
            <p14:sldId id="269"/>
            <p14:sldId id="278"/>
            <p14:sldId id="271"/>
            <p14:sldId id="270"/>
            <p14:sldId id="273"/>
            <p14:sldId id="274"/>
            <p14:sldId id="277"/>
            <p14:sldId id="280"/>
            <p14:sldId id="281"/>
            <p14:sldId id="266"/>
            <p14:sldId id="282"/>
          </p14:sldIdLst>
        </p14:section>
        <p14:section name="Untitled Section" id="{B9F5ADC4-846B-4044-AC85-BD71FE6D50B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-3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7DD7-DEB6-3642-8054-CDA1D8DE23CD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EBE7-5972-2045-A070-8EA2409F0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9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D775F-A669-DD40-B589-18BDBA5CB89B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D2113-D135-3342-8529-39497CE2A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2113-D135-3342-8529-39497CE2A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7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5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6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34D2-AB4B-4535-B2C5-E2CC872302D5}" type="datetimeFigureOut">
              <a:rPr lang="en-US" smtClean="0"/>
              <a:t>7/17/17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B621-1486-449F-9A58-8DFE7D83E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49026F8-3AFC-40FD-98DE-C95979C4AC20}"/>
              </a:ext>
            </a:extLst>
          </p:cNvPr>
          <p:cNvSpPr>
            <a:spLocks noGrp="1"/>
          </p:cNvSpPr>
          <p:nvPr/>
        </p:nvSpPr>
        <p:spPr>
          <a:xfrm>
            <a:off x="836023" y="134818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Primate Mating Patterns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8CBFE637-60E7-4E8A-8F10-154968CD507E}"/>
              </a:ext>
            </a:extLst>
          </p:cNvPr>
          <p:cNvSpPr>
            <a:spLocks noGrp="1"/>
          </p:cNvSpPr>
          <p:nvPr/>
        </p:nvSpPr>
        <p:spPr>
          <a:xfrm>
            <a:off x="1524000" y="384095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Image result for ring tailed lemurs">
            <a:extLst>
              <a:ext uri="{FF2B5EF4-FFF2-40B4-BE49-F238E27FC236}">
                <a16:creationId xmlns="" xmlns:a16="http://schemas.microsoft.com/office/drawing/2014/main" id="{91851CA6-7F32-4772-AF7A-EA2ECC1E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62" y="0"/>
            <a:ext cx="4995238" cy="29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emurs">
            <a:extLst>
              <a:ext uri="{FF2B5EF4-FFF2-40B4-BE49-F238E27FC236}">
                <a16:creationId xmlns="" xmlns:a16="http://schemas.microsoft.com/office/drawing/2014/main" id="{9202F963-ED1A-40B3-BA83-0FA3986D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881"/>
            <a:ext cx="4572239" cy="30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galago">
            <a:extLst>
              <a:ext uri="{FF2B5EF4-FFF2-40B4-BE49-F238E27FC236}">
                <a16:creationId xmlns="" xmlns:a16="http://schemas.microsoft.com/office/drawing/2014/main" id="{FD00FD82-E775-471F-ACE9-1C50C9F1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" y="25397"/>
            <a:ext cx="52768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quirrel monkey">
            <a:extLst>
              <a:ext uri="{FF2B5EF4-FFF2-40B4-BE49-F238E27FC236}">
                <a16:creationId xmlns="" xmlns:a16="http://schemas.microsoft.com/office/drawing/2014/main" id="{CAF7A164-5C47-4A61-84FE-115C2CD0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92" y="3638092"/>
            <a:ext cx="5085807" cy="32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5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elada baboons">
            <a:extLst>
              <a:ext uri="{FF2B5EF4-FFF2-40B4-BE49-F238E27FC236}">
                <a16:creationId xmlns="" xmlns:a16="http://schemas.microsoft.com/office/drawing/2014/main" id="{4C1393DC-6E9C-4FA5-B8FF-8A7D25C27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19093" b="2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/>
              <a:t>4. All 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28" y="2113499"/>
            <a:ext cx="3667037" cy="3785419"/>
          </a:xfrm>
        </p:spPr>
        <p:txBody>
          <a:bodyPr>
            <a:noAutofit/>
          </a:bodyPr>
          <a:lstStyle/>
          <a:p>
            <a:r>
              <a:rPr lang="en-US" dirty="0"/>
              <a:t>These groups are usually temporary groups, sometimes called bachelor groups, that are formed before a male joins a group of multiple males and females.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63001" y="624696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Gelada Baboons</a:t>
            </a:r>
          </a:p>
        </p:txBody>
      </p:sp>
    </p:spTree>
    <p:extLst>
      <p:ext uri="{BB962C8B-B14F-4D97-AF65-F5344CB8AC3E}">
        <p14:creationId xmlns:p14="http://schemas.microsoft.com/office/powerpoint/2010/main" val="141467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Image result for gibb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" b="-2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dirty="0"/>
              <a:t>5. Monogamy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1922106"/>
            <a:ext cx="3667037" cy="4301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male and female living together in a pair bond for an extended period of time. </a:t>
            </a:r>
          </a:p>
          <a:p>
            <a:r>
              <a:rPr lang="en-US" dirty="0" smtClean="0"/>
              <a:t>Monogamy </a:t>
            </a:r>
            <a:r>
              <a:rPr lang="en-US" dirty="0"/>
              <a:t>is best understood as a female reproductive strategy to maximize resources for their dependent offspring.</a:t>
            </a:r>
          </a:p>
          <a:p>
            <a:r>
              <a:rPr lang="en-US" dirty="0"/>
              <a:t>Some marmosets, gibbons, and </a:t>
            </a:r>
            <a:r>
              <a:rPr lang="en-US" dirty="0" err="1"/>
              <a:t>siamangs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92535" y="6261732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pair of Gibbons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5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orangut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4" b="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/>
              <a:t>6. Solitary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396" y="2069194"/>
            <a:ext cx="3667037" cy="3785419"/>
          </a:xfrm>
        </p:spPr>
        <p:txBody>
          <a:bodyPr>
            <a:noAutofit/>
          </a:bodyPr>
          <a:lstStyle/>
          <a:p>
            <a:r>
              <a:rPr lang="en-US" dirty="0"/>
              <a:t>A male or a female and her dependent offspring that only socialize together for mating purposes. </a:t>
            </a:r>
          </a:p>
          <a:p>
            <a:r>
              <a:rPr lang="en-US" dirty="0"/>
              <a:t>This is more common among some prosimians and Orangutans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Solitary Foragers</a:t>
            </a:r>
            <a:r>
              <a:rPr lang="en-US" dirty="0" smtClean="0"/>
              <a:t>: Nocturnal </a:t>
            </a:r>
            <a:r>
              <a:rPr lang="en-US" dirty="0" err="1" smtClean="0"/>
              <a:t>Prosimians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6836" y="6291269"/>
            <a:ext cx="118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6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Primate Mating Patterns and their implications for Primate Behavior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variability in types of social and mating patterns are dependent on various factors, all primate groups are flexible.</a:t>
            </a:r>
          </a:p>
          <a:p>
            <a:r>
              <a:rPr lang="en-US" dirty="0" smtClean="0"/>
              <a:t>Male/ Female </a:t>
            </a:r>
            <a:r>
              <a:rPr lang="en-US" b="1" dirty="0" smtClean="0"/>
              <a:t>reproductive </a:t>
            </a:r>
            <a:r>
              <a:rPr lang="en-US" b="1" dirty="0"/>
              <a:t>a</a:t>
            </a:r>
            <a:r>
              <a:rPr lang="en-US" b="1" dirty="0" smtClean="0"/>
              <a:t>symmetry </a:t>
            </a:r>
            <a:r>
              <a:rPr lang="en-US" dirty="0" smtClean="0"/>
              <a:t>lead to large differences in Female and Male </a:t>
            </a:r>
            <a:r>
              <a:rPr lang="en-US" b="1" dirty="0" smtClean="0"/>
              <a:t>reproductive strategies </a:t>
            </a:r>
            <a:r>
              <a:rPr lang="en-US" dirty="0" smtClean="0"/>
              <a:t>and sexual selection habits in all primates.</a:t>
            </a:r>
          </a:p>
          <a:p>
            <a:r>
              <a:rPr lang="en-US" dirty="0" smtClean="0"/>
              <a:t>Goal of most primate social groupings is to have </a:t>
            </a:r>
            <a:r>
              <a:rPr lang="en-US" b="1" dirty="0" smtClean="0"/>
              <a:t>reproductive success</a:t>
            </a:r>
            <a:r>
              <a:rPr lang="en-US" dirty="0" smtClean="0"/>
              <a:t>, although forming social groups has other benefits.</a:t>
            </a:r>
          </a:p>
          <a:p>
            <a:r>
              <a:rPr lang="en-US" dirty="0" smtClean="0"/>
              <a:t>Types of social groups can influence competition levels, types of bonding practices, and other group behaviors.</a:t>
            </a:r>
          </a:p>
          <a:p>
            <a:r>
              <a:rPr lang="en-US" dirty="0" smtClean="0"/>
              <a:t>All primate behavior is influenced by complex interactions between genetic, environmental, and cultural factors.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What do primate mating patterns tell us about human behavior?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Humans social grouping structures and mating patterns are even more fluid than other primates because of our stronger reliance on </a:t>
            </a:r>
            <a:r>
              <a:rPr lang="en-US" b="1" dirty="0" smtClean="0"/>
              <a:t>culture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no given natural social group or mating patterns for any primates including humans. Levels of sexual dimorphism in our ancestors could indicate a tendency towards Polygyny.</a:t>
            </a:r>
          </a:p>
          <a:p>
            <a:r>
              <a:rPr lang="en-US" b="1" dirty="0" smtClean="0"/>
              <a:t>Primate </a:t>
            </a:r>
            <a:r>
              <a:rPr lang="en-US" b="1" dirty="0"/>
              <a:t>Sexual Selection </a:t>
            </a:r>
            <a:r>
              <a:rPr lang="en-US" dirty="0"/>
              <a:t>is similar in </a:t>
            </a:r>
            <a:r>
              <a:rPr lang="en-US" dirty="0" smtClean="0"/>
              <a:t>humans. Men and women have different reproductive strategies. (ex: men more likely to take risks/violence because of evolutionary link to higher reproductive success) </a:t>
            </a:r>
          </a:p>
          <a:p>
            <a:r>
              <a:rPr lang="en-US" b="1" dirty="0" smtClean="0"/>
              <a:t>Incest Taboo </a:t>
            </a:r>
            <a:r>
              <a:rPr lang="en-US" dirty="0" smtClean="0"/>
              <a:t>and non-human primates (leaving natal groups) to avoid incest and inbreeding depression. </a:t>
            </a:r>
          </a:p>
        </p:txBody>
      </p:sp>
    </p:spTree>
    <p:extLst>
      <p:ext uri="{BB962C8B-B14F-4D97-AF65-F5344CB8AC3E}">
        <p14:creationId xmlns:p14="http://schemas.microsoft.com/office/powerpoint/2010/main" val="300377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Essentials of Physical Anthropology: Discovering Our Origins by Clark Spencer Larsen.</a:t>
            </a:r>
          </a:p>
          <a:p>
            <a:r>
              <a:rPr lang="en-US" dirty="0"/>
              <a:t>Exploring Biological Anthropology: The Essentials by Craig Stanford, John Allen, and Susan Anton.</a:t>
            </a:r>
          </a:p>
          <a:p>
            <a:r>
              <a:rPr lang="en-US" dirty="0"/>
              <a:t>Essentials of Physical Anthropology by Robert </a:t>
            </a:r>
            <a:r>
              <a:rPr lang="en-US" dirty="0" err="1"/>
              <a:t>Jurmain</a:t>
            </a:r>
            <a:r>
              <a:rPr lang="en-US" dirty="0"/>
              <a:t>, Lynn Kilgore, and </a:t>
            </a:r>
            <a:r>
              <a:rPr lang="en-US" dirty="0" err="1"/>
              <a:t>Wenda</a:t>
            </a:r>
            <a:r>
              <a:rPr lang="en-US" dirty="0"/>
              <a:t> </a:t>
            </a:r>
            <a:r>
              <a:rPr lang="en-US" dirty="0" err="1"/>
              <a:t>Trevathan</a:t>
            </a:r>
            <a:r>
              <a:rPr lang="en-US" dirty="0"/>
              <a:t>. </a:t>
            </a:r>
          </a:p>
          <a:p>
            <a:r>
              <a:rPr lang="en-US" dirty="0"/>
              <a:t>What’s Love Got to Do with It: The Evolution of Human Mating by Meredith Small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Primate Adaptations and Evolution by John </a:t>
            </a:r>
            <a:r>
              <a:rPr lang="en-US" dirty="0" err="1" smtClean="0"/>
              <a:t>Fleagle</a:t>
            </a:r>
            <a:endParaRPr lang="en-US" dirty="0" smtClean="0"/>
          </a:p>
          <a:p>
            <a:r>
              <a:rPr lang="en-US" dirty="0" smtClean="0"/>
              <a:t>New Views on the Origin of Primate Social Organization by Alexandra Muller, Christophe </a:t>
            </a:r>
            <a:r>
              <a:rPr lang="en-US" dirty="0" err="1" smtClean="0"/>
              <a:t>Soligo</a:t>
            </a:r>
            <a:r>
              <a:rPr lang="en-US" dirty="0" smtClean="0"/>
              <a:t>, and </a:t>
            </a:r>
            <a:r>
              <a:rPr lang="en-US" dirty="0" err="1" smtClean="0"/>
              <a:t>Urs</a:t>
            </a:r>
            <a:r>
              <a:rPr lang="en-US" dirty="0" smtClean="0"/>
              <a:t> </a:t>
            </a:r>
            <a:r>
              <a:rPr lang="en-US" dirty="0" err="1" smtClean="0"/>
              <a:t>Thalmann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3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are some of the advantages and disadvantages of living in the seven types of social groups we discussed today?</a:t>
            </a:r>
          </a:p>
          <a:p>
            <a:r>
              <a:rPr lang="en-US" dirty="0" smtClean="0"/>
              <a:t>In what type of primate social group is sexual dimorphism the highest and why is this the case? </a:t>
            </a:r>
            <a:endParaRPr lang="en-US" dirty="0"/>
          </a:p>
          <a:p>
            <a:r>
              <a:rPr lang="en-US" dirty="0" smtClean="0"/>
              <a:t>Humans and non-human primates have similar reproductive strategies. How would you explain the tendency for humans and some non-human primates to participate in sexual activities that are not linked to reproduction?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4690" y="4016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6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Primate Social Structure</a:t>
            </a:r>
          </a:p>
          <a:p>
            <a:r>
              <a:rPr lang="en-US" dirty="0"/>
              <a:t>Primate </a:t>
            </a:r>
            <a:r>
              <a:rPr lang="en-US" dirty="0" smtClean="0"/>
              <a:t>Reproductive </a:t>
            </a:r>
            <a:r>
              <a:rPr lang="en-US" dirty="0"/>
              <a:t>Strategies</a:t>
            </a:r>
          </a:p>
          <a:p>
            <a:r>
              <a:rPr lang="en-US" dirty="0"/>
              <a:t>Primate Mating and Residency </a:t>
            </a:r>
            <a:r>
              <a:rPr lang="en-US" dirty="0" smtClean="0"/>
              <a:t>Patterns</a:t>
            </a:r>
          </a:p>
          <a:p>
            <a:r>
              <a:rPr lang="en-US" dirty="0"/>
              <a:t>Summary: Primate Mating Patterns and their implications for Primate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Conclusion: </a:t>
            </a:r>
            <a:r>
              <a:rPr lang="en-US" dirty="0"/>
              <a:t>Primate Mating Patterns and their implications for human behavior. </a:t>
            </a:r>
          </a:p>
        </p:txBody>
      </p:sp>
    </p:spTree>
    <p:extLst>
      <p:ext uri="{BB962C8B-B14F-4D97-AF65-F5344CB8AC3E}">
        <p14:creationId xmlns:p14="http://schemas.microsoft.com/office/powerpoint/2010/main" val="399600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2097" y="-172129"/>
            <a:ext cx="10515600" cy="1327150"/>
          </a:xfrm>
        </p:spPr>
        <p:txBody>
          <a:bodyPr/>
          <a:lstStyle/>
          <a:p>
            <a:pPr algn="ctr"/>
            <a:r>
              <a:rPr lang="en-US" dirty="0"/>
              <a:t>Primate Social Structures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E124BE-7BDB-4EA0-905E-5C83CB3F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18" y="1060813"/>
            <a:ext cx="10440265" cy="55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546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Primate </a:t>
            </a:r>
            <a:r>
              <a:rPr lang="en-US" dirty="0" smtClean="0"/>
              <a:t>Reproductive </a:t>
            </a:r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454" y="1824025"/>
            <a:ext cx="78182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Acquire food and care for infants</a:t>
            </a:r>
          </a:p>
          <a:p>
            <a:pPr lvl="1"/>
            <a:r>
              <a:rPr lang="en-US" dirty="0"/>
              <a:t>Dominance Hierarchies and Territory defense</a:t>
            </a:r>
          </a:p>
          <a:p>
            <a:pPr lvl="1"/>
            <a:r>
              <a:rPr lang="en-US" dirty="0"/>
              <a:t>Estrus: signals mating availability to males.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61454" y="4553338"/>
            <a:ext cx="8030546" cy="1954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Dominance Hierarchies (aggressive signals and displays)</a:t>
            </a:r>
          </a:p>
          <a:p>
            <a:pPr lvl="1"/>
            <a:r>
              <a:rPr lang="en-US" dirty="0"/>
              <a:t>Protecting Territories and Core Areas</a:t>
            </a:r>
          </a:p>
          <a:p>
            <a:pPr lvl="1"/>
            <a:r>
              <a:rPr lang="en-US" dirty="0"/>
              <a:t>Infanticide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="" xmlns:a16="http://schemas.microsoft.com/office/drawing/2014/main" id="{296DC74E-02EF-4D34-BF1E-AB3520A4FBB4}"/>
              </a:ext>
            </a:extLst>
          </p:cNvPr>
          <p:cNvSpPr>
            <a:spLocks noGrp="1"/>
          </p:cNvSpPr>
          <p:nvPr/>
        </p:nvSpPr>
        <p:spPr>
          <a:xfrm>
            <a:off x="6061732" y="1794471"/>
            <a:ext cx="4185623" cy="439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Female Reproductive Strategies</a:t>
            </a:r>
          </a:p>
        </p:txBody>
      </p:sp>
      <p:sp>
        <p:nvSpPr>
          <p:cNvPr id="6" name="Text Placeholder 5">
            <a:extLst/>
          </p:cNvPr>
          <p:cNvSpPr>
            <a:spLocks noGrp="1"/>
          </p:cNvSpPr>
          <p:nvPr/>
        </p:nvSpPr>
        <p:spPr>
          <a:xfrm>
            <a:off x="6083915" y="4052328"/>
            <a:ext cx="4185623" cy="439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Male Reproductive Strategies</a:t>
            </a:r>
          </a:p>
        </p:txBody>
      </p:sp>
      <p:pic>
        <p:nvPicPr>
          <p:cNvPr id="1026" name="Picture 2" descr="Image result for primate estrus swellings">
            <a:extLst>
              <a:ext uri="{FF2B5EF4-FFF2-40B4-BE49-F238E27FC236}">
                <a16:creationId xmlns="" xmlns:a16="http://schemas.microsoft.com/office/drawing/2014/main" id="{36F51F4E-4F29-41C5-A818-AA3E89B5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9" y="2014015"/>
            <a:ext cx="4305335" cy="32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321F85-969E-4E23-8FC4-066B3A01714E}"/>
              </a:ext>
            </a:extLst>
          </p:cNvPr>
          <p:cNvSpPr txBox="1"/>
          <p:nvPr/>
        </p:nvSpPr>
        <p:spPr>
          <a:xfrm>
            <a:off x="106368" y="5313412"/>
            <a:ext cx="4462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Female Black Crested Macaque with estrus swelling</a:t>
            </a:r>
          </a:p>
        </p:txBody>
      </p:sp>
    </p:spTree>
    <p:extLst>
      <p:ext uri="{BB962C8B-B14F-4D97-AF65-F5344CB8AC3E}">
        <p14:creationId xmlns:p14="http://schemas.microsoft.com/office/powerpoint/2010/main" val="40113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053" y="276127"/>
            <a:ext cx="10515600" cy="1325563"/>
          </a:xfrm>
        </p:spPr>
        <p:txBody>
          <a:bodyPr/>
          <a:lstStyle/>
          <a:p>
            <a:r>
              <a:rPr lang="en-US" dirty="0"/>
              <a:t>Primate Mating &amp; Residency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690"/>
            <a:ext cx="10515600" cy="1244147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4517"/>
            <a:ext cx="10394301" cy="54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ound, outdoor, mammal, animal&#10;&#10;Description generated with very high confidence">
            <a:extLst>
              <a:ext uri="{FF2B5EF4-FFF2-40B4-BE49-F238E27FC236}">
                <a16:creationId xmlns="" xmlns:a16="http://schemas.microsoft.com/office/drawing/2014/main" id="{BF4B8B50-478E-4377-BD95-2FA148BDA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" r="8806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546598" cy="167660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sz="4100" dirty="0"/>
              <a:t>1. Polygynous </a:t>
            </a:r>
            <a:br>
              <a:rPr lang="en-US" sz="4100" dirty="0"/>
            </a:br>
            <a:r>
              <a:rPr lang="en-US" sz="3000" dirty="0"/>
              <a:t>(One-male, multifemale)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among some New World monkeys. </a:t>
            </a:r>
            <a:r>
              <a:rPr lang="en-US" dirty="0" smtClean="0"/>
              <a:t>Ex: Hanuman </a:t>
            </a:r>
            <a:r>
              <a:rPr lang="en-US" dirty="0" err="1" smtClean="0"/>
              <a:t>Langurs</a:t>
            </a:r>
            <a:r>
              <a:rPr lang="en-US" dirty="0" smtClean="0"/>
              <a:t>, Gorillas, and Gelada baboons.</a:t>
            </a:r>
            <a:endParaRPr lang="en-US" dirty="0"/>
          </a:p>
          <a:p>
            <a:r>
              <a:rPr lang="en-US" dirty="0"/>
              <a:t>High competition among males for mates </a:t>
            </a:r>
            <a:endParaRPr lang="en-US" dirty="0" smtClean="0"/>
          </a:p>
          <a:p>
            <a:r>
              <a:rPr lang="en-US" dirty="0" smtClean="0"/>
              <a:t>Primates </a:t>
            </a:r>
            <a:r>
              <a:rPr lang="en-US" dirty="0"/>
              <a:t>in these groups usually exhibit more sexual </a:t>
            </a:r>
            <a:r>
              <a:rPr lang="en-US" dirty="0" smtClean="0"/>
              <a:t>dimorphism and highest levels of competition/violence.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4002" y="6217428"/>
            <a:ext cx="25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Hanuman </a:t>
            </a:r>
            <a:r>
              <a:rPr lang="en-US" dirty="0" err="1" smtClean="0"/>
              <a:t>Langur</a:t>
            </a:r>
            <a:r>
              <a:rPr lang="en-US" dirty="0" smtClean="0"/>
              <a:t>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8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pictures of marmosets with twins">
            <a:extLst>
              <a:ext uri="{FF2B5EF4-FFF2-40B4-BE49-F238E27FC236}">
                <a16:creationId xmlns="" xmlns:a16="http://schemas.microsoft.com/office/drawing/2014/main" id="{B1D15CD6-0652-4630-B7B7-3A77981A1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9612" b="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987079" cy="167660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/>
              <a:t>2. Polyandry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000" dirty="0"/>
              <a:t>(One-female, multimale)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r>
              <a:rPr lang="en-US" dirty="0"/>
              <a:t>This mating pattern is relatively rare among non-human primates </a:t>
            </a:r>
          </a:p>
          <a:p>
            <a:r>
              <a:rPr lang="en-US" dirty="0"/>
              <a:t>Only seen with some marmosets and tamarins.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79DFE4-A59B-4E04-A496-BF2D421B8A64}"/>
              </a:ext>
            </a:extLst>
          </p:cNvPr>
          <p:cNvSpPr txBox="1"/>
          <p:nvPr/>
        </p:nvSpPr>
        <p:spPr>
          <a:xfrm>
            <a:off x="4636008" y="6228735"/>
            <a:ext cx="32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Pygmy Marmoset carrying twins.</a:t>
            </a:r>
          </a:p>
        </p:txBody>
      </p:sp>
    </p:spTree>
    <p:extLst>
      <p:ext uri="{BB962C8B-B14F-4D97-AF65-F5344CB8AC3E}">
        <p14:creationId xmlns:p14="http://schemas.microsoft.com/office/powerpoint/2010/main" val="207067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vannah baboons">
            <a:extLst>
              <a:ext uri="{FF2B5EF4-FFF2-40B4-BE49-F238E27FC236}">
                <a16:creationId xmlns="" xmlns:a16="http://schemas.microsoft.com/office/drawing/2014/main" id="{42D3FC86-1711-471E-9E28-3DE07D4C9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r="17565" b="-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4221651" cy="167660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sz="4100" dirty="0"/>
              <a:t>3. Polygynous </a:t>
            </a:r>
            <a:br>
              <a:rPr lang="en-US" sz="4100" dirty="0"/>
            </a:br>
            <a:r>
              <a:rPr lang="en-US" sz="3000" dirty="0"/>
              <a:t>(Multimale, multifemale)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Males and females live together in a group. </a:t>
            </a:r>
          </a:p>
          <a:p>
            <a:r>
              <a:rPr lang="en-US" dirty="0"/>
              <a:t>Males compete in dominance hierarchies and the alpha male has the best access to mates and resources.</a:t>
            </a:r>
          </a:p>
          <a:p>
            <a:r>
              <a:rPr lang="en-US" dirty="0"/>
              <a:t>Practiced by some old and new world </a:t>
            </a:r>
            <a:r>
              <a:rPr lang="en-US" dirty="0" smtClean="0"/>
              <a:t>monkeys. Ex: chimpanzees and savanna baboons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814040" y="626173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Savanna Baboons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2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outdoor, mammal, animal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3975" r="3735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3a. Fission-Fusion Polygyny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Occurs when primates separate to form </a:t>
            </a:r>
            <a:r>
              <a:rPr lang="en-US" dirty="0" smtClean="0"/>
              <a:t>individual </a:t>
            </a:r>
            <a:r>
              <a:rPr lang="en-US" dirty="0"/>
              <a:t>foraging parties rather than one cohesive group.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This </a:t>
            </a:r>
            <a:r>
              <a:rPr lang="en-US" dirty="0"/>
              <a:t>unique form of Polygyny is thought to have come about due to a reliance on ripe </a:t>
            </a:r>
            <a:r>
              <a:rPr lang="en-US" dirty="0" smtClean="0"/>
              <a:t>fruit.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Practiced by some chimpanzees</a:t>
            </a:r>
            <a:r>
              <a:rPr lang="en-US" dirty="0"/>
              <a:t>, bonobos, and spider monkeys.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8770" y="6246964"/>
            <a:ext cx="143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Chimpanzees</a:t>
            </a:r>
          </a:p>
        </p:txBody>
      </p:sp>
    </p:spTree>
    <p:extLst>
      <p:ext uri="{BB962C8B-B14F-4D97-AF65-F5344CB8AC3E}">
        <p14:creationId xmlns:p14="http://schemas.microsoft.com/office/powerpoint/2010/main" val="289435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624</TotalTime>
  <Words>792</Words>
  <Application>Microsoft Macintosh PowerPoint</Application>
  <PresentationFormat>Custom</PresentationFormat>
  <Paragraphs>76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Overview</vt:lpstr>
      <vt:lpstr>Primate Social Structures</vt:lpstr>
      <vt:lpstr>Primate Reproductive Strategies</vt:lpstr>
      <vt:lpstr>Primate Mating &amp; Residency Patterns</vt:lpstr>
      <vt:lpstr>1. Polygynous  (One-male, multifemale) </vt:lpstr>
      <vt:lpstr>2. Polyandry (One-female, multimale)</vt:lpstr>
      <vt:lpstr>3. Polygynous  (Multimale, multifemale) </vt:lpstr>
      <vt:lpstr>3a. Fission-Fusion Polygyny</vt:lpstr>
      <vt:lpstr>4. All male</vt:lpstr>
      <vt:lpstr>5. Monogamy</vt:lpstr>
      <vt:lpstr>6. Solitary</vt:lpstr>
      <vt:lpstr>Summary: Primate Mating Patterns and their implications for Primate Behavior</vt:lpstr>
      <vt:lpstr>Conclusion: What do primate mating patterns tell us about human behavior?</vt:lpstr>
      <vt:lpstr>References</vt:lpstr>
      <vt:lpstr>Discussion 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Rae</dc:creator>
  <cp:lastModifiedBy>Jennifer Reynolds</cp:lastModifiedBy>
  <cp:revision>49</cp:revision>
  <cp:lastPrinted>2017-07-18T05:18:41Z</cp:lastPrinted>
  <dcterms:created xsi:type="dcterms:W3CDTF">2017-07-14T18:36:52Z</dcterms:created>
  <dcterms:modified xsi:type="dcterms:W3CDTF">2017-07-18T05:19:49Z</dcterms:modified>
</cp:coreProperties>
</file>