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9B11FA-7D1C-4051-BA2A-9768001CC3C2}">
  <a:tblStyle styleId="{229B11FA-7D1C-4051-BA2A-9768001CC3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89CB1D6-2794-4132-895A-6452C5AA896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E9E7"/>
          </a:solidFill>
        </a:fill>
      </a:tcStyle>
    </a:wholeTbl>
    <a:band1H>
      <a:tcTxStyle/>
      <a:tcStyle>
        <a:fill>
          <a:solidFill>
            <a:srgbClr val="F3D1CB"/>
          </a:solidFill>
        </a:fill>
      </a:tcStyle>
    </a:band1H>
    <a:band2H>
      <a:tcTxStyle/>
    </a:band2H>
    <a:band1V>
      <a:tcTxStyle/>
      <a:tcStyle>
        <a:fill>
          <a:solidFill>
            <a:srgbClr val="F3D1C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4f07e6d8_1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4f07e6d8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f4f07e6d8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f4f07e6d8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4f07e6d8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f4f07e6d8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4f07e6d8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f4f07e6d8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4f07e6d8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4f07e6d8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4f07e6d8_1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4f07e6d8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e2238eb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8e2238eb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8e2238ebc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8e2238eb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f4f07e6d8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f4f07e6d8_1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d28f80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5d28f80c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f4f07e6d8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f4f07e6d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f4f07e6d8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f4f07e6d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4f07e6d8_1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4f07e6d8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4f07e6d8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4f07e6d8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320"/>
              </a:spcBef>
              <a:spcAft>
                <a:spcPts val="0"/>
              </a:spcAft>
              <a:buClr>
                <a:srgbClr val="44122B"/>
              </a:buClr>
              <a:buSzPts val="8580"/>
              <a:buFont typeface="Noto Sans Symbols"/>
              <a:buNone/>
              <a:defRPr b="0" i="0" sz="6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80"/>
              </a:spcBef>
              <a:spcAft>
                <a:spcPts val="0"/>
              </a:spcAft>
              <a:buClr>
                <a:srgbClr val="948B8F"/>
              </a:buClr>
              <a:buSzPts val="3120"/>
              <a:buFont typeface="Arial"/>
              <a:buNone/>
              <a:defRPr b="0" i="0" sz="24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490538" y="1676928"/>
            <a:ext cx="6469062" cy="12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E05E20"/>
              </a:buClr>
              <a:buSzPts val="4680"/>
              <a:buFont typeface="Noto Sans Symbols"/>
              <a:buNone/>
              <a:defRPr b="0" i="0" sz="36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3" type="body"/>
          </p:nvPr>
        </p:nvSpPr>
        <p:spPr>
          <a:xfrm>
            <a:off x="490538" y="2951018"/>
            <a:ext cx="6469062" cy="168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05E20"/>
              </a:buClr>
              <a:buSzPts val="3640"/>
              <a:buFont typeface="Noto Sans Symbols"/>
              <a:buNone/>
              <a:defRPr b="0" i="0" sz="28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ntent">
  <p:cSld name="Single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4122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0" y="1150938"/>
            <a:ext cx="12192000" cy="5707062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309789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763021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ributions">
  <p:cSld name="Attributio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Page">
  <p:cSld name="Back P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47817" y="1639363"/>
            <a:ext cx="554818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This presentation was developed by the</a:t>
            </a: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 editors of </a:t>
            </a:r>
            <a:r>
              <a:rPr i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Explorations: An Open Invitation to Biological Anthropology.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4412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Unless otherwise specified, all content is made available under a Creative Commons license: CC BY-NC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641601" y="5486401"/>
            <a:ext cx="2569633" cy="555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hyperlink" Target="https://creativecommons.org/licenses/by-nc/4.0/" TargetMode="External"/><Relationship Id="rId11" Type="http://schemas.openxmlformats.org/officeDocument/2006/relationships/hyperlink" Target="https://commons.wikimedia.org/wiki/User:Wayne77" TargetMode="External"/><Relationship Id="rId22" Type="http://schemas.openxmlformats.org/officeDocument/2006/relationships/hyperlink" Target="https://creativecommons.org/licenses/by-nc/4.0/" TargetMode="External"/><Relationship Id="rId10" Type="http://schemas.openxmlformats.org/officeDocument/2006/relationships/hyperlink" Target="https://commons.wikimedia.org/wiki/File:Anja%20r%C3%A9serve%20(Madagascar)%20-%2006.JPG" TargetMode="External"/><Relationship Id="rId21" Type="http://schemas.openxmlformats.org/officeDocument/2006/relationships/hyperlink" Target="https://creativecommons.org/licenses/by-nc/4.0/" TargetMode="External"/><Relationship Id="rId13" Type="http://schemas.openxmlformats.org/officeDocument/2006/relationships/hyperlink" Target="https://creativecommons.org/licenses/by-nc/4.0/" TargetMode="External"/><Relationship Id="rId12" Type="http://schemas.openxmlformats.org/officeDocument/2006/relationships/hyperlink" Target="https://creativecommons.org/licenses/by-sa/4.0/legalcode" TargetMode="External"/><Relationship Id="rId23" Type="http://schemas.openxmlformats.org/officeDocument/2006/relationships/hyperlink" Target="https://doi.org/10.1073/pnas.070312910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ommons.wikimedia.org/wiki/File:Garnett's%20Galago.jpg" TargetMode="External"/><Relationship Id="rId9" Type="http://schemas.openxmlformats.org/officeDocument/2006/relationships/hyperlink" Target="https://creativecommons.org/licenses/by-sa/4.0/legalcode" TargetMode="External"/><Relationship Id="rId15" Type="http://schemas.openxmlformats.org/officeDocument/2006/relationships/hyperlink" Target="https://en.wikipedia.org/wiki/en:Jay_Matternes" TargetMode="External"/><Relationship Id="rId14" Type="http://schemas.openxmlformats.org/officeDocument/2006/relationships/hyperlink" Target="https://commons.wikimedia.org/wiki/File:Eocene%20Jay%20Matternes.jpg" TargetMode="External"/><Relationship Id="rId17" Type="http://schemas.openxmlformats.org/officeDocument/2006/relationships/hyperlink" Target="https://commons.wikimedia.org/wiki/User:Sisyphos23" TargetMode="External"/><Relationship Id="rId16" Type="http://schemas.openxmlformats.org/officeDocument/2006/relationships/hyperlink" Target="https://commons.wikimedia.org/wiki/File:CarpolestesCL.png" TargetMode="External"/><Relationship Id="rId5" Type="http://schemas.openxmlformats.org/officeDocument/2006/relationships/hyperlink" Target="https://commons.wikimedia.org/wiki/User:Ltshears" TargetMode="External"/><Relationship Id="rId19" Type="http://schemas.openxmlformats.org/officeDocument/2006/relationships/hyperlink" Target="http://www.museum.montauban.com/" TargetMode="External"/><Relationship Id="rId6" Type="http://schemas.openxmlformats.org/officeDocument/2006/relationships/hyperlink" Target="https://creativecommons.org/licenses/by-sa/3.0/legalcode" TargetMode="External"/><Relationship Id="rId18" Type="http://schemas.openxmlformats.org/officeDocument/2006/relationships/hyperlink" Target="https://creativecommons.org/licenses/by-sa/3.0/legalcode" TargetMode="External"/><Relationship Id="rId7" Type="http://schemas.openxmlformats.org/officeDocument/2006/relationships/hyperlink" Target="https://commons.wikimedia.org/wiki/File:Nycticebus%20bancanus.jpg" TargetMode="External"/><Relationship Id="rId8" Type="http://schemas.openxmlformats.org/officeDocument/2006/relationships/hyperlink" Target="https://commons.wikimedia.org/wiki/User:Gunay_M.E.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ommons.wikimedia.org/wiki/File:Oreopithecus_bambolii_1.JPG" TargetMode="External"/><Relationship Id="rId5" Type="http://schemas.openxmlformats.org/officeDocument/2006/relationships/hyperlink" Target="https://commons.wikimedia.org/wiki/User:Ghedoghedo" TargetMode="External"/><Relationship Id="rId6" Type="http://schemas.openxmlformats.org/officeDocument/2006/relationships/hyperlink" Target="https://creativecommons.org/licenses/by-sa/3.0/legalcode" TargetMode="External"/><Relationship Id="rId7" Type="http://schemas.openxmlformats.org/officeDocument/2006/relationships/hyperlink" Target="https://www.pnas.org/content/108/14/555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8580"/>
              <a:buNone/>
            </a:pPr>
            <a:r>
              <a:rPr lang="en-US" sz="6000"/>
              <a:t>Chapter 8</a:t>
            </a:r>
            <a:endParaRPr sz="6000"/>
          </a:p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90538" y="1676928"/>
            <a:ext cx="6469062" cy="12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4680"/>
              <a:buNone/>
            </a:pPr>
            <a:r>
              <a:rPr lang="en-US">
                <a:solidFill>
                  <a:srgbClr val="434343"/>
                </a:solidFill>
              </a:rPr>
              <a:t>Primate Evolution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0553" y="2951025"/>
            <a:ext cx="78294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3640"/>
              <a:buNone/>
            </a:pPr>
            <a:r>
              <a:rPr lang="en-US">
                <a:solidFill>
                  <a:srgbClr val="434343"/>
                </a:solidFill>
              </a:rPr>
              <a:t>Jonathan Perry, Ph.D.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3640"/>
              <a:buNone/>
            </a:pPr>
            <a:r>
              <a:rPr lang="en-US">
                <a:solidFill>
                  <a:srgbClr val="434343"/>
                </a:solidFill>
              </a:rPr>
              <a:t>Stephanie Canington, B.A.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554525" y="6411275"/>
            <a:ext cx="10626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CC BY-NC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Anthropoid Fossils in Africa</a:t>
            </a:r>
            <a:endParaRPr sz="4000"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309789" y="1426794"/>
            <a:ext cx="48768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Fayum Basin, Egypt</a:t>
            </a:r>
            <a:endParaRPr sz="3200"/>
          </a:p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6763021" y="1426794"/>
            <a:ext cx="48768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Dental formula </a:t>
            </a:r>
            <a:endParaRPr sz="32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2.1.2.3 or 2.1.3.3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&lt;500 grams to 15 lbs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Frugivorous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Diurnal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Quadrupeds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Leapers</a:t>
            </a:r>
            <a:endParaRPr sz="320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25" y="2566725"/>
            <a:ext cx="5393649" cy="36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Propliopithecid: </a:t>
            </a:r>
            <a:r>
              <a:rPr i="1" lang="en-US" sz="4000"/>
              <a:t>Aegyptopithecus</a:t>
            </a:r>
            <a:endParaRPr i="1" sz="4000"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5988770" y="1245500"/>
            <a:ext cx="6009600" cy="50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Large (15+ lbs)</a:t>
            </a:r>
            <a:endParaRPr sz="32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Cranial features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Large chewing muscles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Low, round molars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Large canines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Long snout</a:t>
            </a:r>
            <a:endParaRPr sz="2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Arboreal quadruped</a:t>
            </a:r>
            <a:endParaRPr sz="3200"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4329" r="4329" t="0"/>
          <a:stretch/>
        </p:blipFill>
        <p:spPr>
          <a:xfrm>
            <a:off x="284075" y="1878175"/>
            <a:ext cx="5462600" cy="38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Early Anthropoids in Asia</a:t>
            </a:r>
            <a:endParaRPr i="1" sz="4000"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18688" y="1253450"/>
            <a:ext cx="10692000" cy="50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Eosimiids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Small size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Deep lower jaw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Pointed incisors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Lower premolars</a:t>
            </a:r>
            <a:endParaRPr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Amphipithecids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Up to 22 lbs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Deep jaws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Low molar cups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Folivorous, seed-eater</a:t>
            </a:r>
            <a:endParaRPr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00" y="3870925"/>
            <a:ext cx="50292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Platyrrhine Dispersal to South America</a:t>
            </a:r>
            <a:endParaRPr i="1" sz="4000"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18688" y="1253450"/>
            <a:ext cx="10692000" cy="50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Africa → South America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Eocene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Rafts of vegetation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Rapid diversification and geographic spread</a:t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Miocene: Ape Diversity</a:t>
            </a:r>
            <a:endParaRPr i="1" sz="4000"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06138" y="1333050"/>
            <a:ext cx="10692000" cy="50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Mammalian diversification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Warming trend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Diversification of apes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Noto Sans Symbols"/>
              <a:buChar char="○"/>
            </a:pPr>
            <a:r>
              <a:rPr lang="en-US" sz="2800"/>
              <a:t>Africa</a:t>
            </a:r>
            <a:endParaRPr sz="2800"/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i="1" lang="en-US" sz="2800"/>
              <a:t>Proconsul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Euroasia</a:t>
            </a:r>
            <a:endParaRPr sz="2800"/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i="1" lang="en-US" sz="2800"/>
              <a:t>Oreopithecus</a:t>
            </a:r>
            <a:endParaRPr i="1" sz="2800"/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i="1" lang="en-US" sz="2800"/>
              <a:t>Gigantopithecus</a:t>
            </a:r>
            <a:endParaRPr i="1"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75" y="1250625"/>
            <a:ext cx="2752148" cy="48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Origins of Extant Apes</a:t>
            </a:r>
            <a:endParaRPr i="1" sz="4000"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641238" y="1536550"/>
            <a:ext cx="10692000" cy="50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Lesser apes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Laccopithecus robustus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Yuanmoupithecus xiaoyuan</a:t>
            </a:r>
            <a:endParaRPr i="1" sz="28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800"/>
          </a:p>
          <a:p>
            <a: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Great apes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Sivapithecus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Chororapithecus abyssinicus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Nakalipithecus nakayamai</a:t>
            </a:r>
            <a:endParaRPr i="1"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142748" y="100100"/>
            <a:ext cx="72459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accent5"/>
                </a:solidFill>
              </a:rPr>
              <a:t>Miocene Apes </a:t>
            </a:r>
            <a:endParaRPr sz="4000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82388" y="120738"/>
            <a:ext cx="5164975" cy="734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Major Families of Fossil Primates</a:t>
            </a:r>
            <a:endParaRPr sz="4000"/>
          </a:p>
        </p:txBody>
      </p:sp>
      <p:graphicFrame>
        <p:nvGraphicFramePr>
          <p:cNvPr id="146" name="Google Shape;146;p23"/>
          <p:cNvGraphicFramePr/>
          <p:nvPr/>
        </p:nvGraphicFramePr>
        <p:xfrm>
          <a:off x="1623450" y="12027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{229B11FA-7D1C-4051-BA2A-9768001CC3C2}</a:tableStyleId>
              </a:tblPr>
              <a:tblGrid>
                <a:gridCol w="1683925"/>
                <a:gridCol w="1899825"/>
                <a:gridCol w="1836750"/>
                <a:gridCol w="3365000"/>
              </a:tblGrid>
              <a:tr h="32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Broad Group</a:t>
                      </a:r>
                      <a:endParaRPr b="1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Family</a:t>
                      </a:r>
                      <a:endParaRPr b="1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Example Taxon</a:t>
                      </a:r>
                      <a:endParaRPr b="1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Approximate Age for Group </a:t>
                      </a:r>
                      <a:r>
                        <a:rPr b="1" baseline="30000" lang="en-US"/>
                        <a:t>1</a:t>
                      </a:r>
                      <a:endParaRPr b="1"/>
                    </a:p>
                  </a:txBody>
                  <a:tcPr marT="0" marB="0" marR="68575" marL="68575" anchor="ctr"/>
                </a:tc>
              </a:tr>
              <a:tr h="2237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Plesiadapiforms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Paromomyidae</a:t>
                      </a:r>
                      <a:endParaRPr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Ignacius</a:t>
                      </a:r>
                      <a:endParaRPr i="1"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 Paleocene–Late Eocene</a:t>
                      </a:r>
                      <a:endParaRPr/>
                    </a:p>
                  </a:txBody>
                  <a:tcPr marT="0" marB="0" marR="68575" marL="68575" anchor="b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Carpolestidae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Carpolestes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Paleocene–Early Eocene</a:t>
                      </a:r>
                      <a:endParaRPr/>
                    </a:p>
                  </a:txBody>
                  <a:tcPr marT="0" marB="0" marR="68575" marL="68575"/>
                </a:tc>
              </a:tr>
              <a:tr h="315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Plesiadapidae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Plesiadapis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Paleocene–Early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3687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Euprimates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Asiadapidae</a:t>
                      </a:r>
                      <a:endParaRPr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Asiadapis</a:t>
                      </a:r>
                      <a:endParaRPr i="1"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Eocene</a:t>
                      </a:r>
                      <a:endParaRPr/>
                    </a:p>
                  </a:txBody>
                  <a:tcPr marT="0" marB="0" marR="68575" marL="68575" anchor="b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Cercamoniidae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Donrussellia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Omomyidae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Teilhardina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Caenopithecidae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Darwinius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Adapidae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Notharctus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 Eocene</a:t>
                      </a:r>
                      <a:endParaRPr/>
                    </a:p>
                  </a:txBody>
                  <a:tcPr marT="0" marB="0" marR="68575" marL="68575"/>
                </a:tc>
              </a:tr>
              <a:tr h="315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Sivaladapidae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Sivaladapis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Miocene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rowSpan="7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Anthropoids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Eosimiidae</a:t>
                      </a:r>
                      <a:endParaRPr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Eosimias</a:t>
                      </a:r>
                      <a:endParaRPr i="1"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 Eocene</a:t>
                      </a:r>
                      <a:endParaRPr/>
                    </a:p>
                  </a:txBody>
                  <a:tcPr marT="0" marB="0" marR="68575" marL="68575" anchor="b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Amphipithecidae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Amphipithecus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Middle–Late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Oligopithecidae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Catopithecus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Proteopithecidae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Proteopithecus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Eocene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Parapithecidae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Apidium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Oligocene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Propliopithecidae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Aegyptopithecus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Oligocene</a:t>
                      </a:r>
                      <a:endParaRPr/>
                    </a:p>
                  </a:txBody>
                  <a:tcPr marT="0" marB="0" marR="68575" marL="68575"/>
                </a:tc>
              </a:tr>
              <a:tr h="302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Homunculidae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Homunculus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Early–Middle Miocene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Later Anthropoids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Proconsulidae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Proconsul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Miocene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Victoriapithecidae</a:t>
                      </a:r>
                      <a:endParaRPr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Victoriapithecus</a:t>
                      </a:r>
                      <a:endParaRPr i="1"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 Miocene</a:t>
                      </a:r>
                      <a:endParaRPr/>
                    </a:p>
                  </a:txBody>
                  <a:tcPr marT="0" marB="0" marR="68575" marL="68575" anchor="b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Pliopithecidae</a:t>
                      </a:r>
                      <a:endParaRPr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Pliopithecus</a:t>
                      </a:r>
                      <a:endParaRPr i="1"/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Middle–Late Miocene</a:t>
                      </a:r>
                      <a:endParaRPr/>
                    </a:p>
                  </a:txBody>
                  <a:tcPr marT="0" marB="0" marR="68575" marL="68575" anchor="b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Hylobatidae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Yuanmoupithecus</a:t>
                      </a:r>
                      <a:endParaRPr i="1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Miocene</a:t>
                      </a:r>
                      <a:endParaRPr/>
                    </a:p>
                  </a:txBody>
                  <a:tcPr marT="0" marB="0" marR="68575" marL="68575"/>
                </a:tc>
              </a:tr>
              <a:tr h="214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Hominidae</a:t>
                      </a:r>
                      <a:endParaRPr/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/>
                        <a:t>Gigantopithecus</a:t>
                      </a:r>
                      <a:endParaRPr i="1"/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Miocene–Pleistocene</a:t>
                      </a:r>
                      <a:endParaRPr/>
                    </a:p>
                  </a:txBody>
                  <a:tcPr marT="0" marB="0" marR="68575" marL="6857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/>
                        <a:t>1</a:t>
                      </a:r>
                      <a:r>
                        <a:rPr lang="en-US"/>
                        <a:t> Derived from Fleagle (2013)</a:t>
                      </a:r>
                      <a:endParaRPr/>
                    </a:p>
                  </a:txBody>
                  <a:tcPr marT="0" marB="0" marR="68575" marL="685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4"/>
          <p:cNvGraphicFramePr/>
          <p:nvPr/>
        </p:nvGraphicFramePr>
        <p:xfrm>
          <a:off x="460825" y="1240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{089CB1D6-2794-4132-895A-6452C5AA896C}</a:tableStyleId>
              </a:tblPr>
              <a:tblGrid>
                <a:gridCol w="920425"/>
                <a:gridCol w="915275"/>
                <a:gridCol w="9144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Slide #</a:t>
                      </a:r>
                      <a:endParaRPr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solidFill>
                            <a:srgbClr val="000000"/>
                          </a:solidFill>
                        </a:rPr>
                        <a:t>Figure #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Attribution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8.1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Hypotheses about primate origins a derivative work by Jonathan M. G. Perry and Stephanie L. Canington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 [Includes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Garnett's Galago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Ltshears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Nycticebus bancanus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Gunay M.E.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4.0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Anja réserve (Madagascar) - 06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Wayne77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4.0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].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Primate family tree by Jonathan M. G. Perry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Eocene Jay Matternes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Jay Matternes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creator QS:P170,Q16732146 is in the public domain.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CarpolestesCL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Sisyphos23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7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8.7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Representative crania of adapids (European adapoids) from the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Museum d’Histoire Naturelle Victor Brun in Montauban, France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original to Explorations: An Open Invitation to Biological Anthropology by Jonathan M. G. Perry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8.11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Competing Trees for Anthropoid Origins by Jonathan M. G. Perry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10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8.12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Egyptian workers sweeping Quarry I in the Fayum Basin (2004) by Jonathan M. G. Perry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11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8.14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Female and male cranium of </a:t>
                      </a:r>
                      <a:r>
                        <a:rPr i="1" lang="en-US">
                          <a:solidFill>
                            <a:srgbClr val="000000"/>
                          </a:solidFill>
                        </a:rPr>
                        <a:t>A. zeuxis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by Simons, Elwyn L., Erik R. Seiffert, Timothy M. Ryan, and Yousry Attia. Original from Simons, et al. 2007. A remarkable female cranium of the early Oligocene anthropoid </a:t>
                      </a:r>
                      <a:r>
                        <a:rPr i="1" lang="en-US">
                          <a:solidFill>
                            <a:srgbClr val="000000"/>
                          </a:solidFill>
                        </a:rPr>
                        <a:t>Aegyptopithecus zeuxis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(Catarrhini, Propliopithecidae). </a:t>
                      </a:r>
                      <a:r>
                        <a:rPr i="1" lang="en-US">
                          <a:solidFill>
                            <a:srgbClr val="000000"/>
                          </a:solidFill>
                        </a:rPr>
                        <a:t>Proceedings of the National Academy of Sciences of the United States of America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104 (21): 8,731-8,736.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doi.org/10.1073/pnas.0703129104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152" name="Google Shape;152;p24"/>
          <p:cNvSpPr txBox="1"/>
          <p:nvPr/>
        </p:nvSpPr>
        <p:spPr>
          <a:xfrm>
            <a:off x="1004000" y="541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Attributions</a:t>
            </a:r>
            <a:endParaRPr sz="4000">
              <a:solidFill>
                <a:srgbClr val="44122B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5"/>
          <p:cNvGraphicFramePr/>
          <p:nvPr/>
        </p:nvGraphicFramePr>
        <p:xfrm>
          <a:off x="451425" y="12265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{089CB1D6-2794-4132-895A-6452C5AA896C}</a:tableStyleId>
              </a:tblPr>
              <a:tblGrid>
                <a:gridCol w="920100"/>
                <a:gridCol w="920925"/>
                <a:gridCol w="9159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Slide #</a:t>
                      </a:r>
                      <a:endParaRPr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solidFill>
                            <a:srgbClr val="000000"/>
                          </a:solidFill>
                        </a:rPr>
                        <a:t>Figure #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Attribution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8.15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Cast of the right half of the mandible of </a:t>
                      </a:r>
                      <a:r>
                        <a:rPr i="1" lang="en-US">
                          <a:solidFill>
                            <a:srgbClr val="000000"/>
                          </a:solidFill>
                        </a:rPr>
                        <a:t>Eosimias centennicus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type specimen, from K.D. Rose cast collection, photo by Jonathan M. G. Perry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8.23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Oreopithecus bambolii 1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Ghedoghedo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16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8.20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Range chart for Miocene hominoids of Western Eurasia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Casanovas-Vilar, Isaac, David M. Alba, Miguel Garcés, Josep M. Robles, and Salvador Moyà-Solà. Original from Casanovas-Vilar et al. 2011. Updated chronology for the Miocene hominoid radiation in Western Eurasia. </a:t>
                      </a:r>
                      <a:r>
                        <a:rPr i="1" lang="en-US">
                          <a:solidFill>
                            <a:srgbClr val="000000"/>
                          </a:solidFill>
                        </a:rPr>
                        <a:t>Proceedings of the National Academy of Sciences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108 (14): 5,554-5,559.       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5"/>
          <p:cNvSpPr txBox="1"/>
          <p:nvPr/>
        </p:nvSpPr>
        <p:spPr>
          <a:xfrm>
            <a:off x="1004000" y="541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Attributions</a:t>
            </a:r>
            <a:endParaRPr sz="4000">
              <a:solidFill>
                <a:srgbClr val="44122B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Understand major trends in primate evolution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Learn about primate adaptations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Name and describe extinct primate groups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Discuss evidence related to extinct primates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Recognize how the Earth’s geography and climate influenced primates</a:t>
            </a:r>
            <a:endParaRPr sz="3200">
              <a:solidFill>
                <a:srgbClr val="44122B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Learning Objectives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Arboreal hypothesis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Visual predation hypothesis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Angiosperm-primate coevolution hypothesis </a:t>
            </a:r>
            <a:endParaRPr sz="3200"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Origins: Major Hypotheses</a:t>
            </a:r>
            <a:endParaRPr sz="4000"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 b="0" l="3746" r="3746" t="0"/>
          <a:stretch/>
        </p:blipFill>
        <p:spPr>
          <a:xfrm>
            <a:off x="1611400" y="3084850"/>
            <a:ext cx="49149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Family Tree</a:t>
            </a:r>
            <a:endParaRPr sz="4000"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475" y="1280825"/>
            <a:ext cx="6923350" cy="54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Origins: Paleocene</a:t>
            </a:r>
            <a:endParaRPr sz="4000"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33825" y="1396450"/>
            <a:ext cx="116580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Mesozoic (251-65.6 mya)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Noto Sans Symbols"/>
              <a:buChar char="○"/>
            </a:pPr>
            <a:r>
              <a:rPr lang="en-US" sz="2800"/>
              <a:t>Age of dinosaurs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End of Cretaceous (145.5-65.5 mya)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Extinction of dinosaurs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Paleocene </a:t>
            </a:r>
            <a:r>
              <a:rPr lang="en-US" sz="3200"/>
              <a:t>(66-56 mya)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Age of mammals </a:t>
            </a:r>
            <a:endParaRPr sz="2800"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1493" l="0" r="0" t="1493"/>
          <a:stretch/>
        </p:blipFill>
        <p:spPr>
          <a:xfrm>
            <a:off x="6511750" y="3389150"/>
            <a:ext cx="5454499" cy="30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Plesiadapiforms: Archaic Primates</a:t>
            </a:r>
            <a:endParaRPr sz="4000"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5676305" y="1523575"/>
            <a:ext cx="69729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</a:t>
            </a:r>
            <a:r>
              <a:rPr lang="en-US" sz="3200"/>
              <a:t>iverse families</a:t>
            </a:r>
            <a:endParaRPr sz="32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North America &amp; West Europe</a:t>
            </a:r>
            <a:endParaRPr sz="32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Examples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Purgatorius </a:t>
            </a:r>
            <a:r>
              <a:rPr lang="en-US" sz="2800"/>
              <a:t>(earliest)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Carpolestes</a:t>
            </a:r>
            <a:endParaRPr i="1" sz="2800"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 b="0" l="1028" r="1028" t="0"/>
          <a:stretch/>
        </p:blipFill>
        <p:spPr>
          <a:xfrm>
            <a:off x="223650" y="2281800"/>
            <a:ext cx="5270150" cy="30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Eocene Euprimates</a:t>
            </a:r>
            <a:endParaRPr sz="4000"/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332164" y="1426794"/>
            <a:ext cx="48768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Adapoids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Diurnal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Herbivorous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Large	</a:t>
            </a:r>
            <a:endParaRPr sz="2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>
            <a:off x="6186601" y="1426800"/>
            <a:ext cx="59019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Omomyoids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Nocturnal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Insectivorous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Frugivorous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Small</a:t>
            </a:r>
            <a:endParaRPr sz="2800"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800" y="3501000"/>
            <a:ext cx="5065825" cy="32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Emergence of Modern Primate Groups</a:t>
            </a:r>
            <a:endParaRPr sz="4000"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1309811" y="1426800"/>
            <a:ext cx="96231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Strepsirrhines origins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Eocene and Oligocene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Afro-Arabia</a:t>
            </a:r>
            <a:endParaRPr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Tarsiers origins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Miocene fossil from Thailand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Eocene fossils from China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Origins of Anthropoids: Hypotheses</a:t>
            </a:r>
            <a:endParaRPr sz="4000"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1309800" y="1426800"/>
            <a:ext cx="6374400" cy="4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Adapoid origin 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Diurnal lifestyle, large body, robust chewing system</a:t>
            </a:r>
            <a:endParaRPr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Omomyoid origin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Cranial and hindlimb morphology</a:t>
            </a:r>
            <a:endParaRPr sz="28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rtl="0" algn="l">
              <a:spcBef>
                <a:spcPts val="48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Tarsier origin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Olfactory system, visual system, bony similarities</a:t>
            </a:r>
            <a:endParaRPr sz="2800"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024" y="1210950"/>
            <a:ext cx="2928245" cy="51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P">
  <a:themeElements>
    <a:clrScheme name="Explorations Color Theme">
      <a:dk1>
        <a:srgbClr val="4B283C"/>
      </a:dk1>
      <a:lt1>
        <a:srgbClr val="81C2AC"/>
      </a:lt1>
      <a:dk2>
        <a:srgbClr val="96AA3B"/>
      </a:dk2>
      <a:lt2>
        <a:srgbClr val="EDFDF9"/>
      </a:lt2>
      <a:accent1>
        <a:srgbClr val="E05F1E"/>
      </a:accent1>
      <a:accent2>
        <a:srgbClr val="D3212D"/>
      </a:accent2>
      <a:accent3>
        <a:srgbClr val="F37868"/>
      </a:accent3>
      <a:accent4>
        <a:srgbClr val="FCB316"/>
      </a:accent4>
      <a:accent5>
        <a:srgbClr val="000000"/>
      </a:accent5>
      <a:accent6>
        <a:srgbClr val="5F5F5F"/>
      </a:accent6>
      <a:hlink>
        <a:srgbClr val="B2B2B2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