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A12A11B-DBAD-40CA-BBC9-3CBFFD9E7629}">
  <a:tblStyle styleId="{EA12A11B-DBAD-40CA-BBC9-3CBFFD9E762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9E9E7"/>
          </a:solidFill>
        </a:fill>
      </a:tcStyle>
    </a:wholeTbl>
    <a:band1H>
      <a:tcTxStyle b="off" i="off"/>
      <a:tcStyle>
        <a:fill>
          <a:solidFill>
            <a:srgbClr val="F3D1CB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F3D1CB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" name="Google Shape;2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16760da32cb1ae3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16760da32cb1ae3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16760da32cb1ae3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16760da32cb1ae3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16760da32cb1ae3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16760da32cb1ae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16760da32cb1ae3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16760da32cb1ae3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16760da32cb1ae3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16760da32cb1ae3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953d75af50fda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953d75af50fda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16760da32cb1ae3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16760da32cb1ae3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16760da32cb1ae3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16760da32cb1ae3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953d75af50fda5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953d75af50fda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16760da32cb1ae3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16760da32cb1ae3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" name="Google Shape;3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953d75af50fda5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953d75af50fda5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b55852c1d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b55852c1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953d75af50fda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g4953d75af50fda5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416760da32cb1ae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416760da32cb1ae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416760da32cb1ae3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416760da32cb1ae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416760da32cb1ae3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416760da32cb1ae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16760da32cb1ae3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16760da32cb1ae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16760da32cb1ae3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16760da32cb1ae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16760da32cb1ae3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16760da32cb1ae3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16760da32cb1ae3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16760da32cb1ae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491066" y="499713"/>
            <a:ext cx="6468534" cy="1323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rgbClr val="44122B"/>
              </a:buClr>
              <a:buSzPts val="8580"/>
              <a:buFont typeface="Noto Sans Symbols"/>
              <a:buNone/>
              <a:defRPr b="0" i="0" sz="66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48B8F"/>
              </a:buClr>
              <a:buSzPts val="3120"/>
              <a:buFont typeface="Arial"/>
              <a:buNone/>
              <a:defRPr b="0" i="0" sz="2400" u="none" cap="none" strike="noStrike">
                <a:solidFill>
                  <a:srgbClr val="948B8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48B8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48B8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48B8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48B8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48B8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48B8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48B8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48B8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48B8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48B8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48B8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48B8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48B8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48B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2" type="body"/>
          </p:nvPr>
        </p:nvSpPr>
        <p:spPr>
          <a:xfrm>
            <a:off x="490538" y="1676928"/>
            <a:ext cx="6469062" cy="1287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E05E20"/>
              </a:buClr>
              <a:buSzPts val="4680"/>
              <a:buFont typeface="Noto Sans Symbols"/>
              <a:buNone/>
              <a:defRPr b="0" i="0" sz="3600" u="none" cap="none" strike="noStrike">
                <a:solidFill>
                  <a:srgbClr val="E05E2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6719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64847"/>
              </a:buClr>
              <a:buSzPts val="3120"/>
              <a:buFont typeface="Arial"/>
              <a:buChar char="-"/>
              <a:defRPr b="0" i="0" sz="2400" u="none" cap="none" strike="noStrike">
                <a:solidFill>
                  <a:srgbClr val="46484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84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46484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847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rgbClr val="46484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847"/>
              </a:buClr>
              <a:buSzPts val="2000"/>
              <a:buFont typeface="Arial"/>
              <a:buChar char="◦"/>
              <a:defRPr b="0" i="0" sz="2000" u="none" cap="none" strike="noStrike">
                <a:solidFill>
                  <a:srgbClr val="46484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3" type="body"/>
          </p:nvPr>
        </p:nvSpPr>
        <p:spPr>
          <a:xfrm>
            <a:off x="490538" y="2951018"/>
            <a:ext cx="6469062" cy="168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05E20"/>
              </a:buClr>
              <a:buSzPts val="3640"/>
              <a:buFont typeface="Noto Sans Symbols"/>
              <a:buNone/>
              <a:defRPr b="0" i="0" sz="2800" u="none" cap="none" strike="noStrike">
                <a:solidFill>
                  <a:srgbClr val="E05E2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6719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64847"/>
              </a:buClr>
              <a:buSzPts val="3120"/>
              <a:buFont typeface="Arial"/>
              <a:buChar char="-"/>
              <a:defRPr b="0" i="0" sz="2400" u="none" cap="none" strike="noStrike">
                <a:solidFill>
                  <a:srgbClr val="46484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84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46484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847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rgbClr val="46484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4847"/>
              </a:buClr>
              <a:buSzPts val="2000"/>
              <a:buFont typeface="Arial"/>
              <a:buChar char="◦"/>
              <a:defRPr b="0" i="0" sz="2000" u="none" cap="none" strike="noStrike">
                <a:solidFill>
                  <a:srgbClr val="46484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ntent">
  <p:cSld name="Single Conten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1150938"/>
            <a:ext cx="12192000" cy="5830630"/>
          </a:xfrm>
          <a:prstGeom prst="rect">
            <a:avLst/>
          </a:prstGeom>
          <a:solidFill>
            <a:srgbClr val="EDFD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idx="1" type="body"/>
          </p:nvPr>
        </p:nvSpPr>
        <p:spPr>
          <a:xfrm>
            <a:off x="1308099" y="1423086"/>
            <a:ext cx="10338816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6719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4122B"/>
              </a:buClr>
              <a:buSzPts val="3120"/>
              <a:buFont typeface="Noto Sans Symbols"/>
              <a:buChar char="▪"/>
              <a:defRPr b="0" i="0" sz="24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37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122B"/>
              </a:buClr>
              <a:buSzPts val="2600"/>
              <a:buFont typeface="Arial"/>
              <a:buChar char="-"/>
              <a:defRPr b="0" i="0" sz="20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4122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4122B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4122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"/>
          <p:cNvSpPr/>
          <p:nvPr/>
        </p:nvSpPr>
        <p:spPr>
          <a:xfrm>
            <a:off x="6830291" y="0"/>
            <a:ext cx="5361709" cy="1150938"/>
          </a:xfrm>
          <a:prstGeom prst="rect">
            <a:avLst/>
          </a:prstGeom>
          <a:solidFill>
            <a:srgbClr val="7FC3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1308100" y="0"/>
            <a:ext cx="9205384" cy="115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/>
        </p:nvSpPr>
        <p:spPr>
          <a:xfrm>
            <a:off x="8275908" y="6446406"/>
            <a:ext cx="35742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rPr>
              <a:t>CC BY-NC www.explorations.americananthro.org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ttributions">
  <p:cSld name="Attributio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1150938"/>
            <a:ext cx="12192000" cy="5830630"/>
          </a:xfrm>
          <a:prstGeom prst="rect">
            <a:avLst/>
          </a:prstGeom>
          <a:solidFill>
            <a:srgbClr val="EDFD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6830291" y="0"/>
            <a:ext cx="5361709" cy="1150938"/>
          </a:xfrm>
          <a:prstGeom prst="rect">
            <a:avLst/>
          </a:prstGeom>
          <a:solidFill>
            <a:srgbClr val="7FC3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1308100" y="0"/>
            <a:ext cx="9205384" cy="115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"/>
          <p:cNvSpPr txBox="1"/>
          <p:nvPr/>
        </p:nvSpPr>
        <p:spPr>
          <a:xfrm>
            <a:off x="8275908" y="6446406"/>
            <a:ext cx="35742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rPr>
              <a:t>CC BY-NC www.explorations.americananthro.org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Page">
  <p:cSld name="Back Pag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/>
        </p:nvSpPr>
        <p:spPr>
          <a:xfrm>
            <a:off x="547817" y="1639363"/>
            <a:ext cx="5548183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rPr>
              <a:t>This presentation was developed by the editors of </a:t>
            </a:r>
            <a:r>
              <a:rPr b="0" i="1" lang="en-US" sz="20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rPr>
              <a:t>Explorations: An Open Invitation to Biological Anthropology.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44122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rPr>
              <a:t>Unless otherwise specified, all content is made available under a Creative Commons license: CC BY-NC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b="1" i="0" lang="en-US" sz="20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44122B"/>
                </a:solidFill>
                <a:latin typeface="Arial"/>
                <a:ea typeface="Arial"/>
                <a:cs typeface="Arial"/>
                <a:sym typeface="Arial"/>
              </a:rPr>
              <a:t>www.explorations.americananthro.org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641601" y="5486401"/>
            <a:ext cx="2569633" cy="5556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gif"/><Relationship Id="rId4" Type="http://schemas.openxmlformats.org/officeDocument/2006/relationships/image" Target="../media/image13.gif"/><Relationship Id="rId5" Type="http://schemas.openxmlformats.org/officeDocument/2006/relationships/image" Target="../media/image10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hyperlink" Target="https://en.wikipedia.org/wiki/Public_domain" TargetMode="External"/><Relationship Id="rId22" Type="http://schemas.openxmlformats.org/officeDocument/2006/relationships/hyperlink" Target="https://en.wikipedia.org/wiki/en:Alexander_Roslin" TargetMode="External"/><Relationship Id="rId21" Type="http://schemas.openxmlformats.org/officeDocument/2006/relationships/hyperlink" Target="https://commons.wikimedia.org/wiki/File:Carl_von_Linn%C3%A9.jpg" TargetMode="External"/><Relationship Id="rId24" Type="http://schemas.openxmlformats.org/officeDocument/2006/relationships/hyperlink" Target="https://commons.wikimedia.org/wiki/File:Discovery_of_the_Mississippi.jpg" TargetMode="External"/><Relationship Id="rId23" Type="http://schemas.openxmlformats.org/officeDocument/2006/relationships/hyperlink" Target="https://en.wikipedia.org/wiki/Public_domain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commons.wikimedia.org/wiki/File:Tanzania_-_Hadzabe_hunter_(14533536392).jpg" TargetMode="External"/><Relationship Id="rId4" Type="http://schemas.openxmlformats.org/officeDocument/2006/relationships/hyperlink" Target="https://www.flickr.com/people/67947877@N06" TargetMode="External"/><Relationship Id="rId9" Type="http://schemas.openxmlformats.org/officeDocument/2006/relationships/hyperlink" Target="https://commons.wikimedia.org/wiki/User:Cacophony" TargetMode="External"/><Relationship Id="rId26" Type="http://schemas.openxmlformats.org/officeDocument/2006/relationships/hyperlink" Target="https://en.wikipedia.org/wiki/Architect_of_the_Capitol" TargetMode="External"/><Relationship Id="rId25" Type="http://schemas.openxmlformats.org/officeDocument/2006/relationships/hyperlink" Target="https://en.wikipedia.org/wiki/en:William_Henry_Powell" TargetMode="External"/><Relationship Id="rId28" Type="http://schemas.openxmlformats.org/officeDocument/2006/relationships/hyperlink" Target="https://commons.wikimedia.org/wiki/File:Blumenbach's_five_races.JPG" TargetMode="External"/><Relationship Id="rId27" Type="http://schemas.openxmlformats.org/officeDocument/2006/relationships/hyperlink" Target="https://en.wikipedia.org/wiki/Public_domain" TargetMode="External"/><Relationship Id="rId5" Type="http://schemas.openxmlformats.org/officeDocument/2006/relationships/hyperlink" Target="https://creativecommons.org/licenses/by/2.0/legalcode" TargetMode="External"/><Relationship Id="rId6" Type="http://schemas.openxmlformats.org/officeDocument/2006/relationships/hyperlink" Target="https://commons.wikimedia.org/wiki/File:Inuit-Kleidung_1.jpg" TargetMode="External"/><Relationship Id="rId29" Type="http://schemas.openxmlformats.org/officeDocument/2006/relationships/hyperlink" Target="https://en.wikipedia.org/wiki/Public_domain" TargetMode="External"/><Relationship Id="rId7" Type="http://schemas.openxmlformats.org/officeDocument/2006/relationships/hyperlink" Target="https://creativecommons.org/licenses/by-sa/3.0/legalcode" TargetMode="External"/><Relationship Id="rId8" Type="http://schemas.openxmlformats.org/officeDocument/2006/relationships/hyperlink" Target="https://commons.wikimedia.org/wiki/File:Andean_Man.jpg" TargetMode="External"/><Relationship Id="rId31" Type="http://schemas.openxmlformats.org/officeDocument/2006/relationships/hyperlink" Target="https://en.wikipedia.org/wiki/Public_domain" TargetMode="External"/><Relationship Id="rId30" Type="http://schemas.openxmlformats.org/officeDocument/2006/relationships/hyperlink" Target="https://commons.wikimedia.org/wiki/File:Eugenics_congress_logo.png" TargetMode="External"/><Relationship Id="rId11" Type="http://schemas.openxmlformats.org/officeDocument/2006/relationships/hyperlink" Target="https://commons.wikimedia.org/wiki/File:Jane_Goodall_GM.JPG" TargetMode="External"/><Relationship Id="rId10" Type="http://schemas.openxmlformats.org/officeDocument/2006/relationships/hyperlink" Target="https://creativecommons.org/licenses/by-sa/4.0/legalcode" TargetMode="External"/><Relationship Id="rId13" Type="http://schemas.openxmlformats.org/officeDocument/2006/relationships/hyperlink" Target="https://creativecommons.org/licenses/by-sa/3.0/legalcode" TargetMode="External"/><Relationship Id="rId12" Type="http://schemas.openxmlformats.org/officeDocument/2006/relationships/hyperlink" Target="https://commons.wikimedia.org/wiki/User:Floatjon" TargetMode="External"/><Relationship Id="rId15" Type="http://schemas.openxmlformats.org/officeDocument/2006/relationships/hyperlink" Target="https://en.wikipedia.org/wiki/Public_domain" TargetMode="External"/><Relationship Id="rId14" Type="http://schemas.openxmlformats.org/officeDocument/2006/relationships/hyperlink" Target="https://commons.wikimedia.org/wiki/File:Egyptian_races.jpg" TargetMode="External"/><Relationship Id="rId17" Type="http://schemas.openxmlformats.org/officeDocument/2006/relationships/hyperlink" Target="https://en.wikipedia.org/wiki/Pliny_the_Elder" TargetMode="External"/><Relationship Id="rId16" Type="http://schemas.openxmlformats.org/officeDocument/2006/relationships/hyperlink" Target="https://commons.wikimedia.org/wiki/File:Naturalishistoria.jpg" TargetMode="External"/><Relationship Id="rId19" Type="http://schemas.openxmlformats.org/officeDocument/2006/relationships/hyperlink" Target="https://commons.wikimedia.org/wiki/File:Great_Chain_of_Being_2.png" TargetMode="External"/><Relationship Id="rId18" Type="http://schemas.openxmlformats.org/officeDocument/2006/relationships/hyperlink" Target="https://en.wikipedia.org/wiki/Public_domain" TargetMode="External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hyperlink" Target="https://creativecommons.org/licenses/by-sa/3.0/legalcode" TargetMode="External"/><Relationship Id="rId22" Type="http://schemas.openxmlformats.org/officeDocument/2006/relationships/hyperlink" Target="https://creativecommons.org/share-your-work/public-domain/cc0/" TargetMode="External"/><Relationship Id="rId21" Type="http://schemas.openxmlformats.org/officeDocument/2006/relationships/hyperlink" Target="https://commons.wikimedia.org/wiki/File:Sub-Saharan-Africa.png" TargetMode="External"/><Relationship Id="rId24" Type="http://schemas.openxmlformats.org/officeDocument/2006/relationships/hyperlink" Target="http://wikieducator.org/User:Tsaneda" TargetMode="External"/><Relationship Id="rId23" Type="http://schemas.openxmlformats.org/officeDocument/2006/relationships/hyperlink" Target="https://commons.wikimedia.org/wiki/File:Bottleneck_effect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ommons.wikimedia.org/wiki/File:(Ales_Hrdlicka)_SIA2009-4246.jpg" TargetMode="External"/><Relationship Id="rId4" Type="http://schemas.openxmlformats.org/officeDocument/2006/relationships/hyperlink" Target="https://en.wikipedia.org/wiki/Public_domain" TargetMode="External"/><Relationship Id="rId9" Type="http://schemas.openxmlformats.org/officeDocument/2006/relationships/hyperlink" Target="https://creativecommons.org/licenses/by-sa/4.0/legalcode" TargetMode="External"/><Relationship Id="rId26" Type="http://schemas.openxmlformats.org/officeDocument/2006/relationships/hyperlink" Target="https://commons.wikimedia.org/wiki/File:Bony_labyrinth.png" TargetMode="External"/><Relationship Id="rId25" Type="http://schemas.openxmlformats.org/officeDocument/2006/relationships/hyperlink" Target="https://creativecommons.org/licenses/by/3.0/legalcode" TargetMode="External"/><Relationship Id="rId28" Type="http://schemas.openxmlformats.org/officeDocument/2006/relationships/hyperlink" Target="https://creativecommons.org/share-your-work/public-domain/cc0/" TargetMode="External"/><Relationship Id="rId27" Type="http://schemas.openxmlformats.org/officeDocument/2006/relationships/hyperlink" Target="https://commons.wikimedia.org/wiki/User:Selket" TargetMode="External"/><Relationship Id="rId5" Type="http://schemas.openxmlformats.org/officeDocument/2006/relationships/hyperlink" Target="https://commons.wikimedia.org/wiki/File:Julian_Huxley_1-2.jpg" TargetMode="External"/><Relationship Id="rId6" Type="http://schemas.openxmlformats.org/officeDocument/2006/relationships/hyperlink" Target="https://en.wikipedia.org/wiki/Public_domain" TargetMode="External"/><Relationship Id="rId7" Type="http://schemas.openxmlformats.org/officeDocument/2006/relationships/hyperlink" Target="https://commons.wikimedia.org/wiki/File:Skin_color.png" TargetMode="External"/><Relationship Id="rId8" Type="http://schemas.openxmlformats.org/officeDocument/2006/relationships/hyperlink" Target="https://commons.wikimedia.org/wiki/User:S25454541" TargetMode="External"/><Relationship Id="rId11" Type="http://schemas.openxmlformats.org/officeDocument/2006/relationships/hyperlink" Target="https://en.wikipedia.org/wiki/User:Muntuwandi" TargetMode="External"/><Relationship Id="rId10" Type="http://schemas.openxmlformats.org/officeDocument/2006/relationships/hyperlink" Target="https://commons.wikimedia.org/wiki/File:Map_of_blood_group_a.gif" TargetMode="External"/><Relationship Id="rId13" Type="http://schemas.openxmlformats.org/officeDocument/2006/relationships/hyperlink" Target="https://creativecommons.org/licenses/by-sa/3.0/legalcode" TargetMode="External"/><Relationship Id="rId12" Type="http://schemas.openxmlformats.org/officeDocument/2006/relationships/hyperlink" Target="https://en.wikipedia.org/" TargetMode="External"/><Relationship Id="rId15" Type="http://schemas.openxmlformats.org/officeDocument/2006/relationships/hyperlink" Target="https://en.wikipedia.org/wiki/User:Muntuwandi" TargetMode="External"/><Relationship Id="rId14" Type="http://schemas.openxmlformats.org/officeDocument/2006/relationships/hyperlink" Target="https://commons.wikimedia.org/wiki/File:Map_of_blood_group_b.gif" TargetMode="External"/><Relationship Id="rId17" Type="http://schemas.openxmlformats.org/officeDocument/2006/relationships/hyperlink" Target="https://creativecommons.org/licenses/by-sa/3.0/legalcode" TargetMode="External"/><Relationship Id="rId16" Type="http://schemas.openxmlformats.org/officeDocument/2006/relationships/hyperlink" Target="https://en.wikipedia.org/" TargetMode="External"/><Relationship Id="rId19" Type="http://schemas.openxmlformats.org/officeDocument/2006/relationships/hyperlink" Target="http://anthro.palomar.edu/vary/vary_3.htm" TargetMode="External"/><Relationship Id="rId18" Type="http://schemas.openxmlformats.org/officeDocument/2006/relationships/hyperlink" Target="https://commons.wikimedia.org/wiki/File:Map_of_blood_group_o.gif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491066" y="499713"/>
            <a:ext cx="6468534" cy="1323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122B"/>
              </a:buClr>
              <a:buSzPts val="8580"/>
              <a:buNone/>
            </a:pPr>
            <a:r>
              <a:rPr lang="en-US" sz="6000"/>
              <a:t>Chapter 13</a:t>
            </a:r>
            <a:endParaRPr sz="6000"/>
          </a:p>
        </p:txBody>
      </p:sp>
      <p:sp>
        <p:nvSpPr>
          <p:cNvPr id="30" name="Google Shape;30;p6"/>
          <p:cNvSpPr txBox="1"/>
          <p:nvPr>
            <p:ph idx="2" type="body"/>
          </p:nvPr>
        </p:nvSpPr>
        <p:spPr>
          <a:xfrm>
            <a:off x="490538" y="1676928"/>
            <a:ext cx="6469062" cy="1287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5E20"/>
              </a:buClr>
              <a:buSzPts val="4680"/>
              <a:buNone/>
            </a:pPr>
            <a:r>
              <a:rPr lang="en-US">
                <a:solidFill>
                  <a:srgbClr val="434343"/>
                </a:solidFill>
              </a:rPr>
              <a:t>Race and Human Variation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1" name="Google Shape;31;p6"/>
          <p:cNvSpPr txBox="1"/>
          <p:nvPr>
            <p:ph idx="3" type="body"/>
          </p:nvPr>
        </p:nvSpPr>
        <p:spPr>
          <a:xfrm>
            <a:off x="490553" y="2951025"/>
            <a:ext cx="78294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5E20"/>
              </a:buClr>
              <a:buSzPts val="3640"/>
              <a:buNone/>
            </a:pPr>
            <a:r>
              <a:rPr lang="en-US">
                <a:solidFill>
                  <a:srgbClr val="434343"/>
                </a:solidFill>
              </a:rPr>
              <a:t>Michael B. C. Rivera</a:t>
            </a:r>
            <a:r>
              <a:rPr lang="en-US">
                <a:solidFill>
                  <a:srgbClr val="434343"/>
                </a:solidFill>
              </a:rPr>
              <a:t>, Ph.D. </a:t>
            </a:r>
            <a:endParaRPr sz="12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5E20"/>
              </a:buClr>
              <a:buSzPts val="3640"/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2" name="Google Shape;32;p6"/>
          <p:cNvSpPr txBox="1"/>
          <p:nvPr/>
        </p:nvSpPr>
        <p:spPr>
          <a:xfrm>
            <a:off x="554525" y="6411275"/>
            <a:ext cx="10626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CC BY-NC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1231899" y="1346886"/>
            <a:ext cx="103389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Biological </a:t>
            </a:r>
            <a:r>
              <a:rPr lang="en-US" sz="3200"/>
              <a:t>determinism</a:t>
            </a:r>
            <a:endParaRPr sz="32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Morton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Cranial </a:t>
            </a:r>
            <a:r>
              <a:rPr lang="en-US" sz="2800"/>
              <a:t>measurements</a:t>
            </a:r>
            <a:endParaRPr sz="2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Paul Broca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Skin color and intelligence</a:t>
            </a:r>
            <a:endParaRPr sz="2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Civilized and barbaric populations</a:t>
            </a:r>
            <a:endParaRPr sz="3200"/>
          </a:p>
        </p:txBody>
      </p:sp>
      <p:sp>
        <p:nvSpPr>
          <p:cNvPr id="93" name="Google Shape;93;p15"/>
          <p:cNvSpPr txBox="1"/>
          <p:nvPr>
            <p:ph type="title"/>
          </p:nvPr>
        </p:nvSpPr>
        <p:spPr>
          <a:xfrm>
            <a:off x="1308100" y="0"/>
            <a:ext cx="103389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“Race” and the Dawn of Scientific Racism</a:t>
            </a:r>
            <a:endParaRPr sz="4000"/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2000" y="1486800"/>
            <a:ext cx="4825075" cy="36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1308100" y="1423075"/>
            <a:ext cx="70113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Aleš Hrdlička 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Physical anthropology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American Journal of Physical Anthropology</a:t>
            </a:r>
            <a:endParaRPr sz="28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Franz Boas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Four-field anthropology in the U.S.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Founded American Anthropological Association, 1902 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Skull dimensions depend on cultural and environmental factors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Social learning influences human behaviors </a:t>
            </a:r>
            <a:endParaRPr sz="2800"/>
          </a:p>
        </p:txBody>
      </p:sp>
      <p:sp>
        <p:nvSpPr>
          <p:cNvPr id="100" name="Google Shape;100;p16"/>
          <p:cNvSpPr txBox="1"/>
          <p:nvPr>
            <p:ph type="title"/>
          </p:nvPr>
        </p:nvSpPr>
        <p:spPr>
          <a:xfrm>
            <a:off x="563575" y="0"/>
            <a:ext cx="1133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“Race” and Beginnings of Physical Anthropology</a:t>
            </a:r>
            <a:endParaRPr sz="4000"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7092" y="1423075"/>
            <a:ext cx="3698508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1079500" y="1423075"/>
            <a:ext cx="81882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Julian Huxley</a:t>
            </a:r>
            <a:endParaRPr sz="320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 sz="3200"/>
              <a:t>Modern Synthesis reconciled two fundamental principles about evolution</a:t>
            </a:r>
            <a:endParaRPr sz="2800"/>
          </a:p>
          <a:p>
            <a:pPr indent="-406400" lvl="3" marL="18288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Human populations are capable of exchanging genes at the microevolutionary level</a:t>
            </a:r>
            <a:endParaRPr sz="2800"/>
          </a:p>
          <a:p>
            <a:pPr indent="-406400" lvl="3" marL="18288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Multiple alleles for one trait (polygenic exchanges) can cause gradual macroevolutionary changes </a:t>
            </a:r>
            <a:endParaRPr sz="2800"/>
          </a:p>
        </p:txBody>
      </p:sp>
      <p:sp>
        <p:nvSpPr>
          <p:cNvPr id="107" name="Google Shape;107;p17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“</a:t>
            </a:r>
            <a:r>
              <a:rPr lang="en-US" sz="4000"/>
              <a:t>Populations” instead of “Races”</a:t>
            </a:r>
            <a:endParaRPr sz="4000"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175" y="1575475"/>
            <a:ext cx="2516900" cy="314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7166975" y="1361875"/>
            <a:ext cx="44718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Clines</a:t>
            </a:r>
            <a:endParaRPr sz="32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Continuous variation</a:t>
            </a:r>
            <a:endParaRPr sz="32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Frank B. Livingstone (1928‒2005): “There are no races, only clines” (1962)</a:t>
            </a:r>
            <a:endParaRPr sz="32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Natural selection</a:t>
            </a:r>
            <a:endParaRPr sz="32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Gene flow</a:t>
            </a:r>
            <a:endParaRPr sz="32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Genetic drift</a:t>
            </a:r>
            <a:endParaRPr sz="3200"/>
          </a:p>
        </p:txBody>
      </p:sp>
      <p:sp>
        <p:nvSpPr>
          <p:cNvPr id="114" name="Google Shape;114;p18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Human Variation is Clinal</a:t>
            </a:r>
            <a:endParaRPr sz="4000"/>
          </a:p>
        </p:txBody>
      </p:sp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b="8441" l="0" r="0" t="0"/>
          <a:stretch/>
        </p:blipFill>
        <p:spPr>
          <a:xfrm>
            <a:off x="304800" y="1549700"/>
            <a:ext cx="6612051" cy="31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en-US" sz="4000"/>
              <a:t>Global Distribution of Blood Types</a:t>
            </a:r>
            <a:endParaRPr sz="4000"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100" y="1423075"/>
            <a:ext cx="4914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8575" y="4189938"/>
            <a:ext cx="493395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2100" y="1423075"/>
            <a:ext cx="49149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1308099" y="1423086"/>
            <a:ext cx="103389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Richard Lewontin (1929‒) 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Most of human genetic differences (85.4%) were found within local subpopulations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8.3% were found between populations within continental human groups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6.3% were attributable to traditional “race” groups 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Findings reject the existence of biological races</a:t>
            </a:r>
            <a:endParaRPr sz="28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Noah Rosenberg and colleagues (2002) 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Neutral genetic markers reflect combination of regional founder effects and population histories</a:t>
            </a:r>
            <a:endParaRPr sz="2800"/>
          </a:p>
        </p:txBody>
      </p:sp>
      <p:sp>
        <p:nvSpPr>
          <p:cNvPr id="129" name="Google Shape;129;p20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Genetic Diversity is Greater Within-Group Than Between-Groups</a:t>
            </a:r>
            <a:endParaRPr sz="4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4966125" y="1392425"/>
            <a:ext cx="68583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Worldwide human genetic variation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Most genetic variation: SubSaharan Africa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Least genetic variation: Northern Europe, southern tip of South America</a:t>
            </a:r>
            <a:endParaRPr sz="2800"/>
          </a:p>
          <a:p>
            <a:pPr indent="0" lvl="0" marL="9144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Out-of-Africa model</a:t>
            </a:r>
            <a:endParaRPr sz="32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Isolation-by distance model</a:t>
            </a:r>
            <a:endParaRPr sz="3200"/>
          </a:p>
        </p:txBody>
      </p:sp>
      <p:sp>
        <p:nvSpPr>
          <p:cNvPr id="135" name="Google Shape;135;p21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Biological Data Fit </a:t>
            </a:r>
            <a:r>
              <a:rPr lang="en-US" sz="4000"/>
              <a:t>Out-of-Africa and </a:t>
            </a:r>
            <a:r>
              <a:rPr lang="en-US" sz="4000"/>
              <a:t>Isolation-by-Distance Models</a:t>
            </a:r>
            <a:endParaRPr sz="400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75" y="1523698"/>
            <a:ext cx="4538050" cy="453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1308100" y="1423075"/>
            <a:ext cx="60390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Compared to most species </a:t>
            </a:r>
            <a:endParaRPr sz="3200"/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Humans have low average genome-wide heterogeneity</a:t>
            </a:r>
            <a:endParaRPr sz="28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Founder effect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Ecological niches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Population bottleneck </a:t>
            </a:r>
            <a:endParaRPr sz="3200"/>
          </a:p>
        </p:txBody>
      </p:sp>
      <p:sp>
        <p:nvSpPr>
          <p:cNvPr id="142" name="Google Shape;142;p22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Humans Have Higher </a:t>
            </a:r>
            <a:r>
              <a:rPr lang="en-US" sz="4000"/>
              <a:t>Homogeneity</a:t>
            </a:r>
            <a:r>
              <a:rPr lang="en-US" sz="4000"/>
              <a:t> </a:t>
            </a:r>
            <a:endParaRPr sz="4000"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9125" y="1320600"/>
            <a:ext cx="4502750" cy="36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1308100" y="1423075"/>
            <a:ext cx="66825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Non-concordance</a:t>
            </a:r>
            <a:endParaRPr sz="3200"/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Pelvis, the teeth and the human bony labyrinth of the ear </a:t>
            </a:r>
            <a:endParaRPr sz="3200"/>
          </a:p>
        </p:txBody>
      </p:sp>
      <p:sp>
        <p:nvSpPr>
          <p:cNvPr id="149" name="Google Shape;149;p23"/>
          <p:cNvSpPr txBox="1"/>
          <p:nvPr>
            <p:ph type="title"/>
          </p:nvPr>
        </p:nvSpPr>
        <p:spPr>
          <a:xfrm>
            <a:off x="516825" y="0"/>
            <a:ext cx="115062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Phenotypic Traits That Reflect </a:t>
            </a:r>
            <a:r>
              <a:rPr lang="en-US" sz="4000"/>
              <a:t>Neutral</a:t>
            </a:r>
            <a:r>
              <a:rPr lang="en-US" sz="4000"/>
              <a:t> Evolution</a:t>
            </a:r>
            <a:endParaRPr sz="4000"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2550" y="1863600"/>
            <a:ext cx="3313275" cy="2756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1308099" y="1423086"/>
            <a:ext cx="103389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99.9% of DNA is the same between all humans worldwide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Many traits reflect neutral processes</a:t>
            </a:r>
            <a:endParaRPr sz="32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0.1% of the human genome codes for individual and regional differences</a:t>
            </a:r>
            <a:endParaRPr sz="3200"/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Skin color</a:t>
            </a:r>
            <a:endParaRPr sz="2800"/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Disease resistance</a:t>
            </a:r>
            <a:endParaRPr sz="2800"/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Ancestry</a:t>
            </a:r>
            <a:endParaRPr sz="3200"/>
          </a:p>
        </p:txBody>
      </p:sp>
      <p:sp>
        <p:nvSpPr>
          <p:cNvPr id="156" name="Google Shape;156;p24"/>
          <p:cNvSpPr txBox="1"/>
          <p:nvPr>
            <p:ph type="title"/>
          </p:nvPr>
        </p:nvSpPr>
        <p:spPr>
          <a:xfrm>
            <a:off x="486800" y="0"/>
            <a:ext cx="116109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Phenotypic Traits That Reflect Natural Selection</a:t>
            </a:r>
            <a:endParaRPr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idx="1" type="body"/>
          </p:nvPr>
        </p:nvSpPr>
        <p:spPr>
          <a:xfrm>
            <a:off x="1158027" y="1150938"/>
            <a:ext cx="103389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419098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Review the history of “race” </a:t>
            </a:r>
            <a:r>
              <a:rPr lang="en-US" sz="3000"/>
              <a:t>concepts</a:t>
            </a:r>
            <a:endParaRPr sz="3000"/>
          </a:p>
          <a:p>
            <a:pPr indent="-419098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Critique earlier “race” concepts </a:t>
            </a:r>
            <a:endParaRPr sz="3000"/>
          </a:p>
          <a:p>
            <a:pPr indent="-419098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Explain human biological variation </a:t>
            </a:r>
            <a:endParaRPr sz="3000"/>
          </a:p>
          <a:p>
            <a:pPr indent="-419098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Identify phenotypic traits that reflect selective and neutral evolution</a:t>
            </a:r>
            <a:endParaRPr sz="3000"/>
          </a:p>
          <a:p>
            <a:pPr indent="-419098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Identify key insights into human variation 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1308100" y="0"/>
            <a:ext cx="9205384" cy="115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/>
              <a:t>Learning Objectives</a:t>
            </a:r>
            <a:endParaRPr sz="400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1308099" y="1423086"/>
            <a:ext cx="103389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122B"/>
              </a:buClr>
              <a:buSzPts val="3200"/>
              <a:buFont typeface="Arial"/>
              <a:buAutoNum type="arabicPeriod"/>
            </a:pPr>
            <a:r>
              <a:rPr lang="en-US" sz="3200">
                <a:solidFill>
                  <a:srgbClr val="44122B"/>
                </a:solidFill>
              </a:rPr>
              <a:t>Local human groups are “populations”</a:t>
            </a:r>
            <a:endParaRPr sz="3200">
              <a:solidFill>
                <a:srgbClr val="44122B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122B"/>
              </a:buClr>
              <a:buSzPts val="3200"/>
              <a:buFont typeface="Arial"/>
              <a:buAutoNum type="arabicPeriod"/>
            </a:pPr>
            <a:r>
              <a:rPr lang="en-US" sz="3200">
                <a:solidFill>
                  <a:srgbClr val="44122B"/>
                </a:solidFill>
              </a:rPr>
              <a:t>Humans have less genetic diversity than other primates and mammals; share 99.9% of DNA</a:t>
            </a:r>
            <a:endParaRPr sz="3200">
              <a:solidFill>
                <a:srgbClr val="44122B"/>
              </a:solidFill>
            </a:endParaRPr>
          </a:p>
          <a:p>
            <a:pPr indent="-4318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122B"/>
              </a:buClr>
              <a:buSzPts val="3200"/>
              <a:buChar char="●"/>
            </a:pPr>
            <a:r>
              <a:rPr lang="en-US" sz="3200">
                <a:solidFill>
                  <a:srgbClr val="44122B"/>
                </a:solidFill>
              </a:rPr>
              <a:t>0.1% of human variation varies on a clinal basis</a:t>
            </a:r>
            <a:endParaRPr sz="3200">
              <a:solidFill>
                <a:srgbClr val="44122B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122B"/>
              </a:buClr>
              <a:buSzPts val="3200"/>
              <a:buFont typeface="Arial"/>
              <a:buAutoNum type="arabicPeriod"/>
            </a:pPr>
            <a:r>
              <a:rPr lang="en-US" sz="3200">
                <a:solidFill>
                  <a:srgbClr val="44122B"/>
                </a:solidFill>
              </a:rPr>
              <a:t>Many human biological characteristics are determined non-concordantly and/or polygenically </a:t>
            </a:r>
            <a:endParaRPr sz="3200">
              <a:solidFill>
                <a:srgbClr val="44122B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62" name="Google Shape;162;p25"/>
          <p:cNvSpPr txBox="1"/>
          <p:nvPr>
            <p:ph type="title"/>
          </p:nvPr>
        </p:nvSpPr>
        <p:spPr>
          <a:xfrm>
            <a:off x="1231900" y="0"/>
            <a:ext cx="106143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Human Biological Variation: Going Forward</a:t>
            </a:r>
            <a:endParaRPr sz="4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1308099" y="1423086"/>
            <a:ext cx="103389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122B"/>
              </a:buClr>
              <a:buSzPts val="3200"/>
              <a:buFont typeface="Arial"/>
              <a:buAutoNum type="arabicPeriod" startAt="4"/>
            </a:pPr>
            <a:r>
              <a:rPr lang="en-US" sz="3200">
                <a:solidFill>
                  <a:srgbClr val="44122B"/>
                </a:solidFill>
              </a:rPr>
              <a:t>Genetic distances are correlated with geographic distances among the global human population </a:t>
            </a:r>
            <a:endParaRPr sz="3200">
              <a:solidFill>
                <a:srgbClr val="44122B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122B"/>
              </a:buClr>
              <a:buSzPts val="3200"/>
              <a:buFont typeface="Arial"/>
              <a:buAutoNum type="arabicPeriod" startAt="4"/>
            </a:pPr>
            <a:r>
              <a:rPr lang="en-US" sz="3200">
                <a:solidFill>
                  <a:srgbClr val="44122B"/>
                </a:solidFill>
              </a:rPr>
              <a:t>Effects of gene flow, genetic drift, and population bottlenecking are reflected in some phenotypic traits, such as cranial shape </a:t>
            </a:r>
            <a:endParaRPr sz="3200">
              <a:solidFill>
                <a:srgbClr val="44122B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122B"/>
              </a:buClr>
              <a:buSzPts val="3200"/>
              <a:buFont typeface="Arial"/>
              <a:buAutoNum type="arabicPeriod" startAt="4"/>
            </a:pPr>
            <a:r>
              <a:rPr lang="en-US" sz="3200">
                <a:solidFill>
                  <a:srgbClr val="44122B"/>
                </a:solidFill>
              </a:rPr>
              <a:t>Other traits, like skin color and lactase persistence, are product of many millennia of natural selective pressures influencing human biology from the external environment</a:t>
            </a:r>
            <a:endParaRPr sz="3200">
              <a:solidFill>
                <a:srgbClr val="44122B"/>
              </a:solidFill>
            </a:endParaRPr>
          </a:p>
        </p:txBody>
      </p:sp>
      <p:sp>
        <p:nvSpPr>
          <p:cNvPr id="168" name="Google Shape;168;p26"/>
          <p:cNvSpPr txBox="1"/>
          <p:nvPr>
            <p:ph type="title"/>
          </p:nvPr>
        </p:nvSpPr>
        <p:spPr>
          <a:xfrm>
            <a:off x="1308100" y="0"/>
            <a:ext cx="104340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Human Biological Variation: Going Forward</a:t>
            </a:r>
            <a:endParaRPr sz="4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Google Shape;173;p27"/>
          <p:cNvGraphicFramePr/>
          <p:nvPr/>
        </p:nvGraphicFramePr>
        <p:xfrm>
          <a:off x="454400" y="12377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{EA12A11B-DBAD-40CA-BBC9-3CBFFD9E7629}</a:tableStyleId>
              </a:tblPr>
              <a:tblGrid>
                <a:gridCol w="975975"/>
                <a:gridCol w="878500"/>
                <a:gridCol w="91303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</a:rPr>
                        <a:t>Slide #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1C2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</a:rPr>
                        <a:t>Figure #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1C2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</a:rPr>
                        <a:t>Attribution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1C2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3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13.1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a.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Tanzania - Hadzabe hunter (14533536392)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A_Peach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from Berlin, Germany,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 2.0 License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b.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Inuit-Kleidung 1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Ansgar Walk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BY-SA 3.0 License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c.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Andean Man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Cacophony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BY-SA 4.0 License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d.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Jane Goodall GM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Floatjon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BY-SA 3.0 License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4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13.2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1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Egyptian races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Drawing (1772-1846) by an unknown artist after a mural of the tomb of Seti I, Copy by Heinrich von Minutoli (1820),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5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13.3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1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Naturalishistoria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from the front page of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Pliny the Elder’s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Naturalis Historia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6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13.4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1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Great Chain of Being 2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Didacus Valades (Diego Valades)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7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13.5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2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Carl von Linné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Alexander Roslin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artist QS:P170,Q315102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8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13.6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2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Discovery of the Mississippi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William Henry Powell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artist QS:P170,Q3568696 (photograph courtesy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Architect of the Capitol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)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9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13.7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2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Blumenbach's five races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Johann Friedrich Blumenbach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427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10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13.9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3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Eugenics congress logo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scanned from Harry H. Laughlin, The Second International Exhibition of Eugenics held September 22 to October 22, 1921,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3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</a:tbl>
          </a:graphicData>
        </a:graphic>
      </p:graphicFrame>
      <p:sp>
        <p:nvSpPr>
          <p:cNvPr id="174" name="Google Shape;174;p27"/>
          <p:cNvSpPr txBox="1"/>
          <p:nvPr/>
        </p:nvSpPr>
        <p:spPr>
          <a:xfrm>
            <a:off x="1004000" y="54100"/>
            <a:ext cx="9205500" cy="11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44122B"/>
                </a:solidFill>
              </a:rPr>
              <a:t>Attributions</a:t>
            </a:r>
            <a:endParaRPr sz="4000">
              <a:solidFill>
                <a:srgbClr val="44122B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Google Shape;179;p28"/>
          <p:cNvGraphicFramePr/>
          <p:nvPr/>
        </p:nvGraphicFramePr>
        <p:xfrm>
          <a:off x="450300" y="12271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{EA12A11B-DBAD-40CA-BBC9-3CBFFD9E7629}</a:tableStyleId>
              </a:tblPr>
              <a:tblGrid>
                <a:gridCol w="916725"/>
                <a:gridCol w="916725"/>
                <a:gridCol w="91481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</a:rPr>
                        <a:t>Slide #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1C2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</a:rPr>
                        <a:t>Figure #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1C2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</a:rPr>
                        <a:t>Attribution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1C2AC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13.8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(Ales Hrdlicka) SIA2009-4246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Unknown photographer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12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13.11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Julian Huxley 1-2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Unknown photographer is in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13.12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Skin color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S25454541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BY-SA 4.0 License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14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13.13 a, b, c</a:t>
                      </a:r>
                      <a:endParaRPr b="1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a.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Map of blood group a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Muntuwandi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at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en.wikipedia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BY-SA 3.0 License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b.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Map of blood group b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Muntuwandi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at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en.wikipedia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BY-SA 3.0 License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c.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Map of blood group o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Based on diagrams from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1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http://anthro.palomar.edu/vary/vary_3.htm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reproduced from A. E. Mourant et.al., The Distribution of the Human Blood Groups and Other Polymorphisms, 2nd ed. (1976)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BY-SA 3.0 License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16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13.14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2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Sub-Saharan-Africa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Ezeu has been designated to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 (CC0)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17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13.15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2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Bottleneck effect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Tsaneda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is used under a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CC BY 3.0 License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.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18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13.18</a:t>
                      </a:r>
                      <a:endParaRPr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ts val="1100"/>
                        <a:buFont typeface="Arial"/>
                        <a:buNone/>
                      </a:pPr>
                      <a:r>
                        <a:rPr lang="en-US" u="sng">
                          <a:solidFill>
                            <a:srgbClr val="000000"/>
                          </a:solidFill>
                          <a:hlinkClick r:id="rId2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Bony labyrinth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by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Selket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 (5 February 2007, UTC) has been designated to the </a:t>
                      </a:r>
                      <a:r>
                        <a:rPr lang="en-US" u="sng">
                          <a:solidFill>
                            <a:srgbClr val="000000"/>
                          </a:solidFill>
                          <a:hlinkClick r:id="rId2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public domain (CC0)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FDF9"/>
                    </a:solidFill>
                  </a:tcPr>
                </a:tc>
              </a:tr>
            </a:tbl>
          </a:graphicData>
        </a:graphic>
      </p:graphicFrame>
      <p:sp>
        <p:nvSpPr>
          <p:cNvPr id="180" name="Google Shape;180;p28"/>
          <p:cNvSpPr txBox="1"/>
          <p:nvPr/>
        </p:nvSpPr>
        <p:spPr>
          <a:xfrm>
            <a:off x="1004000" y="54100"/>
            <a:ext cx="9205500" cy="11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44122B"/>
                </a:solidFill>
              </a:rPr>
              <a:t>Attributions</a:t>
            </a:r>
            <a:endParaRPr sz="4000">
              <a:solidFill>
                <a:srgbClr val="44122B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idx="1" type="body"/>
          </p:nvPr>
        </p:nvSpPr>
        <p:spPr>
          <a:xfrm>
            <a:off x="1308100" y="1423075"/>
            <a:ext cx="54147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Race is not useful in describing human diversity</a:t>
            </a:r>
            <a:endParaRPr sz="32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Humans have much less genetic diversity than other primates and mammals </a:t>
            </a:r>
            <a:endParaRPr sz="3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Themes in the Study of Race</a:t>
            </a:r>
            <a:endParaRPr sz="4000"/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2850" y="1423075"/>
            <a:ext cx="4924149" cy="492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idx="1" type="body"/>
          </p:nvPr>
        </p:nvSpPr>
        <p:spPr>
          <a:xfrm>
            <a:off x="1308099" y="1423075"/>
            <a:ext cx="49197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Many cultures have attempted to classify human diversity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Ancient Egypt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Romans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Greeks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Religious traditions (Christianity, </a:t>
            </a:r>
            <a:r>
              <a:rPr lang="en-US" sz="2800"/>
              <a:t>Judaism</a:t>
            </a:r>
            <a:r>
              <a:rPr lang="en-US" sz="2800"/>
              <a:t>, Islam)</a:t>
            </a:r>
            <a:endParaRPr sz="2800"/>
          </a:p>
        </p:txBody>
      </p:sp>
      <p:sp>
        <p:nvSpPr>
          <p:cNvPr id="51" name="Google Shape;51;p9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“Race” in </a:t>
            </a:r>
            <a:r>
              <a:rPr lang="en-US" sz="4000"/>
              <a:t>the Classical Era</a:t>
            </a:r>
            <a:endParaRPr sz="4000"/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700" y="1423075"/>
            <a:ext cx="5419300" cy="412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1308100" y="1423075"/>
            <a:ext cx="74139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T</a:t>
            </a:r>
            <a:r>
              <a:rPr lang="en-US" sz="3200"/>
              <a:t>hree categories 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Civilized peoples 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Barbarians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Monstrous individuals</a:t>
            </a:r>
            <a:endParaRPr sz="2800"/>
          </a:p>
          <a:p>
            <a:pPr indent="0" lvl="0" marL="9144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Book of Gates</a:t>
            </a:r>
            <a:endParaRPr sz="32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Limited exposure to other cultural groups</a:t>
            </a:r>
            <a:endParaRPr sz="3200"/>
          </a:p>
        </p:txBody>
      </p:sp>
      <p:sp>
        <p:nvSpPr>
          <p:cNvPr id="58" name="Google Shape;58;p10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Naturalis Historia</a:t>
            </a:r>
            <a:endParaRPr sz="4000"/>
          </a:p>
        </p:txBody>
      </p:sp>
      <p:pic>
        <p:nvPicPr>
          <p:cNvPr id="59" name="Google Shape;5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8159" y="1423075"/>
            <a:ext cx="2848841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4471200" y="1386625"/>
            <a:ext cx="68844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spcBef>
                <a:spcPts val="48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Ladder: all objects, plants, animals, humans, and celestial bodies in a hierarchy</a:t>
            </a:r>
            <a:endParaRPr sz="30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Order of existential importance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Humans near the top, beneath divine beings</a:t>
            </a:r>
            <a:endParaRPr sz="2800"/>
          </a:p>
          <a:p>
            <a:pPr indent="0" lvl="0" marL="9144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19100" lvl="0" marL="457200" rtl="0" algn="l">
              <a:spcBef>
                <a:spcPts val="48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Aristotle: certain people are </a:t>
            </a:r>
            <a:r>
              <a:rPr lang="en-US" sz="3000"/>
              <a:t>inherently</a:t>
            </a:r>
            <a:r>
              <a:rPr lang="en-US" sz="3000"/>
              <a:t> (or genetically) more instinctive rulers, others are more naturally fit to be workers or slaves</a:t>
            </a:r>
            <a:endParaRPr sz="3000"/>
          </a:p>
        </p:txBody>
      </p:sp>
      <p:sp>
        <p:nvSpPr>
          <p:cNvPr id="65" name="Google Shape;65;p11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Great Chain of Being</a:t>
            </a:r>
            <a:endParaRPr sz="4000"/>
          </a:p>
        </p:txBody>
      </p:sp>
      <p:pic>
        <p:nvPicPr>
          <p:cNvPr id="66" name="Google Shape;6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25" y="1355887"/>
            <a:ext cx="3551175" cy="51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>
            <p:ph idx="1" type="body"/>
          </p:nvPr>
        </p:nvSpPr>
        <p:spPr>
          <a:xfrm>
            <a:off x="1308100" y="1423075"/>
            <a:ext cx="61596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Linnaeus: Systema Naturae (1758)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Classified all plants and animals under the first formalized naming system</a:t>
            </a:r>
            <a:endParaRPr sz="2800"/>
          </a:p>
          <a:p>
            <a:pPr indent="-406400" lvl="2" marL="1371600" rtl="0" algn="l">
              <a:spcBef>
                <a:spcPts val="0"/>
              </a:spcBef>
              <a:spcAft>
                <a:spcPts val="0"/>
              </a:spcAft>
              <a:buSzPts val="2800"/>
              <a:buChar char="■"/>
            </a:pPr>
            <a:r>
              <a:rPr lang="en-US" sz="2800"/>
              <a:t>Binomial nomenclature 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First to group humans with apes and monkeys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Essentialism</a:t>
            </a:r>
            <a:endParaRPr sz="2800"/>
          </a:p>
        </p:txBody>
      </p:sp>
      <p:sp>
        <p:nvSpPr>
          <p:cNvPr id="72" name="Google Shape;72;p12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“Race” from the Scientific Revolution</a:t>
            </a:r>
            <a:endParaRPr sz="4000"/>
          </a:p>
        </p:txBody>
      </p:sp>
      <p:pic>
        <p:nvPicPr>
          <p:cNvPr id="73" name="Google Shape;7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603" y="1423075"/>
            <a:ext cx="3980397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idx="1" type="body"/>
          </p:nvPr>
        </p:nvSpPr>
        <p:spPr>
          <a:xfrm>
            <a:off x="6524525" y="1423075"/>
            <a:ext cx="52392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European colonialism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1400s and 1700s 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Intentionally violent encounters overseas 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Idea of species and “subspecies”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French “rasse”: “local strain” 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Geography</a:t>
            </a:r>
            <a:endParaRPr sz="28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Othering</a:t>
            </a:r>
            <a:endParaRPr sz="3200"/>
          </a:p>
        </p:txBody>
      </p:sp>
      <p:sp>
        <p:nvSpPr>
          <p:cNvPr id="79" name="Google Shape;79;p13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Age of Discovery</a:t>
            </a:r>
            <a:endParaRPr sz="4000"/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75" y="1599175"/>
            <a:ext cx="5643125" cy="36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/>
          <p:nvPr>
            <p:ph idx="1" type="body"/>
          </p:nvPr>
        </p:nvSpPr>
        <p:spPr>
          <a:xfrm>
            <a:off x="1308100" y="1346875"/>
            <a:ext cx="10590900" cy="48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480"/>
              </a:spcBef>
              <a:spcAft>
                <a:spcPts val="0"/>
              </a:spcAft>
              <a:buSzPts val="3200"/>
              <a:buChar char="●"/>
            </a:pPr>
            <a:r>
              <a:rPr lang="en-US" sz="3200"/>
              <a:t>J</a:t>
            </a:r>
            <a:r>
              <a:rPr lang="en-US" sz="3200"/>
              <a:t>ohann Friedrich Blumenbach (1752‒1840)</a:t>
            </a:r>
            <a:endParaRPr sz="32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Five races based on </a:t>
            </a:r>
            <a:endParaRPr sz="2800"/>
          </a:p>
          <a:p>
            <a:pPr indent="-406400" lvl="2" marL="1371600" rtl="0" algn="l">
              <a:spcBef>
                <a:spcPts val="0"/>
              </a:spcBef>
              <a:spcAft>
                <a:spcPts val="0"/>
              </a:spcAft>
              <a:buSzPts val="2800"/>
              <a:buChar char="■"/>
            </a:pPr>
            <a:r>
              <a:rPr lang="en-US" sz="2800"/>
              <a:t>Cranial form variation</a:t>
            </a:r>
            <a:endParaRPr sz="2800"/>
          </a:p>
          <a:p>
            <a:pPr indent="-406400" lvl="2" marL="1371600" rtl="0" algn="l">
              <a:spcBef>
                <a:spcPts val="0"/>
              </a:spcBef>
              <a:spcAft>
                <a:spcPts val="0"/>
              </a:spcAft>
              <a:buSzPts val="2800"/>
              <a:buChar char="■"/>
            </a:pPr>
            <a:r>
              <a:rPr lang="en-US" sz="2800"/>
              <a:t>Skin color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“Original” form of the human cranium: “Caucasian”</a:t>
            </a:r>
            <a:endParaRPr sz="2800"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Gradation idea</a:t>
            </a:r>
            <a:endParaRPr sz="2800"/>
          </a:p>
          <a:p>
            <a:pPr indent="0" lvl="0" marL="9144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 txBox="1"/>
          <p:nvPr>
            <p:ph type="title"/>
          </p:nvPr>
        </p:nvSpPr>
        <p:spPr>
          <a:xfrm>
            <a:off x="1308100" y="0"/>
            <a:ext cx="9205500" cy="115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Emergence of “Race” Concept</a:t>
            </a:r>
            <a:endParaRPr sz="4000"/>
          </a:p>
        </p:txBody>
      </p:sp>
      <p:pic>
        <p:nvPicPr>
          <p:cNvPr id="87" name="Google Shape;8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025" y="4208475"/>
            <a:ext cx="5943675" cy="22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MP">
  <a:themeElements>
    <a:clrScheme name="Explorations Color Theme">
      <a:dk1>
        <a:srgbClr val="4B283C"/>
      </a:dk1>
      <a:lt1>
        <a:srgbClr val="81C2AC"/>
      </a:lt1>
      <a:dk2>
        <a:srgbClr val="96AA3B"/>
      </a:dk2>
      <a:lt2>
        <a:srgbClr val="EDFDF9"/>
      </a:lt2>
      <a:accent1>
        <a:srgbClr val="E05F1E"/>
      </a:accent1>
      <a:accent2>
        <a:srgbClr val="D3212D"/>
      </a:accent2>
      <a:accent3>
        <a:srgbClr val="F37868"/>
      </a:accent3>
      <a:accent4>
        <a:srgbClr val="FCB316"/>
      </a:accent4>
      <a:accent5>
        <a:srgbClr val="000000"/>
      </a:accent5>
      <a:accent6>
        <a:srgbClr val="5F5F5F"/>
      </a:accent6>
      <a:hlink>
        <a:srgbClr val="B2B2B2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