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592" r:id="rId5"/>
    <p:sldId id="257" r:id="rId6"/>
    <p:sldId id="586" r:id="rId7"/>
    <p:sldId id="589" r:id="rId8"/>
    <p:sldId id="588" r:id="rId9"/>
    <p:sldId id="584" r:id="rId10"/>
    <p:sldId id="581" r:id="rId11"/>
    <p:sldId id="538" r:id="rId12"/>
    <p:sldId id="562" r:id="rId13"/>
    <p:sldId id="578" r:id="rId14"/>
    <p:sldId id="262" r:id="rId15"/>
    <p:sldId id="267" r:id="rId16"/>
    <p:sldId id="273" r:id="rId17"/>
    <p:sldId id="275" r:id="rId18"/>
    <p:sldId id="268" r:id="rId19"/>
    <p:sldId id="263" r:id="rId20"/>
    <p:sldId id="264" r:id="rId21"/>
    <p:sldId id="265" r:id="rId22"/>
    <p:sldId id="266" r:id="rId23"/>
    <p:sldId id="580" r:id="rId24"/>
    <p:sldId id="591" r:id="rId25"/>
    <p:sldId id="579" r:id="rId26"/>
    <p:sldId id="582" r:id="rId27"/>
    <p:sldId id="272" r:id="rId28"/>
    <p:sldId id="587" r:id="rId29"/>
    <p:sldId id="583" r:id="rId30"/>
    <p:sldId id="590" r:id="rId31"/>
    <p:sldId id="577" r:id="rId32"/>
    <p:sldId id="525" r:id="rId33"/>
    <p:sldId id="52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21E90-0B1B-5337-8440-180B8CA4ECF9}" v="87" dt="2020-09-25T18:10:11.105"/>
    <p1510:client id="{1FCB4D74-DECB-2131-2130-B626BBE7A3FB}" v="30" dt="2020-09-18T21:22:59.642"/>
    <p1510:client id="{59BFB043-071E-79BF-8909-42D386254C2F}" v="33" dt="2020-09-18T18:54:48.274"/>
    <p1510:client id="{5E72CC92-52FE-131B-B465-1F6164BFD9B3}" v="95" dt="2020-09-18T20:22:50.572"/>
    <p1510:client id="{8C2D58BB-D6F2-D9C2-436D-F273D3A5B866}" v="1" dt="2020-09-18T23:51:51.896"/>
    <p1510:client id="{C226A093-D1C0-3078-8A6A-76D4DF065937}" v="1" dt="2020-10-07T20:05:27.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5" autoAdjust="0"/>
    <p:restoredTop sz="82155" autoAdjust="0"/>
  </p:normalViewPr>
  <p:slideViewPr>
    <p:cSldViewPr snapToGrid="0">
      <p:cViewPr>
        <p:scale>
          <a:sx n="50" d="100"/>
          <a:sy n="50" d="100"/>
        </p:scale>
        <p:origin x="127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17863-2A83-4005-8660-E21C82AFC959}"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D4C235C7-C6F7-4EAD-80D1-8E5E21383178}">
      <dgm:prSet phldrT="[Text]"/>
      <dgm:spPr/>
      <dgm:t>
        <a:bodyPr/>
        <a:lstStyle/>
        <a:p>
          <a:r>
            <a:rPr lang="en-US" i="0" dirty="0"/>
            <a:t>Provide confidential emotional support</a:t>
          </a:r>
        </a:p>
      </dgm:t>
    </dgm:pt>
    <dgm:pt modelId="{5DA1D2AA-6DAF-466C-83BE-BB5DFE3FDC2A}" type="parTrans" cxnId="{24E0A032-370F-4B4D-9AB2-A820694005CF}">
      <dgm:prSet/>
      <dgm:spPr/>
      <dgm:t>
        <a:bodyPr/>
        <a:lstStyle/>
        <a:p>
          <a:endParaRPr lang="en-US"/>
        </a:p>
      </dgm:t>
    </dgm:pt>
    <dgm:pt modelId="{87F42BED-0B70-4E1C-8154-61200D9874D9}" type="sibTrans" cxnId="{24E0A032-370F-4B4D-9AB2-A820694005CF}">
      <dgm:prSet/>
      <dgm:spPr/>
      <dgm:t>
        <a:bodyPr/>
        <a:lstStyle/>
        <a:p>
          <a:endParaRPr lang="en-US"/>
        </a:p>
      </dgm:t>
    </dgm:pt>
    <dgm:pt modelId="{6018A8A9-D228-4A49-BE1F-FF43F9324EB8}">
      <dgm:prSet phldrT="[Text]"/>
      <dgm:spPr/>
      <dgm:t>
        <a:bodyPr/>
        <a:lstStyle/>
        <a:p>
          <a:r>
            <a:rPr lang="en-US" i="0" dirty="0"/>
            <a:t>Discuss reporting options</a:t>
          </a:r>
        </a:p>
      </dgm:t>
    </dgm:pt>
    <dgm:pt modelId="{4BE2BC64-166F-43BF-9BEB-4171E1DFC0DB}" type="parTrans" cxnId="{728FDE9D-FB07-46C2-B685-4A38E2626ADA}">
      <dgm:prSet/>
      <dgm:spPr/>
      <dgm:t>
        <a:bodyPr/>
        <a:lstStyle/>
        <a:p>
          <a:endParaRPr lang="en-US"/>
        </a:p>
      </dgm:t>
    </dgm:pt>
    <dgm:pt modelId="{ABA3B894-A448-4016-BFEC-CCF11F30DA1D}" type="sibTrans" cxnId="{728FDE9D-FB07-46C2-B685-4A38E2626ADA}">
      <dgm:prSet/>
      <dgm:spPr/>
      <dgm:t>
        <a:bodyPr/>
        <a:lstStyle/>
        <a:p>
          <a:endParaRPr lang="en-US"/>
        </a:p>
      </dgm:t>
    </dgm:pt>
    <dgm:pt modelId="{E084A31F-C284-44B6-9F3C-53FB45F69A7D}">
      <dgm:prSet phldrT="[Text]"/>
      <dgm:spPr/>
      <dgm:t>
        <a:bodyPr/>
        <a:lstStyle/>
        <a:p>
          <a:r>
            <a:rPr lang="en-US" i="0" dirty="0">
              <a:sym typeface="Symbol" panose="05050102010706020507" pitchFamily="18" charset="2"/>
            </a:rPr>
            <a:t>Provide information regarding </a:t>
          </a:r>
          <a:r>
            <a:rPr lang="en-US" i="0" dirty="0"/>
            <a:t>medical options and evidentiary exam</a:t>
          </a:r>
        </a:p>
      </dgm:t>
    </dgm:pt>
    <dgm:pt modelId="{64A021A7-A7A1-4D4D-B10B-62EC802A5E6E}" type="parTrans" cxnId="{B7941ED1-E74A-493E-A932-4DDA90360F3C}">
      <dgm:prSet/>
      <dgm:spPr/>
      <dgm:t>
        <a:bodyPr/>
        <a:lstStyle/>
        <a:p>
          <a:endParaRPr lang="en-US"/>
        </a:p>
      </dgm:t>
    </dgm:pt>
    <dgm:pt modelId="{76ACC2CD-6A07-4E7F-9B45-899AE5FFDBD4}" type="sibTrans" cxnId="{B7941ED1-E74A-493E-A932-4DDA90360F3C}">
      <dgm:prSet/>
      <dgm:spPr/>
      <dgm:t>
        <a:bodyPr/>
        <a:lstStyle/>
        <a:p>
          <a:endParaRPr lang="en-US"/>
        </a:p>
      </dgm:t>
    </dgm:pt>
    <dgm:pt modelId="{C5729F2E-35E3-47E5-865F-2B7BBFDEE6EA}">
      <dgm:prSet phldrT="[Text]"/>
      <dgm:spPr/>
      <dgm:t>
        <a:bodyPr/>
        <a:lstStyle/>
        <a:p>
          <a:r>
            <a:rPr lang="en-US" i="0" dirty="0">
              <a:sym typeface="Symbol" panose="05050102010706020507" pitchFamily="18" charset="2"/>
            </a:rPr>
            <a:t>Provide accompaniment when reporting or for college proceedings</a:t>
          </a:r>
          <a:endParaRPr lang="en-US" i="0" dirty="0"/>
        </a:p>
      </dgm:t>
    </dgm:pt>
    <dgm:pt modelId="{72C76009-B712-4EE8-B39C-D7C5A2B8B05F}" type="parTrans" cxnId="{2C73ABA1-AEC1-46E5-B64A-F2C718761FBF}">
      <dgm:prSet/>
      <dgm:spPr/>
      <dgm:t>
        <a:bodyPr/>
        <a:lstStyle/>
        <a:p>
          <a:endParaRPr lang="en-US"/>
        </a:p>
      </dgm:t>
    </dgm:pt>
    <dgm:pt modelId="{363FBEA2-8678-4122-9494-766FB9DEC557}" type="sibTrans" cxnId="{2C73ABA1-AEC1-46E5-B64A-F2C718761FBF}">
      <dgm:prSet/>
      <dgm:spPr/>
      <dgm:t>
        <a:bodyPr/>
        <a:lstStyle/>
        <a:p>
          <a:endParaRPr lang="en-US"/>
        </a:p>
      </dgm:t>
    </dgm:pt>
    <dgm:pt modelId="{B5934F5E-79A0-4D46-9034-E556B27DC73C}">
      <dgm:prSet phldrT="[Text]"/>
      <dgm:spPr/>
      <dgm:t>
        <a:bodyPr/>
        <a:lstStyle/>
        <a:p>
          <a:r>
            <a:rPr lang="en-US" i="0" dirty="0">
              <a:sym typeface="Symbol" panose="05050102010706020507" pitchFamily="18" charset="2"/>
            </a:rPr>
            <a:t>Provide advocacy for accommodations</a:t>
          </a:r>
          <a:endParaRPr lang="en-US" i="0" dirty="0"/>
        </a:p>
      </dgm:t>
    </dgm:pt>
    <dgm:pt modelId="{A4AC225F-2F4A-4172-B621-CADAA0A6ABCF}" type="parTrans" cxnId="{E9F3FDD9-9476-46F7-ADC2-331FBF6FF803}">
      <dgm:prSet/>
      <dgm:spPr/>
      <dgm:t>
        <a:bodyPr/>
        <a:lstStyle/>
        <a:p>
          <a:endParaRPr lang="en-US"/>
        </a:p>
      </dgm:t>
    </dgm:pt>
    <dgm:pt modelId="{437E0B0F-8D46-4FBC-8A0F-87CD4A1C4EB4}" type="sibTrans" cxnId="{E9F3FDD9-9476-46F7-ADC2-331FBF6FF803}">
      <dgm:prSet/>
      <dgm:spPr/>
      <dgm:t>
        <a:bodyPr/>
        <a:lstStyle/>
        <a:p>
          <a:endParaRPr lang="en-US"/>
        </a:p>
      </dgm:t>
    </dgm:pt>
    <dgm:pt modelId="{2C7A8A2D-BE83-44B6-B8BA-18E55EFC5949}">
      <dgm:prSet phldrT="[Text]"/>
      <dgm:spPr/>
      <dgm:t>
        <a:bodyPr/>
        <a:lstStyle/>
        <a:p>
          <a:r>
            <a:rPr lang="en-US" i="0" dirty="0">
              <a:sym typeface="Symbol" panose="05050102010706020507" pitchFamily="18" charset="2"/>
            </a:rPr>
            <a:t>Make referrals for on- or off-campus counseling and legal assistance</a:t>
          </a:r>
          <a:endParaRPr lang="en-US" i="0" dirty="0"/>
        </a:p>
      </dgm:t>
    </dgm:pt>
    <dgm:pt modelId="{2BC7D44D-0768-4B41-9225-8D09B18D3E6E}" type="parTrans" cxnId="{7A6CAB6D-F0C8-4609-BF44-2FB2CA693D3D}">
      <dgm:prSet/>
      <dgm:spPr/>
      <dgm:t>
        <a:bodyPr/>
        <a:lstStyle/>
        <a:p>
          <a:endParaRPr lang="en-US"/>
        </a:p>
      </dgm:t>
    </dgm:pt>
    <dgm:pt modelId="{00E0831B-2DA8-415C-9AC9-959E2F7CF741}" type="sibTrans" cxnId="{7A6CAB6D-F0C8-4609-BF44-2FB2CA693D3D}">
      <dgm:prSet/>
      <dgm:spPr/>
      <dgm:t>
        <a:bodyPr/>
        <a:lstStyle/>
        <a:p>
          <a:endParaRPr lang="en-US"/>
        </a:p>
      </dgm:t>
    </dgm:pt>
    <dgm:pt modelId="{ED4B3167-EA45-413A-857F-F89F785D9841}">
      <dgm:prSet phldrT="[Text]"/>
      <dgm:spPr/>
      <dgm:t>
        <a:bodyPr/>
        <a:lstStyle/>
        <a:p>
          <a:r>
            <a:rPr lang="en-US" i="0" dirty="0">
              <a:sym typeface="Symbol" panose="05050102010706020507" pitchFamily="18" charset="2"/>
            </a:rPr>
            <a:t>File </a:t>
          </a:r>
          <a:r>
            <a:rPr lang="en-US" i="0" dirty="0"/>
            <a:t>confidential report to the Title IX Officer in compliance with the </a:t>
          </a:r>
          <a:r>
            <a:rPr lang="en-US" i="0" dirty="0" err="1"/>
            <a:t>Clery</a:t>
          </a:r>
          <a:r>
            <a:rPr lang="en-US" i="0" dirty="0"/>
            <a:t> Act</a:t>
          </a:r>
        </a:p>
      </dgm:t>
    </dgm:pt>
    <dgm:pt modelId="{CA88CFC0-06A7-4C6B-8367-0080F87311F1}" type="parTrans" cxnId="{3F8E0FEF-9A27-4A11-84AA-C54863A13CD7}">
      <dgm:prSet/>
      <dgm:spPr/>
      <dgm:t>
        <a:bodyPr/>
        <a:lstStyle/>
        <a:p>
          <a:endParaRPr lang="en-US"/>
        </a:p>
      </dgm:t>
    </dgm:pt>
    <dgm:pt modelId="{EF1CADBF-8A85-45DB-AF74-48D53D764E23}" type="sibTrans" cxnId="{3F8E0FEF-9A27-4A11-84AA-C54863A13CD7}">
      <dgm:prSet/>
      <dgm:spPr/>
      <dgm:t>
        <a:bodyPr/>
        <a:lstStyle/>
        <a:p>
          <a:endParaRPr lang="en-US"/>
        </a:p>
      </dgm:t>
    </dgm:pt>
    <dgm:pt modelId="{215A33A2-3F28-4329-B86E-6D456EBF6A98}" type="pres">
      <dgm:prSet presAssocID="{30517863-2A83-4005-8660-E21C82AFC959}" presName="diagram" presStyleCnt="0">
        <dgm:presLayoutVars>
          <dgm:dir/>
          <dgm:resizeHandles val="exact"/>
        </dgm:presLayoutVars>
      </dgm:prSet>
      <dgm:spPr/>
    </dgm:pt>
    <dgm:pt modelId="{8274762B-D36D-4EFD-9A16-5C378858E2DF}" type="pres">
      <dgm:prSet presAssocID="{D4C235C7-C6F7-4EAD-80D1-8E5E21383178}" presName="node" presStyleLbl="node1" presStyleIdx="0" presStyleCnt="7">
        <dgm:presLayoutVars>
          <dgm:bulletEnabled val="1"/>
        </dgm:presLayoutVars>
      </dgm:prSet>
      <dgm:spPr/>
    </dgm:pt>
    <dgm:pt modelId="{29105B01-B879-4FA4-A967-9EDA7940D0B1}" type="pres">
      <dgm:prSet presAssocID="{87F42BED-0B70-4E1C-8154-61200D9874D9}" presName="sibTrans" presStyleCnt="0"/>
      <dgm:spPr/>
    </dgm:pt>
    <dgm:pt modelId="{717C1A4A-88EE-4654-BD56-3594BDABD5B5}" type="pres">
      <dgm:prSet presAssocID="{6018A8A9-D228-4A49-BE1F-FF43F9324EB8}" presName="node" presStyleLbl="node1" presStyleIdx="1" presStyleCnt="7">
        <dgm:presLayoutVars>
          <dgm:bulletEnabled val="1"/>
        </dgm:presLayoutVars>
      </dgm:prSet>
      <dgm:spPr/>
    </dgm:pt>
    <dgm:pt modelId="{0FC6B291-96EB-4318-AC61-AFB74E45B027}" type="pres">
      <dgm:prSet presAssocID="{ABA3B894-A448-4016-BFEC-CCF11F30DA1D}" presName="sibTrans" presStyleCnt="0"/>
      <dgm:spPr/>
    </dgm:pt>
    <dgm:pt modelId="{1C1D7199-6B82-4002-BF63-8245E1006092}" type="pres">
      <dgm:prSet presAssocID="{E084A31F-C284-44B6-9F3C-53FB45F69A7D}" presName="node" presStyleLbl="node1" presStyleIdx="2" presStyleCnt="7">
        <dgm:presLayoutVars>
          <dgm:bulletEnabled val="1"/>
        </dgm:presLayoutVars>
      </dgm:prSet>
      <dgm:spPr/>
    </dgm:pt>
    <dgm:pt modelId="{8B80D9F9-209B-4ADA-81D2-C007F1C23243}" type="pres">
      <dgm:prSet presAssocID="{76ACC2CD-6A07-4E7F-9B45-899AE5FFDBD4}" presName="sibTrans" presStyleCnt="0"/>
      <dgm:spPr/>
    </dgm:pt>
    <dgm:pt modelId="{FB858A19-EF92-4082-989C-84D0494E33A1}" type="pres">
      <dgm:prSet presAssocID="{C5729F2E-35E3-47E5-865F-2B7BBFDEE6EA}" presName="node" presStyleLbl="node1" presStyleIdx="3" presStyleCnt="7">
        <dgm:presLayoutVars>
          <dgm:bulletEnabled val="1"/>
        </dgm:presLayoutVars>
      </dgm:prSet>
      <dgm:spPr/>
    </dgm:pt>
    <dgm:pt modelId="{B36B0DAE-690F-46A6-883D-C24AF86E4B3D}" type="pres">
      <dgm:prSet presAssocID="{363FBEA2-8678-4122-9494-766FB9DEC557}" presName="sibTrans" presStyleCnt="0"/>
      <dgm:spPr/>
    </dgm:pt>
    <dgm:pt modelId="{569FC3E1-06E6-43C3-99A4-7C4EAA0357B3}" type="pres">
      <dgm:prSet presAssocID="{B5934F5E-79A0-4D46-9034-E556B27DC73C}" presName="node" presStyleLbl="node1" presStyleIdx="4" presStyleCnt="7">
        <dgm:presLayoutVars>
          <dgm:bulletEnabled val="1"/>
        </dgm:presLayoutVars>
      </dgm:prSet>
      <dgm:spPr/>
    </dgm:pt>
    <dgm:pt modelId="{EC3F652C-E4C4-4F67-9EF0-2BFDEF59A7AA}" type="pres">
      <dgm:prSet presAssocID="{437E0B0F-8D46-4FBC-8A0F-87CD4A1C4EB4}" presName="sibTrans" presStyleCnt="0"/>
      <dgm:spPr/>
    </dgm:pt>
    <dgm:pt modelId="{A93A52FA-5D5D-431F-B53C-6045F005F7CE}" type="pres">
      <dgm:prSet presAssocID="{2C7A8A2D-BE83-44B6-B8BA-18E55EFC5949}" presName="node" presStyleLbl="node1" presStyleIdx="5" presStyleCnt="7">
        <dgm:presLayoutVars>
          <dgm:bulletEnabled val="1"/>
        </dgm:presLayoutVars>
      </dgm:prSet>
      <dgm:spPr/>
    </dgm:pt>
    <dgm:pt modelId="{BAA1C0DF-610F-4E0F-95FB-B95BFDEA35B9}" type="pres">
      <dgm:prSet presAssocID="{00E0831B-2DA8-415C-9AC9-959E2F7CF741}" presName="sibTrans" presStyleCnt="0"/>
      <dgm:spPr/>
    </dgm:pt>
    <dgm:pt modelId="{1E0CFC2F-0408-4B04-A224-411C6FED5FC3}" type="pres">
      <dgm:prSet presAssocID="{ED4B3167-EA45-413A-857F-F89F785D9841}" presName="node" presStyleLbl="node1" presStyleIdx="6" presStyleCnt="7">
        <dgm:presLayoutVars>
          <dgm:bulletEnabled val="1"/>
        </dgm:presLayoutVars>
      </dgm:prSet>
      <dgm:spPr/>
    </dgm:pt>
  </dgm:ptLst>
  <dgm:cxnLst>
    <dgm:cxn modelId="{03C98B26-102B-4780-95E8-FAC406E963FE}" type="presOf" srcId="{ED4B3167-EA45-413A-857F-F89F785D9841}" destId="{1E0CFC2F-0408-4B04-A224-411C6FED5FC3}" srcOrd="0" destOrd="0" presId="urn:microsoft.com/office/officeart/2005/8/layout/default"/>
    <dgm:cxn modelId="{24E0A032-370F-4B4D-9AB2-A820694005CF}" srcId="{30517863-2A83-4005-8660-E21C82AFC959}" destId="{D4C235C7-C6F7-4EAD-80D1-8E5E21383178}" srcOrd="0" destOrd="0" parTransId="{5DA1D2AA-6DAF-466C-83BE-BB5DFE3FDC2A}" sibTransId="{87F42BED-0B70-4E1C-8154-61200D9874D9}"/>
    <dgm:cxn modelId="{16819D48-5D46-4CAC-B470-FAA6863BC6DD}" type="presOf" srcId="{6018A8A9-D228-4A49-BE1F-FF43F9324EB8}" destId="{717C1A4A-88EE-4654-BD56-3594BDABD5B5}" srcOrd="0" destOrd="0" presId="urn:microsoft.com/office/officeart/2005/8/layout/default"/>
    <dgm:cxn modelId="{7A6CAB6D-F0C8-4609-BF44-2FB2CA693D3D}" srcId="{30517863-2A83-4005-8660-E21C82AFC959}" destId="{2C7A8A2D-BE83-44B6-B8BA-18E55EFC5949}" srcOrd="5" destOrd="0" parTransId="{2BC7D44D-0768-4B41-9225-8D09B18D3E6E}" sibTransId="{00E0831B-2DA8-415C-9AC9-959E2F7CF741}"/>
    <dgm:cxn modelId="{5E397B89-C93B-49B9-BE54-9E4EF0E746E2}" type="presOf" srcId="{C5729F2E-35E3-47E5-865F-2B7BBFDEE6EA}" destId="{FB858A19-EF92-4082-989C-84D0494E33A1}" srcOrd="0" destOrd="0" presId="urn:microsoft.com/office/officeart/2005/8/layout/default"/>
    <dgm:cxn modelId="{FDFCF78D-F728-48AD-A3FF-6A9C3730EE66}" type="presOf" srcId="{2C7A8A2D-BE83-44B6-B8BA-18E55EFC5949}" destId="{A93A52FA-5D5D-431F-B53C-6045F005F7CE}" srcOrd="0" destOrd="0" presId="urn:microsoft.com/office/officeart/2005/8/layout/default"/>
    <dgm:cxn modelId="{3CFCB59C-0482-421E-AEA7-62CF8FA6F7CF}" type="presOf" srcId="{B5934F5E-79A0-4D46-9034-E556B27DC73C}" destId="{569FC3E1-06E6-43C3-99A4-7C4EAA0357B3}" srcOrd="0" destOrd="0" presId="urn:microsoft.com/office/officeart/2005/8/layout/default"/>
    <dgm:cxn modelId="{D87DC39C-10F2-4F04-BF74-37C8ECCC708D}" type="presOf" srcId="{30517863-2A83-4005-8660-E21C82AFC959}" destId="{215A33A2-3F28-4329-B86E-6D456EBF6A98}" srcOrd="0" destOrd="0" presId="urn:microsoft.com/office/officeart/2005/8/layout/default"/>
    <dgm:cxn modelId="{728FDE9D-FB07-46C2-B685-4A38E2626ADA}" srcId="{30517863-2A83-4005-8660-E21C82AFC959}" destId="{6018A8A9-D228-4A49-BE1F-FF43F9324EB8}" srcOrd="1" destOrd="0" parTransId="{4BE2BC64-166F-43BF-9BEB-4171E1DFC0DB}" sibTransId="{ABA3B894-A448-4016-BFEC-CCF11F30DA1D}"/>
    <dgm:cxn modelId="{2C73ABA1-AEC1-46E5-B64A-F2C718761FBF}" srcId="{30517863-2A83-4005-8660-E21C82AFC959}" destId="{C5729F2E-35E3-47E5-865F-2B7BBFDEE6EA}" srcOrd="3" destOrd="0" parTransId="{72C76009-B712-4EE8-B39C-D7C5A2B8B05F}" sibTransId="{363FBEA2-8678-4122-9494-766FB9DEC557}"/>
    <dgm:cxn modelId="{D761D8D0-8DFA-4E77-B6E3-0B0407239B62}" type="presOf" srcId="{E084A31F-C284-44B6-9F3C-53FB45F69A7D}" destId="{1C1D7199-6B82-4002-BF63-8245E1006092}" srcOrd="0" destOrd="0" presId="urn:microsoft.com/office/officeart/2005/8/layout/default"/>
    <dgm:cxn modelId="{B7941ED1-E74A-493E-A932-4DDA90360F3C}" srcId="{30517863-2A83-4005-8660-E21C82AFC959}" destId="{E084A31F-C284-44B6-9F3C-53FB45F69A7D}" srcOrd="2" destOrd="0" parTransId="{64A021A7-A7A1-4D4D-B10B-62EC802A5E6E}" sibTransId="{76ACC2CD-6A07-4E7F-9B45-899AE5FFDBD4}"/>
    <dgm:cxn modelId="{B5ACDAD7-C606-44F7-BE59-9AE444A221D5}" type="presOf" srcId="{D4C235C7-C6F7-4EAD-80D1-8E5E21383178}" destId="{8274762B-D36D-4EFD-9A16-5C378858E2DF}" srcOrd="0" destOrd="0" presId="urn:microsoft.com/office/officeart/2005/8/layout/default"/>
    <dgm:cxn modelId="{E9F3FDD9-9476-46F7-ADC2-331FBF6FF803}" srcId="{30517863-2A83-4005-8660-E21C82AFC959}" destId="{B5934F5E-79A0-4D46-9034-E556B27DC73C}" srcOrd="4" destOrd="0" parTransId="{A4AC225F-2F4A-4172-B621-CADAA0A6ABCF}" sibTransId="{437E0B0F-8D46-4FBC-8A0F-87CD4A1C4EB4}"/>
    <dgm:cxn modelId="{3F8E0FEF-9A27-4A11-84AA-C54863A13CD7}" srcId="{30517863-2A83-4005-8660-E21C82AFC959}" destId="{ED4B3167-EA45-413A-857F-F89F785D9841}" srcOrd="6" destOrd="0" parTransId="{CA88CFC0-06A7-4C6B-8367-0080F87311F1}" sibTransId="{EF1CADBF-8A85-45DB-AF74-48D53D764E23}"/>
    <dgm:cxn modelId="{CB54826C-15A2-4144-B024-501D8A10491C}" type="presParOf" srcId="{215A33A2-3F28-4329-B86E-6D456EBF6A98}" destId="{8274762B-D36D-4EFD-9A16-5C378858E2DF}" srcOrd="0" destOrd="0" presId="urn:microsoft.com/office/officeart/2005/8/layout/default"/>
    <dgm:cxn modelId="{91BD8014-CFA0-4491-AF8D-099A037781E6}" type="presParOf" srcId="{215A33A2-3F28-4329-B86E-6D456EBF6A98}" destId="{29105B01-B879-4FA4-A967-9EDA7940D0B1}" srcOrd="1" destOrd="0" presId="urn:microsoft.com/office/officeart/2005/8/layout/default"/>
    <dgm:cxn modelId="{684F6BCE-0ED5-48D8-8E93-50399E695935}" type="presParOf" srcId="{215A33A2-3F28-4329-B86E-6D456EBF6A98}" destId="{717C1A4A-88EE-4654-BD56-3594BDABD5B5}" srcOrd="2" destOrd="0" presId="urn:microsoft.com/office/officeart/2005/8/layout/default"/>
    <dgm:cxn modelId="{142F9D64-7D78-4B9C-801E-221EE2864341}" type="presParOf" srcId="{215A33A2-3F28-4329-B86E-6D456EBF6A98}" destId="{0FC6B291-96EB-4318-AC61-AFB74E45B027}" srcOrd="3" destOrd="0" presId="urn:microsoft.com/office/officeart/2005/8/layout/default"/>
    <dgm:cxn modelId="{39334948-2FA7-4C86-83AC-CBEF4B47EAE6}" type="presParOf" srcId="{215A33A2-3F28-4329-B86E-6D456EBF6A98}" destId="{1C1D7199-6B82-4002-BF63-8245E1006092}" srcOrd="4" destOrd="0" presId="urn:microsoft.com/office/officeart/2005/8/layout/default"/>
    <dgm:cxn modelId="{4C819AA4-DCBA-42E1-B9D0-867A74B515D6}" type="presParOf" srcId="{215A33A2-3F28-4329-B86E-6D456EBF6A98}" destId="{8B80D9F9-209B-4ADA-81D2-C007F1C23243}" srcOrd="5" destOrd="0" presId="urn:microsoft.com/office/officeart/2005/8/layout/default"/>
    <dgm:cxn modelId="{F8CE55B8-993F-4553-96E2-2028599227B2}" type="presParOf" srcId="{215A33A2-3F28-4329-B86E-6D456EBF6A98}" destId="{FB858A19-EF92-4082-989C-84D0494E33A1}" srcOrd="6" destOrd="0" presId="urn:microsoft.com/office/officeart/2005/8/layout/default"/>
    <dgm:cxn modelId="{24F3035A-11F6-48D6-9637-CEA9B9F70F10}" type="presParOf" srcId="{215A33A2-3F28-4329-B86E-6D456EBF6A98}" destId="{B36B0DAE-690F-46A6-883D-C24AF86E4B3D}" srcOrd="7" destOrd="0" presId="urn:microsoft.com/office/officeart/2005/8/layout/default"/>
    <dgm:cxn modelId="{5A74AF79-2885-447E-9162-5FF3DF23DA21}" type="presParOf" srcId="{215A33A2-3F28-4329-B86E-6D456EBF6A98}" destId="{569FC3E1-06E6-43C3-99A4-7C4EAA0357B3}" srcOrd="8" destOrd="0" presId="urn:microsoft.com/office/officeart/2005/8/layout/default"/>
    <dgm:cxn modelId="{8E2ECCDE-8A3B-42CD-985F-2A7468A1BED4}" type="presParOf" srcId="{215A33A2-3F28-4329-B86E-6D456EBF6A98}" destId="{EC3F652C-E4C4-4F67-9EF0-2BFDEF59A7AA}" srcOrd="9" destOrd="0" presId="urn:microsoft.com/office/officeart/2005/8/layout/default"/>
    <dgm:cxn modelId="{AB93C5FA-32F5-4662-BC5F-C8FC35B69748}" type="presParOf" srcId="{215A33A2-3F28-4329-B86E-6D456EBF6A98}" destId="{A93A52FA-5D5D-431F-B53C-6045F005F7CE}" srcOrd="10" destOrd="0" presId="urn:microsoft.com/office/officeart/2005/8/layout/default"/>
    <dgm:cxn modelId="{33C9AD87-A513-494F-B98C-5CAECE0356CB}" type="presParOf" srcId="{215A33A2-3F28-4329-B86E-6D456EBF6A98}" destId="{BAA1C0DF-610F-4E0F-95FB-B95BFDEA35B9}" srcOrd="11" destOrd="0" presId="urn:microsoft.com/office/officeart/2005/8/layout/default"/>
    <dgm:cxn modelId="{E758791C-D11C-4166-A4A3-4628246B0293}" type="presParOf" srcId="{215A33A2-3F28-4329-B86E-6D456EBF6A98}" destId="{1E0CFC2F-0408-4B04-A224-411C6FED5FC3}"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4752B-A3E0-4DC1-B48B-C646B7CD30E9}"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53085B43-1563-4DCF-A0D3-0CF650431609}">
      <dgm:prSet/>
      <dgm:spPr/>
      <dgm:t>
        <a:bodyPr/>
        <a:lstStyle/>
        <a:p>
          <a:r>
            <a:rPr lang="en-US"/>
            <a:t>Honeymoon</a:t>
          </a:r>
        </a:p>
      </dgm:t>
    </dgm:pt>
    <dgm:pt modelId="{A90D32F6-73B6-4E92-886D-37FAF0F40240}" type="parTrans" cxnId="{AF4D0CEF-632A-4CBB-8353-F12E18FBA3DF}">
      <dgm:prSet/>
      <dgm:spPr/>
      <dgm:t>
        <a:bodyPr/>
        <a:lstStyle/>
        <a:p>
          <a:endParaRPr lang="en-US"/>
        </a:p>
      </dgm:t>
    </dgm:pt>
    <dgm:pt modelId="{EABC58FE-CCD4-49CC-99CE-5251838C9DB7}" type="sibTrans" cxnId="{AF4D0CEF-632A-4CBB-8353-F12E18FBA3DF}">
      <dgm:prSet/>
      <dgm:spPr/>
      <dgm:t>
        <a:bodyPr/>
        <a:lstStyle/>
        <a:p>
          <a:endParaRPr lang="en-US"/>
        </a:p>
      </dgm:t>
    </dgm:pt>
    <dgm:pt modelId="{CEB38655-7C7D-4DF4-8145-3C0564B07F52}">
      <dgm:prSet/>
      <dgm:spPr>
        <a:solidFill>
          <a:schemeClr val="accent5"/>
        </a:solidFill>
      </dgm:spPr>
      <dgm:t>
        <a:bodyPr/>
        <a:lstStyle/>
        <a:p>
          <a:r>
            <a:rPr lang="en-US"/>
            <a:t>Tension Building</a:t>
          </a:r>
        </a:p>
      </dgm:t>
    </dgm:pt>
    <dgm:pt modelId="{601BEA1A-D95E-49D7-BEA9-094130052A11}" type="parTrans" cxnId="{C6F38707-F736-4AAC-B73A-C523EFF1260E}">
      <dgm:prSet/>
      <dgm:spPr/>
      <dgm:t>
        <a:bodyPr/>
        <a:lstStyle/>
        <a:p>
          <a:endParaRPr lang="en-US"/>
        </a:p>
      </dgm:t>
    </dgm:pt>
    <dgm:pt modelId="{DD788D18-429E-414D-9332-E6506820D945}" type="sibTrans" cxnId="{C6F38707-F736-4AAC-B73A-C523EFF1260E}">
      <dgm:prSet/>
      <dgm:spPr/>
      <dgm:t>
        <a:bodyPr/>
        <a:lstStyle/>
        <a:p>
          <a:endParaRPr lang="en-US"/>
        </a:p>
      </dgm:t>
    </dgm:pt>
    <dgm:pt modelId="{AC51D779-40F0-4352-903A-FD6B6CBF00E4}">
      <dgm:prSet/>
      <dgm:spPr/>
      <dgm:t>
        <a:bodyPr/>
        <a:lstStyle/>
        <a:p>
          <a:r>
            <a:rPr lang="en-US"/>
            <a:t>Explosion</a:t>
          </a:r>
        </a:p>
      </dgm:t>
    </dgm:pt>
    <dgm:pt modelId="{FDD8DE79-E165-4ADD-B488-016F6B5C3756}" type="parTrans" cxnId="{CE2237C9-F583-473B-9FDB-2D3644FA385F}">
      <dgm:prSet/>
      <dgm:spPr/>
      <dgm:t>
        <a:bodyPr/>
        <a:lstStyle/>
        <a:p>
          <a:endParaRPr lang="en-US"/>
        </a:p>
      </dgm:t>
    </dgm:pt>
    <dgm:pt modelId="{3DC3B1D8-174A-4126-853C-9962091C6980}" type="sibTrans" cxnId="{CE2237C9-F583-473B-9FDB-2D3644FA385F}">
      <dgm:prSet/>
      <dgm:spPr/>
      <dgm:t>
        <a:bodyPr/>
        <a:lstStyle/>
        <a:p>
          <a:endParaRPr lang="en-US"/>
        </a:p>
      </dgm:t>
    </dgm:pt>
    <dgm:pt modelId="{FF3BD70C-D2BE-4650-BE2B-02866E0FA0B4}" type="pres">
      <dgm:prSet presAssocID="{9B84752B-A3E0-4DC1-B48B-C646B7CD30E9}" presName="cycle" presStyleCnt="0">
        <dgm:presLayoutVars>
          <dgm:dir/>
          <dgm:resizeHandles val="exact"/>
        </dgm:presLayoutVars>
      </dgm:prSet>
      <dgm:spPr/>
    </dgm:pt>
    <dgm:pt modelId="{99190E86-38CF-437B-8F62-3B4996733936}" type="pres">
      <dgm:prSet presAssocID="{53085B43-1563-4DCF-A0D3-0CF650431609}" presName="node" presStyleLbl="node1" presStyleIdx="0" presStyleCnt="3">
        <dgm:presLayoutVars>
          <dgm:bulletEnabled val="1"/>
        </dgm:presLayoutVars>
      </dgm:prSet>
      <dgm:spPr/>
    </dgm:pt>
    <dgm:pt modelId="{109EE50B-716C-47D2-89AF-311A284F5991}" type="pres">
      <dgm:prSet presAssocID="{53085B43-1563-4DCF-A0D3-0CF650431609}" presName="spNode" presStyleCnt="0"/>
      <dgm:spPr/>
    </dgm:pt>
    <dgm:pt modelId="{7AF6B578-2A66-4149-A403-C00C235BC099}" type="pres">
      <dgm:prSet presAssocID="{EABC58FE-CCD4-49CC-99CE-5251838C9DB7}" presName="sibTrans" presStyleLbl="sibTrans1D1" presStyleIdx="0" presStyleCnt="3"/>
      <dgm:spPr/>
    </dgm:pt>
    <dgm:pt modelId="{91754A36-7926-41BB-BD7D-E386D840BA60}" type="pres">
      <dgm:prSet presAssocID="{CEB38655-7C7D-4DF4-8145-3C0564B07F52}" presName="node" presStyleLbl="node1" presStyleIdx="1" presStyleCnt="3">
        <dgm:presLayoutVars>
          <dgm:bulletEnabled val="1"/>
        </dgm:presLayoutVars>
      </dgm:prSet>
      <dgm:spPr/>
    </dgm:pt>
    <dgm:pt modelId="{B94A8F50-CA3E-4540-B030-1F01A725BE42}" type="pres">
      <dgm:prSet presAssocID="{CEB38655-7C7D-4DF4-8145-3C0564B07F52}" presName="spNode" presStyleCnt="0"/>
      <dgm:spPr/>
    </dgm:pt>
    <dgm:pt modelId="{29424495-394C-4C8F-8A7F-A84045970A42}" type="pres">
      <dgm:prSet presAssocID="{DD788D18-429E-414D-9332-E6506820D945}" presName="sibTrans" presStyleLbl="sibTrans1D1" presStyleIdx="1" presStyleCnt="3"/>
      <dgm:spPr/>
    </dgm:pt>
    <dgm:pt modelId="{ED1DFC41-E9E0-4E24-9847-E61EB0340C76}" type="pres">
      <dgm:prSet presAssocID="{AC51D779-40F0-4352-903A-FD6B6CBF00E4}" presName="node" presStyleLbl="node1" presStyleIdx="2" presStyleCnt="3">
        <dgm:presLayoutVars>
          <dgm:bulletEnabled val="1"/>
        </dgm:presLayoutVars>
      </dgm:prSet>
      <dgm:spPr/>
    </dgm:pt>
    <dgm:pt modelId="{33D7FA6F-3C61-4BAD-8159-3B515FF4AAED}" type="pres">
      <dgm:prSet presAssocID="{AC51D779-40F0-4352-903A-FD6B6CBF00E4}" presName="spNode" presStyleCnt="0"/>
      <dgm:spPr/>
    </dgm:pt>
    <dgm:pt modelId="{4E11B326-666F-43D9-9B7E-A5DE55F4BCCA}" type="pres">
      <dgm:prSet presAssocID="{3DC3B1D8-174A-4126-853C-9962091C6980}" presName="sibTrans" presStyleLbl="sibTrans1D1" presStyleIdx="2" presStyleCnt="3"/>
      <dgm:spPr/>
    </dgm:pt>
  </dgm:ptLst>
  <dgm:cxnLst>
    <dgm:cxn modelId="{C6F38707-F736-4AAC-B73A-C523EFF1260E}" srcId="{9B84752B-A3E0-4DC1-B48B-C646B7CD30E9}" destId="{CEB38655-7C7D-4DF4-8145-3C0564B07F52}" srcOrd="1" destOrd="0" parTransId="{601BEA1A-D95E-49D7-BEA9-094130052A11}" sibTransId="{DD788D18-429E-414D-9332-E6506820D945}"/>
    <dgm:cxn modelId="{7A4C0E1F-5749-4D22-BFF4-09DF481A03FB}" type="presOf" srcId="{CEB38655-7C7D-4DF4-8145-3C0564B07F52}" destId="{91754A36-7926-41BB-BD7D-E386D840BA60}" srcOrd="0" destOrd="0" presId="urn:microsoft.com/office/officeart/2005/8/layout/cycle5"/>
    <dgm:cxn modelId="{AA1A3560-0963-44A4-A9E3-3EAA7DA921F4}" type="presOf" srcId="{DD788D18-429E-414D-9332-E6506820D945}" destId="{29424495-394C-4C8F-8A7F-A84045970A42}" srcOrd="0" destOrd="0" presId="urn:microsoft.com/office/officeart/2005/8/layout/cycle5"/>
    <dgm:cxn modelId="{5DE32475-4432-4A45-8FE7-66FAE6837FC6}" type="presOf" srcId="{9B84752B-A3E0-4DC1-B48B-C646B7CD30E9}" destId="{FF3BD70C-D2BE-4650-BE2B-02866E0FA0B4}" srcOrd="0" destOrd="0" presId="urn:microsoft.com/office/officeart/2005/8/layout/cycle5"/>
    <dgm:cxn modelId="{4CC315A4-C4C9-4DA0-82F3-0C6D8BC1D722}" type="presOf" srcId="{AC51D779-40F0-4352-903A-FD6B6CBF00E4}" destId="{ED1DFC41-E9E0-4E24-9847-E61EB0340C76}" srcOrd="0" destOrd="0" presId="urn:microsoft.com/office/officeart/2005/8/layout/cycle5"/>
    <dgm:cxn modelId="{97D119AA-E5CB-44CE-A88F-632AD36386D9}" type="presOf" srcId="{EABC58FE-CCD4-49CC-99CE-5251838C9DB7}" destId="{7AF6B578-2A66-4149-A403-C00C235BC099}" srcOrd="0" destOrd="0" presId="urn:microsoft.com/office/officeart/2005/8/layout/cycle5"/>
    <dgm:cxn modelId="{C3A7F7AE-FE15-4FCF-BAB6-181166745307}" type="presOf" srcId="{3DC3B1D8-174A-4126-853C-9962091C6980}" destId="{4E11B326-666F-43D9-9B7E-A5DE55F4BCCA}" srcOrd="0" destOrd="0" presId="urn:microsoft.com/office/officeart/2005/8/layout/cycle5"/>
    <dgm:cxn modelId="{CE2237C9-F583-473B-9FDB-2D3644FA385F}" srcId="{9B84752B-A3E0-4DC1-B48B-C646B7CD30E9}" destId="{AC51D779-40F0-4352-903A-FD6B6CBF00E4}" srcOrd="2" destOrd="0" parTransId="{FDD8DE79-E165-4ADD-B488-016F6B5C3756}" sibTransId="{3DC3B1D8-174A-4126-853C-9962091C6980}"/>
    <dgm:cxn modelId="{64B91EDB-54AC-4057-835A-39167E3526C0}" type="presOf" srcId="{53085B43-1563-4DCF-A0D3-0CF650431609}" destId="{99190E86-38CF-437B-8F62-3B4996733936}" srcOrd="0" destOrd="0" presId="urn:microsoft.com/office/officeart/2005/8/layout/cycle5"/>
    <dgm:cxn modelId="{AF4D0CEF-632A-4CBB-8353-F12E18FBA3DF}" srcId="{9B84752B-A3E0-4DC1-B48B-C646B7CD30E9}" destId="{53085B43-1563-4DCF-A0D3-0CF650431609}" srcOrd="0" destOrd="0" parTransId="{A90D32F6-73B6-4E92-886D-37FAF0F40240}" sibTransId="{EABC58FE-CCD4-49CC-99CE-5251838C9DB7}"/>
    <dgm:cxn modelId="{AC5623A9-972E-47C4-AEF6-45832C1BC3A5}" type="presParOf" srcId="{FF3BD70C-D2BE-4650-BE2B-02866E0FA0B4}" destId="{99190E86-38CF-437B-8F62-3B4996733936}" srcOrd="0" destOrd="0" presId="urn:microsoft.com/office/officeart/2005/8/layout/cycle5"/>
    <dgm:cxn modelId="{AE0850FC-3A4D-492F-8392-D70EA610F8A7}" type="presParOf" srcId="{FF3BD70C-D2BE-4650-BE2B-02866E0FA0B4}" destId="{109EE50B-716C-47D2-89AF-311A284F5991}" srcOrd="1" destOrd="0" presId="urn:microsoft.com/office/officeart/2005/8/layout/cycle5"/>
    <dgm:cxn modelId="{BECF096D-0B01-405F-866E-7539D491698C}" type="presParOf" srcId="{FF3BD70C-D2BE-4650-BE2B-02866E0FA0B4}" destId="{7AF6B578-2A66-4149-A403-C00C235BC099}" srcOrd="2" destOrd="0" presId="urn:microsoft.com/office/officeart/2005/8/layout/cycle5"/>
    <dgm:cxn modelId="{39566F84-2AF2-421F-9F22-9EB8EDFEBF3E}" type="presParOf" srcId="{FF3BD70C-D2BE-4650-BE2B-02866E0FA0B4}" destId="{91754A36-7926-41BB-BD7D-E386D840BA60}" srcOrd="3" destOrd="0" presId="urn:microsoft.com/office/officeart/2005/8/layout/cycle5"/>
    <dgm:cxn modelId="{E2BD29A3-E5CB-48E8-8ECA-A7EC924C6379}" type="presParOf" srcId="{FF3BD70C-D2BE-4650-BE2B-02866E0FA0B4}" destId="{B94A8F50-CA3E-4540-B030-1F01A725BE42}" srcOrd="4" destOrd="0" presId="urn:microsoft.com/office/officeart/2005/8/layout/cycle5"/>
    <dgm:cxn modelId="{B31DA811-C77F-40C9-955E-18DC4F9765B1}" type="presParOf" srcId="{FF3BD70C-D2BE-4650-BE2B-02866E0FA0B4}" destId="{29424495-394C-4C8F-8A7F-A84045970A42}" srcOrd="5" destOrd="0" presId="urn:microsoft.com/office/officeart/2005/8/layout/cycle5"/>
    <dgm:cxn modelId="{25D6007A-5946-48A2-9617-F97ED6B45018}" type="presParOf" srcId="{FF3BD70C-D2BE-4650-BE2B-02866E0FA0B4}" destId="{ED1DFC41-E9E0-4E24-9847-E61EB0340C76}" srcOrd="6" destOrd="0" presId="urn:microsoft.com/office/officeart/2005/8/layout/cycle5"/>
    <dgm:cxn modelId="{6287A848-9F49-4355-8B53-607F68A0F982}" type="presParOf" srcId="{FF3BD70C-D2BE-4650-BE2B-02866E0FA0B4}" destId="{33D7FA6F-3C61-4BAD-8159-3B515FF4AAED}" srcOrd="7" destOrd="0" presId="urn:microsoft.com/office/officeart/2005/8/layout/cycle5"/>
    <dgm:cxn modelId="{7C4D7661-B0E1-4239-B384-FE3E1B7220CC}" type="presParOf" srcId="{FF3BD70C-D2BE-4650-BE2B-02866E0FA0B4}" destId="{4E11B326-666F-43D9-9B7E-A5DE55F4BCCA}"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762B-D36D-4EFD-9A16-5C378858E2DF}">
      <dsp:nvSpPr>
        <dsp:cNvPr id="0" name=""/>
        <dsp:cNvSpPr/>
      </dsp:nvSpPr>
      <dsp:spPr>
        <a:xfrm>
          <a:off x="2475" y="513173"/>
          <a:ext cx="1964013" cy="117840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Provide confidential emotional support</a:t>
          </a:r>
        </a:p>
      </dsp:txBody>
      <dsp:txXfrm>
        <a:off x="2475" y="513173"/>
        <a:ext cx="1964013" cy="1178408"/>
      </dsp:txXfrm>
    </dsp:sp>
    <dsp:sp modelId="{717C1A4A-88EE-4654-BD56-3594BDABD5B5}">
      <dsp:nvSpPr>
        <dsp:cNvPr id="0" name=""/>
        <dsp:cNvSpPr/>
      </dsp:nvSpPr>
      <dsp:spPr>
        <a:xfrm>
          <a:off x="2162890" y="513173"/>
          <a:ext cx="1964013" cy="1178408"/>
        </a:xfrm>
        <a:prstGeom prst="rect">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Discuss reporting options</a:t>
          </a:r>
        </a:p>
      </dsp:txBody>
      <dsp:txXfrm>
        <a:off x="2162890" y="513173"/>
        <a:ext cx="1964013" cy="1178408"/>
      </dsp:txXfrm>
    </dsp:sp>
    <dsp:sp modelId="{1C1D7199-6B82-4002-BF63-8245E1006092}">
      <dsp:nvSpPr>
        <dsp:cNvPr id="0" name=""/>
        <dsp:cNvSpPr/>
      </dsp:nvSpPr>
      <dsp:spPr>
        <a:xfrm>
          <a:off x="4323306" y="513173"/>
          <a:ext cx="1964013" cy="1178408"/>
        </a:xfrm>
        <a:prstGeom prst="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sym typeface="Symbol" panose="05050102010706020507" pitchFamily="18" charset="2"/>
            </a:rPr>
            <a:t>Provide information regarding </a:t>
          </a:r>
          <a:r>
            <a:rPr lang="en-US" sz="1600" i="0" kern="1200" dirty="0"/>
            <a:t>medical options and evidentiary exam</a:t>
          </a:r>
        </a:p>
      </dsp:txBody>
      <dsp:txXfrm>
        <a:off x="4323306" y="513173"/>
        <a:ext cx="1964013" cy="1178408"/>
      </dsp:txXfrm>
    </dsp:sp>
    <dsp:sp modelId="{FB858A19-EF92-4082-989C-84D0494E33A1}">
      <dsp:nvSpPr>
        <dsp:cNvPr id="0" name=""/>
        <dsp:cNvSpPr/>
      </dsp:nvSpPr>
      <dsp:spPr>
        <a:xfrm>
          <a:off x="6483721" y="513173"/>
          <a:ext cx="1964013" cy="1178408"/>
        </a:xfrm>
        <a:prstGeom prst="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sym typeface="Symbol" panose="05050102010706020507" pitchFamily="18" charset="2"/>
            </a:rPr>
            <a:t>Provide accompaniment when reporting or for college proceedings</a:t>
          </a:r>
          <a:endParaRPr lang="en-US" sz="1600" i="0" kern="1200" dirty="0"/>
        </a:p>
      </dsp:txBody>
      <dsp:txXfrm>
        <a:off x="6483721" y="513173"/>
        <a:ext cx="1964013" cy="1178408"/>
      </dsp:txXfrm>
    </dsp:sp>
    <dsp:sp modelId="{569FC3E1-06E6-43C3-99A4-7C4EAA0357B3}">
      <dsp:nvSpPr>
        <dsp:cNvPr id="0" name=""/>
        <dsp:cNvSpPr/>
      </dsp:nvSpPr>
      <dsp:spPr>
        <a:xfrm>
          <a:off x="1082683" y="1887983"/>
          <a:ext cx="1964013" cy="1178408"/>
        </a:xfrm>
        <a:prstGeom prst="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sym typeface="Symbol" panose="05050102010706020507" pitchFamily="18" charset="2"/>
            </a:rPr>
            <a:t>Provide advocacy for accommodations</a:t>
          </a:r>
          <a:endParaRPr lang="en-US" sz="1600" i="0" kern="1200" dirty="0"/>
        </a:p>
      </dsp:txBody>
      <dsp:txXfrm>
        <a:off x="1082683" y="1887983"/>
        <a:ext cx="1964013" cy="1178408"/>
      </dsp:txXfrm>
    </dsp:sp>
    <dsp:sp modelId="{A93A52FA-5D5D-431F-B53C-6045F005F7CE}">
      <dsp:nvSpPr>
        <dsp:cNvPr id="0" name=""/>
        <dsp:cNvSpPr/>
      </dsp:nvSpPr>
      <dsp:spPr>
        <a:xfrm>
          <a:off x="3243098" y="1887983"/>
          <a:ext cx="1964013" cy="1178408"/>
        </a:xfrm>
        <a:prstGeom prst="rect">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sym typeface="Symbol" panose="05050102010706020507" pitchFamily="18" charset="2"/>
            </a:rPr>
            <a:t>Make referrals for on- or off-campus counseling and legal assistance</a:t>
          </a:r>
          <a:endParaRPr lang="en-US" sz="1600" i="0" kern="1200" dirty="0"/>
        </a:p>
      </dsp:txBody>
      <dsp:txXfrm>
        <a:off x="3243098" y="1887983"/>
        <a:ext cx="1964013" cy="1178408"/>
      </dsp:txXfrm>
    </dsp:sp>
    <dsp:sp modelId="{1E0CFC2F-0408-4B04-A224-411C6FED5FC3}">
      <dsp:nvSpPr>
        <dsp:cNvPr id="0" name=""/>
        <dsp:cNvSpPr/>
      </dsp:nvSpPr>
      <dsp:spPr>
        <a:xfrm>
          <a:off x="5403513" y="1887983"/>
          <a:ext cx="1964013" cy="1178408"/>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sym typeface="Symbol" panose="05050102010706020507" pitchFamily="18" charset="2"/>
            </a:rPr>
            <a:t>File </a:t>
          </a:r>
          <a:r>
            <a:rPr lang="en-US" sz="1600" i="0" kern="1200" dirty="0"/>
            <a:t>confidential report to the Title IX Officer in compliance with the </a:t>
          </a:r>
          <a:r>
            <a:rPr lang="en-US" sz="1600" i="0" kern="1200" dirty="0" err="1"/>
            <a:t>Clery</a:t>
          </a:r>
          <a:r>
            <a:rPr lang="en-US" sz="1600" i="0" kern="1200" dirty="0"/>
            <a:t> Act</a:t>
          </a:r>
        </a:p>
      </dsp:txBody>
      <dsp:txXfrm>
        <a:off x="5403513" y="1887983"/>
        <a:ext cx="1964013" cy="1178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0E86-38CF-437B-8F62-3B4996733936}">
      <dsp:nvSpPr>
        <dsp:cNvPr id="0" name=""/>
        <dsp:cNvSpPr/>
      </dsp:nvSpPr>
      <dsp:spPr>
        <a:xfrm>
          <a:off x="2116335" y="1372"/>
          <a:ext cx="1863328" cy="12111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Honeymoon</a:t>
          </a:r>
        </a:p>
      </dsp:txBody>
      <dsp:txXfrm>
        <a:off x="2175459" y="60496"/>
        <a:ext cx="1745080" cy="1092915"/>
      </dsp:txXfrm>
    </dsp:sp>
    <dsp:sp modelId="{7AF6B578-2A66-4149-A403-C00C235BC099}">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754A36-7926-41BB-BD7D-E386D840BA60}">
      <dsp:nvSpPr>
        <dsp:cNvPr id="0" name=""/>
        <dsp:cNvSpPr/>
      </dsp:nvSpPr>
      <dsp:spPr>
        <a:xfrm>
          <a:off x="3515864" y="2425427"/>
          <a:ext cx="1863328" cy="1211163"/>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Tension Building</a:t>
          </a:r>
        </a:p>
      </dsp:txBody>
      <dsp:txXfrm>
        <a:off x="3574988" y="2484551"/>
        <a:ext cx="1745080" cy="1092915"/>
      </dsp:txXfrm>
    </dsp:sp>
    <dsp:sp modelId="{29424495-394C-4C8F-8A7F-A84045970A42}">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1DFC41-E9E0-4E24-9847-E61EB0340C76}">
      <dsp:nvSpPr>
        <dsp:cNvPr id="0" name=""/>
        <dsp:cNvSpPr/>
      </dsp:nvSpPr>
      <dsp:spPr>
        <a:xfrm>
          <a:off x="716807" y="2425427"/>
          <a:ext cx="1863328" cy="121116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Explosion</a:t>
          </a:r>
        </a:p>
      </dsp:txBody>
      <dsp:txXfrm>
        <a:off x="775931" y="2484551"/>
        <a:ext cx="1745080" cy="1092915"/>
      </dsp:txXfrm>
    </dsp:sp>
    <dsp:sp modelId="{4E11B326-666F-43D9-9B7E-A5DE55F4BCCA}">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39AF3-109A-4573-AFDD-2E6578F01E1E}" type="datetimeFigureOut">
              <a:rPr lang="en-US"/>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11E17-9479-438E-AB8B-D1500AE27D2B}" type="slidenum">
              <a:rPr lang="en-US"/>
              <a:t>‹#›</a:t>
            </a:fld>
            <a:endParaRPr lang="en-US"/>
          </a:p>
        </p:txBody>
      </p:sp>
    </p:spTree>
    <p:extLst>
      <p:ext uri="{BB962C8B-B14F-4D97-AF65-F5344CB8AC3E}">
        <p14:creationId xmlns:p14="http://schemas.microsoft.com/office/powerpoint/2010/main" val="249535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eaveinc.org/about-us" TargetMode="External"/><Relationship Id="rId7" Type="http://schemas.openxmlformats.org/officeDocument/2006/relationships/hyperlink" Target="http://www.weaveinc.org/prevention-educ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weaveinc.org/sex-trafficking" TargetMode="External"/><Relationship Id="rId5" Type="http://schemas.openxmlformats.org/officeDocument/2006/relationships/hyperlink" Target="https://www.weaveinc.org/get-informed-domestic-violence" TargetMode="External"/><Relationship Id="rId4" Type="http://schemas.openxmlformats.org/officeDocument/2006/relationships/hyperlink" Target="https://www.weaveinc.org/get-informed-sexual-assaul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32313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686EE87-AE41-4B75-8C33-E4F09960B8F5}" type="slidenum">
              <a:rPr lang="en-US" smtClean="0"/>
              <a:t>1</a:t>
            </a:fld>
            <a:endParaRPr lang="en-US"/>
          </a:p>
        </p:txBody>
      </p:sp>
    </p:spTree>
    <p:extLst>
      <p:ext uri="{BB962C8B-B14F-4D97-AF65-F5344CB8AC3E}">
        <p14:creationId xmlns:p14="http://schemas.microsoft.com/office/powerpoint/2010/main" val="197402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B686EE87-AE41-4B75-8C33-E4F09960B8F5}" type="slidenum">
              <a:rPr lang="en-US" smtClean="0"/>
              <a:t>10</a:t>
            </a:fld>
            <a:endParaRPr lang="en-US"/>
          </a:p>
        </p:txBody>
      </p:sp>
    </p:spTree>
    <p:extLst>
      <p:ext uri="{BB962C8B-B14F-4D97-AF65-F5344CB8AC3E}">
        <p14:creationId xmlns:p14="http://schemas.microsoft.com/office/powerpoint/2010/main" val="99647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 Invite audience to give suggestions of different types or what one is</a:t>
            </a:r>
          </a:p>
          <a:p>
            <a:pPr marL="171450" indent="-171450">
              <a:buFontTx/>
              <a:buChar char="-"/>
            </a:pPr>
            <a:r>
              <a:rPr lang="en-US" dirty="0">
                <a:cs typeface="Calibri"/>
              </a:rPr>
              <a:t>Important to point out that relationships doesn't always mean a girlfriend/boyfriend/partner, it could be all of the listed above and more</a:t>
            </a:r>
          </a:p>
          <a:p>
            <a:pPr marL="628650" lvl="1" indent="-171450">
              <a:buFontTx/>
              <a:buChar char="-"/>
            </a:pPr>
            <a:r>
              <a:rPr lang="en-US" dirty="0">
                <a:cs typeface="Calibri"/>
              </a:rPr>
              <a:t>Also point out that with the different types of relationships there are different expectations and that’s okay</a:t>
            </a:r>
          </a:p>
          <a:p>
            <a:endParaRPr lang="en-US" b="0" dirty="0"/>
          </a:p>
        </p:txBody>
      </p:sp>
      <p:sp>
        <p:nvSpPr>
          <p:cNvPr id="4" name="Slide Number Placeholder 3"/>
          <p:cNvSpPr>
            <a:spLocks noGrp="1"/>
          </p:cNvSpPr>
          <p:nvPr>
            <p:ph type="sldNum" sz="quarter" idx="10"/>
          </p:nvPr>
        </p:nvSpPr>
        <p:spPr/>
        <p:txBody>
          <a:bodyPr/>
          <a:lstStyle/>
          <a:p>
            <a:fld id="{B686EE87-AE41-4B75-8C33-E4F09960B8F5}" type="slidenum">
              <a:rPr lang="en-US" smtClean="0"/>
              <a:t>11</a:t>
            </a:fld>
            <a:endParaRPr lang="en-US"/>
          </a:p>
        </p:txBody>
      </p:sp>
    </p:spTree>
    <p:extLst>
      <p:ext uri="{BB962C8B-B14F-4D97-AF65-F5344CB8AC3E}">
        <p14:creationId xmlns:p14="http://schemas.microsoft.com/office/powerpoint/2010/main" val="46359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-Open up discussion for audience participation, "what are some characteristics of a healthy relationship?“</a:t>
            </a:r>
          </a:p>
        </p:txBody>
      </p:sp>
      <p:sp>
        <p:nvSpPr>
          <p:cNvPr id="4" name="Slide Number Placeholder 3"/>
          <p:cNvSpPr>
            <a:spLocks noGrp="1"/>
          </p:cNvSpPr>
          <p:nvPr>
            <p:ph type="sldNum" sz="quarter" idx="10"/>
          </p:nvPr>
        </p:nvSpPr>
        <p:spPr/>
        <p:txBody>
          <a:bodyPr/>
          <a:lstStyle/>
          <a:p>
            <a:fld id="{B686EE87-AE41-4B75-8C33-E4F09960B8F5}" type="slidenum">
              <a:rPr lang="en-US" smtClean="0"/>
              <a:t>12</a:t>
            </a:fld>
            <a:endParaRPr lang="en-US"/>
          </a:p>
        </p:txBody>
      </p:sp>
    </p:spTree>
    <p:extLst>
      <p:ext uri="{BB962C8B-B14F-4D97-AF65-F5344CB8AC3E}">
        <p14:creationId xmlns:p14="http://schemas.microsoft.com/office/powerpoint/2010/main" val="328631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13</a:t>
            </a:fld>
            <a:endParaRPr lang="en-US"/>
          </a:p>
        </p:txBody>
      </p:sp>
    </p:spTree>
    <p:extLst>
      <p:ext uri="{BB962C8B-B14F-4D97-AF65-F5344CB8AC3E}">
        <p14:creationId xmlns:p14="http://schemas.microsoft.com/office/powerpoint/2010/main" val="88420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14</a:t>
            </a:fld>
            <a:endParaRPr lang="en-US"/>
          </a:p>
        </p:txBody>
      </p:sp>
    </p:spTree>
    <p:extLst>
      <p:ext uri="{BB962C8B-B14F-4D97-AF65-F5344CB8AC3E}">
        <p14:creationId xmlns:p14="http://schemas.microsoft.com/office/powerpoint/2010/main" val="212480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a:t>
            </a:r>
            <a:r>
              <a:rPr lang="en-US" u="sng" dirty="0">
                <a:cs typeface="Calibri"/>
              </a:rPr>
              <a:t>Respect</a:t>
            </a:r>
            <a:r>
              <a:rPr lang="en-US" dirty="0">
                <a:cs typeface="Calibri"/>
              </a:rPr>
              <a:t>: honoring boundaries and privacy; valuing others and their feelings; understanding that just because something isn't important to you, it might be important to others, so you still value and respect that (i.e. if someone likes a certain show, game, sport, etc., don't make fun of them for it, respecting others to allow them to enjoy what they like)</a:t>
            </a:r>
          </a:p>
          <a:p>
            <a:r>
              <a:rPr lang="en-US" dirty="0">
                <a:cs typeface="Calibri"/>
              </a:rPr>
              <a:t>-</a:t>
            </a:r>
            <a:r>
              <a:rPr lang="en-US" u="sng" dirty="0">
                <a:cs typeface="Calibri"/>
              </a:rPr>
              <a:t>Communication</a:t>
            </a:r>
            <a:r>
              <a:rPr lang="en-US" dirty="0">
                <a:cs typeface="Calibri"/>
              </a:rPr>
              <a:t>: being able to express feelings and opinions openly without fear of making someone mad; understanding that it's okay to disagree on things and being able to communicate that in a productive manner; being able to say what's okay and what's not okay within your own boundaries</a:t>
            </a:r>
          </a:p>
          <a:p>
            <a:r>
              <a:rPr lang="en-US" dirty="0">
                <a:cs typeface="Calibri"/>
              </a:rPr>
              <a:t>-</a:t>
            </a:r>
            <a:r>
              <a:rPr lang="en-US" u="sng" dirty="0">
                <a:cs typeface="Calibri"/>
              </a:rPr>
              <a:t>Support</a:t>
            </a:r>
            <a:r>
              <a:rPr lang="en-US" dirty="0">
                <a:cs typeface="Calibri"/>
              </a:rPr>
              <a:t>: offering comfort and support when needed; encouraging someone's personal growth and goals (i.e. if your friend or partner is on a basketball team, but you don't really care for basketball, still being able to go to their games to show support)</a:t>
            </a:r>
            <a:endParaRPr lang="en-US" dirty="0"/>
          </a:p>
          <a:p>
            <a:r>
              <a:rPr lang="en-US" dirty="0">
                <a:cs typeface="Calibri"/>
              </a:rPr>
              <a:t>-</a:t>
            </a:r>
            <a:r>
              <a:rPr lang="en-US" u="sng" dirty="0">
                <a:cs typeface="Calibri"/>
              </a:rPr>
              <a:t>Negotiation &amp; Compromise</a:t>
            </a:r>
            <a:r>
              <a:rPr lang="en-US" dirty="0">
                <a:cs typeface="Calibri"/>
              </a:rPr>
              <a:t>: having discussions rather than arguments (think of it like us vs the problem instead of you vs me); being willing to compromise at a middle ground, but it is important to understand this does not mean you compromise your own values and beliefs, do not make unhealthy compromises on things that are important to you (i.e. if it's your family member's birthday the same day as a friend/partner's basketball game, you shouldn't sacrifice your own needs, and your friend/partner should respect that by not getting upset or angry; finding a compromise that you will go to the next game instead)</a:t>
            </a:r>
          </a:p>
          <a:p>
            <a:r>
              <a:rPr lang="en-US" dirty="0">
                <a:cs typeface="Calibri"/>
              </a:rPr>
              <a:t>-</a:t>
            </a:r>
            <a:r>
              <a:rPr lang="en-US" u="sng" dirty="0">
                <a:cs typeface="Calibri"/>
              </a:rPr>
              <a:t>Honesty &amp; Trust</a:t>
            </a:r>
            <a:r>
              <a:rPr lang="en-US" dirty="0">
                <a:cs typeface="Calibri"/>
              </a:rPr>
              <a:t>: how do you build trust? By being honest. Be honest about what your needs are, what you're doing, how you're feeling; making sure you don't keep things from your friend/partner because you think it'll hurt their feelings or make them mad; on the flip side, you can't build trust by invading someone's privacy and ge</a:t>
            </a:r>
            <a:r>
              <a:rPr lang="en-US" dirty="0"/>
              <a:t>tting jealous/mad if they're spending time with others; ties back to respect and communication</a:t>
            </a:r>
            <a:endParaRPr lang="en-US" dirty="0">
              <a:cs typeface="Calibri"/>
            </a:endParaRPr>
          </a:p>
          <a:p>
            <a:r>
              <a:rPr lang="en-US" dirty="0"/>
              <a:t>-</a:t>
            </a:r>
            <a:r>
              <a:rPr lang="en-US" u="sng" dirty="0"/>
              <a:t>Consent</a:t>
            </a:r>
            <a:r>
              <a:rPr lang="en-US" dirty="0"/>
              <a:t>: an important part of a healthy relationship is physical affection, but there must ALWAYS be consent before any physical activity; ALWAYS respect others' boundaries</a:t>
            </a:r>
          </a:p>
        </p:txBody>
      </p:sp>
      <p:sp>
        <p:nvSpPr>
          <p:cNvPr id="4" name="Slide Number Placeholder 3"/>
          <p:cNvSpPr>
            <a:spLocks noGrp="1"/>
          </p:cNvSpPr>
          <p:nvPr>
            <p:ph type="sldNum" sz="quarter" idx="10"/>
          </p:nvPr>
        </p:nvSpPr>
        <p:spPr/>
        <p:txBody>
          <a:bodyPr/>
          <a:lstStyle/>
          <a:p>
            <a:fld id="{B686EE87-AE41-4B75-8C33-E4F09960B8F5}" type="slidenum">
              <a:rPr lang="en-US" smtClean="0"/>
              <a:t>15</a:t>
            </a:fld>
            <a:endParaRPr lang="en-US"/>
          </a:p>
        </p:txBody>
      </p:sp>
    </p:spTree>
    <p:extLst>
      <p:ext uri="{BB962C8B-B14F-4D97-AF65-F5344CB8AC3E}">
        <p14:creationId xmlns:p14="http://schemas.microsoft.com/office/powerpoint/2010/main" val="364201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-transition with "of the relationships we just went over, do you think that any of those should be abusive?"</a:t>
            </a:r>
          </a:p>
          <a:p>
            <a:r>
              <a:rPr lang="en-US" dirty="0">
                <a:cs typeface="Calibri"/>
              </a:rPr>
              <a:t>-loving someone does not mean you abuse them</a:t>
            </a:r>
          </a:p>
        </p:txBody>
      </p:sp>
      <p:sp>
        <p:nvSpPr>
          <p:cNvPr id="4" name="Slide Number Placeholder 3"/>
          <p:cNvSpPr>
            <a:spLocks noGrp="1"/>
          </p:cNvSpPr>
          <p:nvPr>
            <p:ph type="sldNum" sz="quarter" idx="10"/>
          </p:nvPr>
        </p:nvSpPr>
        <p:spPr/>
        <p:txBody>
          <a:bodyPr/>
          <a:lstStyle/>
          <a:p>
            <a:fld id="{B686EE87-AE41-4B75-8C33-E4F09960B8F5}" type="slidenum">
              <a:rPr lang="en-US" smtClean="0"/>
              <a:t>16</a:t>
            </a:fld>
            <a:endParaRPr lang="en-US"/>
          </a:p>
        </p:txBody>
      </p:sp>
    </p:spTree>
    <p:extLst>
      <p:ext uri="{BB962C8B-B14F-4D97-AF65-F5344CB8AC3E}">
        <p14:creationId xmlns:p14="http://schemas.microsoft.com/office/powerpoint/2010/main" val="153196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-open up discussion for audience participation, "what are some signs of an abusive relationship?"</a:t>
            </a:r>
            <a:endParaRPr lang="en-US" b="0" dirty="0"/>
          </a:p>
        </p:txBody>
      </p:sp>
      <p:sp>
        <p:nvSpPr>
          <p:cNvPr id="4" name="Slide Number Placeholder 3"/>
          <p:cNvSpPr>
            <a:spLocks noGrp="1"/>
          </p:cNvSpPr>
          <p:nvPr>
            <p:ph type="sldNum" sz="quarter" idx="10"/>
          </p:nvPr>
        </p:nvSpPr>
        <p:spPr/>
        <p:txBody>
          <a:bodyPr/>
          <a:lstStyle/>
          <a:p>
            <a:fld id="{B686EE87-AE41-4B75-8C33-E4F09960B8F5}" type="slidenum">
              <a:rPr lang="en-US" smtClean="0"/>
              <a:t>17</a:t>
            </a:fld>
            <a:endParaRPr lang="en-US"/>
          </a:p>
        </p:txBody>
      </p:sp>
    </p:spTree>
    <p:extLst>
      <p:ext uri="{BB962C8B-B14F-4D97-AF65-F5344CB8AC3E}">
        <p14:creationId xmlns:p14="http://schemas.microsoft.com/office/powerpoint/2010/main" val="143185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a:t>
            </a:r>
            <a:r>
              <a:rPr lang="en-US" u="sng" dirty="0">
                <a:cs typeface="Calibri"/>
              </a:rPr>
              <a:t>Physical</a:t>
            </a:r>
            <a:r>
              <a:rPr lang="en-US" dirty="0">
                <a:cs typeface="Calibri"/>
              </a:rPr>
              <a:t>: the use or threat of physical force against another person in a way that injures a person (hitting, choking) or puts the person at risk of being injured, this means that any time a person feels unsafe or in danger of violence (i.e. throwing things even if not directly at a person, blocking someone from leaving, breaking things, choking)</a:t>
            </a:r>
          </a:p>
          <a:p>
            <a:r>
              <a:rPr lang="en-US" dirty="0">
                <a:cs typeface="Calibri"/>
              </a:rPr>
              <a:t>-</a:t>
            </a:r>
            <a:r>
              <a:rPr lang="en-US" u="sng" dirty="0">
                <a:cs typeface="Calibri"/>
              </a:rPr>
              <a:t>Emotional</a:t>
            </a:r>
            <a:r>
              <a:rPr lang="en-US" dirty="0">
                <a:cs typeface="Calibri"/>
              </a:rPr>
              <a:t>: constant negative criticism, name-calling, putting down, gas-lighting aka crazy-making (what you believe is not true/you're being crazy for believing something); making all the decisions for someone; an example could be someone saying "if you leave, I'll hurt myself" and acknowledge that this can be a very scary thing to hear, and if someone says that to you, you should talk to a trusted adult to get extra support for yourself and that person.</a:t>
            </a:r>
          </a:p>
          <a:p>
            <a:r>
              <a:rPr lang="en-US" dirty="0">
                <a:cs typeface="Calibri"/>
              </a:rPr>
              <a:t>-</a:t>
            </a:r>
            <a:r>
              <a:rPr lang="en-US" u="sng" dirty="0">
                <a:cs typeface="Calibri"/>
              </a:rPr>
              <a:t>Sexual</a:t>
            </a:r>
            <a:r>
              <a:rPr lang="en-US" dirty="0">
                <a:cs typeface="Calibri"/>
              </a:rPr>
              <a:t>: forcing ANY unwanted physical contact and/or sexual acts (sexual assault); any abuse based on gender identity or expression; sexual abuse can be linked to other types of abuse, including technological with the act or threat of sharing private photos or messages</a:t>
            </a:r>
          </a:p>
          <a:p>
            <a:r>
              <a:rPr lang="en-US" dirty="0">
                <a:cs typeface="Calibri"/>
              </a:rPr>
              <a:t>-</a:t>
            </a:r>
            <a:r>
              <a:rPr lang="en-US" u="sng" dirty="0">
                <a:cs typeface="Calibri"/>
              </a:rPr>
              <a:t>Financial</a:t>
            </a:r>
            <a:r>
              <a:rPr lang="en-US" dirty="0">
                <a:cs typeface="Calibri"/>
              </a:rPr>
              <a:t>: withholding resources, stealing from the victim, expecting to pay for everything, using someone's name to incur debt, demanding personal financial info (bank account information, passwords, cards, etc.), interfering with someone's source of income (i.e. constantly showing up or calling to get someone in trouble at their work) </a:t>
            </a:r>
          </a:p>
          <a:p>
            <a:r>
              <a:rPr lang="en-US" dirty="0">
                <a:cs typeface="Calibri"/>
              </a:rPr>
              <a:t>-</a:t>
            </a:r>
            <a:r>
              <a:rPr lang="en-US" u="sng" dirty="0">
                <a:cs typeface="Calibri"/>
              </a:rPr>
              <a:t>Spiritual</a:t>
            </a:r>
            <a:r>
              <a:rPr lang="en-US" dirty="0">
                <a:cs typeface="Calibri"/>
              </a:rPr>
              <a:t>: audience will often link spiritual abuse to religion, but it's important to acknowledge that there are also other ways spiritual abuse happens along with the religious aspect; essentially spiritual abuse is getting in the way of doing something that someone believes in or enjoys for their well-being (</a:t>
            </a:r>
            <a:r>
              <a:rPr lang="en-US" dirty="0" err="1">
                <a:cs typeface="Calibri"/>
              </a:rPr>
              <a:t>i.e.not</a:t>
            </a:r>
            <a:r>
              <a:rPr lang="en-US" dirty="0">
                <a:cs typeface="Calibri"/>
              </a:rPr>
              <a:t> allowing someone to practice their morals/values/religious beliefs, not allowing someone to spend time with their family or friends); ask: "do you feel like you've given up things that are important to you?" </a:t>
            </a:r>
          </a:p>
          <a:p>
            <a:r>
              <a:rPr lang="en-US" dirty="0">
                <a:cs typeface="Calibri"/>
              </a:rPr>
              <a:t>-</a:t>
            </a:r>
            <a:r>
              <a:rPr lang="en-US" u="sng" dirty="0">
                <a:cs typeface="Calibri"/>
              </a:rPr>
              <a:t>Technological</a:t>
            </a:r>
            <a:r>
              <a:rPr lang="en-US" dirty="0">
                <a:cs typeface="Calibri"/>
              </a:rPr>
              <a:t>: any use of technology (including social networking) to bully, harass, stalk, or intimidate someone; high frequency of calls/texts day and night, and getting angry if you fail to respond right away; controlling passwords to phone and social media accounts; using social media to stalk or impersonate someone; GPS tracking without permission; using private photos and messages as a threat; acknowledge the difference that there is a difference in power dynamic between parents and children, parents/caregivers are legally responsible for their child, which is very different from the equality in relationships</a:t>
            </a:r>
          </a:p>
          <a:p>
            <a:r>
              <a:rPr lang="en-US" dirty="0">
                <a:cs typeface="Calibri"/>
              </a:rPr>
              <a:t>-IMPORTANT to acknowledge that there could be as little or as many overlapping types of abuse present, it's all about the power and control; these are ways to categorize so we can identify the red flags more easily</a:t>
            </a:r>
          </a:p>
        </p:txBody>
      </p:sp>
      <p:sp>
        <p:nvSpPr>
          <p:cNvPr id="4" name="Slide Number Placeholder 3"/>
          <p:cNvSpPr>
            <a:spLocks noGrp="1"/>
          </p:cNvSpPr>
          <p:nvPr>
            <p:ph type="sldNum" sz="quarter" idx="10"/>
          </p:nvPr>
        </p:nvSpPr>
        <p:spPr/>
        <p:txBody>
          <a:bodyPr/>
          <a:lstStyle/>
          <a:p>
            <a:fld id="{B686EE87-AE41-4B75-8C33-E4F09960B8F5}" type="slidenum">
              <a:rPr lang="en-US" smtClean="0"/>
              <a:t>18</a:t>
            </a:fld>
            <a:endParaRPr lang="en-US"/>
          </a:p>
        </p:txBody>
      </p:sp>
    </p:spTree>
    <p:extLst>
      <p:ext uri="{BB962C8B-B14F-4D97-AF65-F5344CB8AC3E}">
        <p14:creationId xmlns:p14="http://schemas.microsoft.com/office/powerpoint/2010/main" val="87659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9530" indent="-288281" eaLnBrk="0" hangingPunct="0">
              <a:spcBef>
                <a:spcPct val="30000"/>
              </a:spcBef>
              <a:defRPr sz="1200">
                <a:solidFill>
                  <a:schemeClr val="tx1"/>
                </a:solidFill>
                <a:latin typeface="Times New Roman" pitchFamily="18" charset="0"/>
              </a:defRPr>
            </a:lvl2pPr>
            <a:lvl3pPr marL="1153122" indent="-230625" eaLnBrk="0" hangingPunct="0">
              <a:spcBef>
                <a:spcPct val="30000"/>
              </a:spcBef>
              <a:defRPr sz="1200">
                <a:solidFill>
                  <a:schemeClr val="tx1"/>
                </a:solidFill>
                <a:latin typeface="Times New Roman" pitchFamily="18" charset="0"/>
              </a:defRPr>
            </a:lvl3pPr>
            <a:lvl4pPr marL="1614370" indent="-230625" eaLnBrk="0" hangingPunct="0">
              <a:spcBef>
                <a:spcPct val="30000"/>
              </a:spcBef>
              <a:defRPr sz="1200">
                <a:solidFill>
                  <a:schemeClr val="tx1"/>
                </a:solidFill>
                <a:latin typeface="Times New Roman" pitchFamily="18" charset="0"/>
              </a:defRPr>
            </a:lvl4pPr>
            <a:lvl5pPr marL="2075619" indent="-230625" eaLnBrk="0" hangingPunct="0">
              <a:spcBef>
                <a:spcPct val="30000"/>
              </a:spcBef>
              <a:defRPr sz="1200">
                <a:solidFill>
                  <a:schemeClr val="tx1"/>
                </a:solidFill>
                <a:latin typeface="Times New Roman" pitchFamily="18" charset="0"/>
              </a:defRPr>
            </a:lvl5pPr>
            <a:lvl6pPr marL="2536868" indent="-230625" eaLnBrk="0" fontAlgn="base" hangingPunct="0">
              <a:spcBef>
                <a:spcPct val="30000"/>
              </a:spcBef>
              <a:spcAft>
                <a:spcPct val="0"/>
              </a:spcAft>
              <a:defRPr sz="1200">
                <a:solidFill>
                  <a:schemeClr val="tx1"/>
                </a:solidFill>
                <a:latin typeface="Times New Roman" pitchFamily="18" charset="0"/>
              </a:defRPr>
            </a:lvl6pPr>
            <a:lvl7pPr marL="2998115" indent="-230625" eaLnBrk="0" fontAlgn="base" hangingPunct="0">
              <a:spcBef>
                <a:spcPct val="30000"/>
              </a:spcBef>
              <a:spcAft>
                <a:spcPct val="0"/>
              </a:spcAft>
              <a:defRPr sz="1200">
                <a:solidFill>
                  <a:schemeClr val="tx1"/>
                </a:solidFill>
                <a:latin typeface="Times New Roman" pitchFamily="18" charset="0"/>
              </a:defRPr>
            </a:lvl7pPr>
            <a:lvl8pPr marL="3459365" indent="-230625" eaLnBrk="0" fontAlgn="base" hangingPunct="0">
              <a:spcBef>
                <a:spcPct val="30000"/>
              </a:spcBef>
              <a:spcAft>
                <a:spcPct val="0"/>
              </a:spcAft>
              <a:defRPr sz="1200">
                <a:solidFill>
                  <a:schemeClr val="tx1"/>
                </a:solidFill>
                <a:latin typeface="Times New Roman" pitchFamily="18" charset="0"/>
              </a:defRPr>
            </a:lvl8pPr>
            <a:lvl9pPr marL="3920613" indent="-2306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ABAE195-14E8-4EFA-83FB-83379F6C58F6}" type="slidenum">
              <a:rPr lang="en-US" altLang="en-US" smtClean="0"/>
              <a:pPr eaLnBrk="1" hangingPunct="1">
                <a:spcBef>
                  <a:spcPct val="0"/>
                </a:spcBef>
              </a:pPr>
              <a:t>19</a:t>
            </a:fld>
            <a:endParaRPr lang="en-US" altLang="en-US"/>
          </a:p>
        </p:txBody>
      </p:sp>
      <p:sp>
        <p:nvSpPr>
          <p:cNvPr id="50179" name="Rectangle 2"/>
          <p:cNvSpPr>
            <a:spLocks noGrp="1" noRot="1" noChangeAspect="1" noChangeArrowheads="1" noTextEdit="1"/>
          </p:cNvSpPr>
          <p:nvPr>
            <p:ph type="sldImg"/>
          </p:nvPr>
        </p:nvSpPr>
        <p:spPr>
          <a:xfrm>
            <a:off x="409575" y="698500"/>
            <a:ext cx="6203950" cy="3490913"/>
          </a:xfrm>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Calibri"/>
              </a:rPr>
              <a:t>-Cycle of Violence is important so that we can identify what's going on and take steps to stop the cycle</a:t>
            </a:r>
          </a:p>
          <a:p>
            <a:r>
              <a:rPr lang="en-US" altLang="en-US" dirty="0">
                <a:cs typeface="Calibri"/>
              </a:rPr>
              <a:t>-</a:t>
            </a:r>
            <a:r>
              <a:rPr lang="en-US" altLang="en-US" u="sng" dirty="0">
                <a:cs typeface="Calibri"/>
              </a:rPr>
              <a:t>Honeymoon</a:t>
            </a:r>
            <a:r>
              <a:rPr lang="en-US" altLang="en-US" dirty="0">
                <a:cs typeface="Calibri"/>
              </a:rPr>
              <a:t>: everything is going really well and there are no issues (i.e. </a:t>
            </a:r>
          </a:p>
          <a:p>
            <a:r>
              <a:rPr lang="en-US" altLang="en-US" dirty="0">
                <a:cs typeface="Calibri"/>
              </a:rPr>
              <a:t>-</a:t>
            </a:r>
            <a:r>
              <a:rPr lang="en-US" altLang="en-US" u="sng" dirty="0">
                <a:cs typeface="Calibri"/>
              </a:rPr>
              <a:t>Tension Building</a:t>
            </a:r>
            <a:r>
              <a:rPr lang="en-US" altLang="en-US" dirty="0">
                <a:cs typeface="Calibri"/>
              </a:rPr>
              <a:t>: </a:t>
            </a:r>
          </a:p>
          <a:p>
            <a:r>
              <a:rPr lang="en-US" altLang="en-US" dirty="0">
                <a:cs typeface="Calibri"/>
              </a:rPr>
              <a:t>-</a:t>
            </a:r>
            <a:r>
              <a:rPr lang="en-US" altLang="en-US" u="sng" dirty="0">
                <a:cs typeface="Calibri"/>
              </a:rPr>
              <a:t>Explosion</a:t>
            </a:r>
            <a:r>
              <a:rPr lang="en-US" altLang="en-US" dirty="0">
                <a:cs typeface="Calibri"/>
              </a:rPr>
              <a:t>:</a:t>
            </a:r>
          </a:p>
          <a:p>
            <a:r>
              <a:rPr lang="en-US" altLang="en-US" dirty="0">
                <a:cs typeface="Calibri"/>
              </a:rPr>
              <a:t>-</a:t>
            </a:r>
            <a:r>
              <a:rPr lang="en-US" altLang="en-US" u="sng" dirty="0">
                <a:cs typeface="Calibri"/>
              </a:rPr>
              <a:t>False Honeymoon or Calm Phase</a:t>
            </a:r>
            <a:r>
              <a:rPr lang="en-US" altLang="en-US" dirty="0">
                <a:cs typeface="Calibri"/>
              </a:rPr>
              <a:t>: </a:t>
            </a:r>
          </a:p>
        </p:txBody>
      </p:sp>
    </p:spTree>
    <p:extLst>
      <p:ext uri="{BB962C8B-B14F-4D97-AF65-F5344CB8AC3E}">
        <p14:creationId xmlns:p14="http://schemas.microsoft.com/office/powerpoint/2010/main" val="41222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panose="020F0502020204030204"/>
              </a:rPr>
              <a:t>-introduce WEAVE </a:t>
            </a:r>
          </a:p>
          <a:p>
            <a:r>
              <a:rPr lang="en-US" dirty="0">
                <a:cs typeface="Calibri" panose="020F0502020204030204"/>
              </a:rPr>
              <a:t>-trauma-informed warning, give audience space to practice self-care if needed, some of the topics we discuss can be difficult or triggering "take time for yourself if you need to, this information can be heavy or triggering for those who have experiences or witnessed abuse, so be sure to always take care of yourself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a:t>
            </a:r>
            <a:r>
              <a:rPr lang="en-US" sz="1200" dirty="0">
                <a:cs typeface="Calibri" panose="020F0502020204030204"/>
              </a:rPr>
              <a:t>community agreements</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C82142DD-DDAE-4275-B0FA-C8F519E02633}" type="slidenum">
              <a:rPr lang="en-US" smtClean="0"/>
              <a:t>2</a:t>
            </a:fld>
            <a:endParaRPr lang="en-US"/>
          </a:p>
        </p:txBody>
      </p:sp>
    </p:spTree>
    <p:extLst>
      <p:ext uri="{BB962C8B-B14F-4D97-AF65-F5344CB8AC3E}">
        <p14:creationId xmlns:p14="http://schemas.microsoft.com/office/powerpoint/2010/main" val="274912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b="0" dirty="0"/>
              <a:t>-Acknowledge that while family and holidays can be a great, loving time—that is NOT the case for everyone</a:t>
            </a:r>
          </a:p>
          <a:p>
            <a:r>
              <a:rPr lang="en-US" b="0" dirty="0"/>
              <a:t>-Some students will face differing political views, judgements on their gender identity or sexual orientation</a:t>
            </a:r>
          </a:p>
          <a:p>
            <a:r>
              <a:rPr lang="en-US" b="0" dirty="0"/>
              <a:t>-Some students have toxic households </a:t>
            </a:r>
          </a:p>
        </p:txBody>
      </p:sp>
      <p:sp>
        <p:nvSpPr>
          <p:cNvPr id="4" name="Slide Number Placeholder 3"/>
          <p:cNvSpPr>
            <a:spLocks noGrp="1"/>
          </p:cNvSpPr>
          <p:nvPr>
            <p:ph type="sldNum" sz="quarter" idx="10"/>
          </p:nvPr>
        </p:nvSpPr>
        <p:spPr/>
        <p:txBody>
          <a:bodyPr/>
          <a:lstStyle/>
          <a:p>
            <a:fld id="{B686EE87-AE41-4B75-8C33-E4F09960B8F5}" type="slidenum">
              <a:rPr lang="en-US" smtClean="0"/>
              <a:t>20</a:t>
            </a:fld>
            <a:endParaRPr lang="en-US"/>
          </a:p>
        </p:txBody>
      </p:sp>
    </p:spTree>
    <p:extLst>
      <p:ext uri="{BB962C8B-B14F-4D97-AF65-F5344CB8AC3E}">
        <p14:creationId xmlns:p14="http://schemas.microsoft.com/office/powerpoint/2010/main" val="293966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21</a:t>
            </a:fld>
            <a:endParaRPr lang="en-US"/>
          </a:p>
        </p:txBody>
      </p:sp>
    </p:spTree>
    <p:extLst>
      <p:ext uri="{BB962C8B-B14F-4D97-AF65-F5344CB8AC3E}">
        <p14:creationId xmlns:p14="http://schemas.microsoft.com/office/powerpoint/2010/main" val="126779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dirty="0"/>
              <a:t>Be simple and direct– ex: ”I don’t want to talk about politics today” or “I don’t want you to comment on my appearance” </a:t>
            </a:r>
          </a:p>
          <a:p>
            <a:r>
              <a:rPr lang="en-US" sz="1200" dirty="0"/>
              <a:t>Explain why this is important to you</a:t>
            </a:r>
          </a:p>
          <a:p>
            <a:r>
              <a:rPr lang="en-US" sz="1200" dirty="0"/>
              <a:t>You can start small</a:t>
            </a:r>
          </a:p>
          <a:p>
            <a:r>
              <a:rPr lang="en-US" sz="1200" dirty="0"/>
              <a:t>Prioritize </a:t>
            </a:r>
            <a:r>
              <a:rPr lang="en-US" sz="1200" b="1" dirty="0"/>
              <a:t>your</a:t>
            </a:r>
            <a:r>
              <a:rPr lang="en-US" sz="1200" dirty="0"/>
              <a:t> feelings </a:t>
            </a:r>
          </a:p>
          <a:p>
            <a:r>
              <a:rPr lang="en-US" sz="1200" dirty="0"/>
              <a:t>Remember these boundaries can be fluid, it’s up to you!</a:t>
            </a:r>
          </a:p>
          <a:p>
            <a:endParaRPr lang="en-US" sz="1200" dirty="0"/>
          </a:p>
          <a:p>
            <a:r>
              <a:rPr lang="en-US" sz="1200" dirty="0"/>
              <a:t>Open up for students to share</a:t>
            </a:r>
          </a:p>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22</a:t>
            </a:fld>
            <a:endParaRPr lang="en-US"/>
          </a:p>
        </p:txBody>
      </p:sp>
    </p:spTree>
    <p:extLst>
      <p:ext uri="{BB962C8B-B14F-4D97-AF65-F5344CB8AC3E}">
        <p14:creationId xmlns:p14="http://schemas.microsoft.com/office/powerpoint/2010/main" val="332815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dirty="0"/>
              <a:t>-Remember that it’s okay to remove yourself from uncomfortable conversations, don’t pressure yourself to start this conversation with family if you don’t want to!</a:t>
            </a:r>
          </a:p>
          <a:p>
            <a:r>
              <a:rPr lang="en-US" sz="1200" dirty="0"/>
              <a:t>-Have an external support system</a:t>
            </a:r>
          </a:p>
          <a:p>
            <a:r>
              <a:rPr lang="en-US" sz="1200" dirty="0"/>
              <a:t>-Allow yourself to feel your feelings</a:t>
            </a:r>
          </a:p>
          <a:p>
            <a:r>
              <a:rPr lang="en-US" sz="1200" dirty="0"/>
              <a:t>-Acknowledge your past and present</a:t>
            </a:r>
          </a:p>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23</a:t>
            </a:fld>
            <a:endParaRPr lang="en-US"/>
          </a:p>
        </p:txBody>
      </p:sp>
    </p:spTree>
    <p:extLst>
      <p:ext uri="{BB962C8B-B14F-4D97-AF65-F5344CB8AC3E}">
        <p14:creationId xmlns:p14="http://schemas.microsoft.com/office/powerpoint/2010/main" val="2295643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24</a:t>
            </a:fld>
            <a:endParaRPr lang="en-US"/>
          </a:p>
        </p:txBody>
      </p:sp>
    </p:spTree>
    <p:extLst>
      <p:ext uri="{BB962C8B-B14F-4D97-AF65-F5344CB8AC3E}">
        <p14:creationId xmlns:p14="http://schemas.microsoft.com/office/powerpoint/2010/main" val="20810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-Create space for students to share their thoughts or plans going into the holidays</a:t>
            </a:r>
          </a:p>
        </p:txBody>
      </p:sp>
      <p:sp>
        <p:nvSpPr>
          <p:cNvPr id="4" name="Slide Number Placeholder 3"/>
          <p:cNvSpPr>
            <a:spLocks noGrp="1"/>
          </p:cNvSpPr>
          <p:nvPr>
            <p:ph type="sldNum" sz="quarter" idx="10"/>
          </p:nvPr>
        </p:nvSpPr>
        <p:spPr/>
        <p:txBody>
          <a:bodyPr/>
          <a:lstStyle/>
          <a:p>
            <a:fld id="{B686EE87-AE41-4B75-8C33-E4F09960B8F5}" type="slidenum">
              <a:rPr lang="en-US" smtClean="0"/>
              <a:t>25</a:t>
            </a:fld>
            <a:endParaRPr lang="en-US"/>
          </a:p>
        </p:txBody>
      </p:sp>
    </p:spTree>
    <p:extLst>
      <p:ext uri="{BB962C8B-B14F-4D97-AF65-F5344CB8AC3E}">
        <p14:creationId xmlns:p14="http://schemas.microsoft.com/office/powerpoint/2010/main" val="221402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26</a:t>
            </a:fld>
            <a:endParaRPr lang="en-US"/>
          </a:p>
        </p:txBody>
      </p:sp>
    </p:spTree>
    <p:extLst>
      <p:ext uri="{BB962C8B-B14F-4D97-AF65-F5344CB8AC3E}">
        <p14:creationId xmlns:p14="http://schemas.microsoft.com/office/powerpoint/2010/main" val="2656129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201F1E"/>
                </a:solidFill>
                <a:effectLst/>
                <a:latin typeface="Calibri" panose="020F0502020204030204" pitchFamily="34" charset="0"/>
              </a:rPr>
              <a:t>2:00 – 2:50pm Black/African American/African Diaspora Connection</a:t>
            </a:r>
          </a:p>
          <a:p>
            <a:pPr marL="0" indent="0" algn="l">
              <a:buNone/>
            </a:pPr>
            <a:r>
              <a:rPr lang="en-US" sz="1200" b="0" i="0" dirty="0">
                <a:solidFill>
                  <a:srgbClr val="201F1E"/>
                </a:solidFill>
                <a:effectLst/>
                <a:latin typeface="Calibri" panose="020F0502020204030204" pitchFamily="34" charset="0"/>
              </a:rPr>
              <a:t>3:00 – 3:50pm Black, Indigenous, and other People of Color (BIPOC) Connection</a:t>
            </a:r>
          </a:p>
          <a:p>
            <a:pPr marL="0" indent="0" algn="l">
              <a:buNone/>
            </a:pPr>
            <a:r>
              <a:rPr lang="en-US" sz="1200" b="0" i="0" dirty="0">
                <a:solidFill>
                  <a:srgbClr val="201F1E"/>
                </a:solidFill>
                <a:effectLst/>
                <a:latin typeface="Calibri" panose="020F0502020204030204" pitchFamily="34" charset="0"/>
              </a:rPr>
              <a:t>4:00 – 4:50pm LGBTQ+ Connection</a:t>
            </a:r>
          </a:p>
          <a:p>
            <a:pPr algn="l"/>
            <a:endParaRPr lang="en-US" dirty="0"/>
          </a:p>
        </p:txBody>
      </p:sp>
      <p:sp>
        <p:nvSpPr>
          <p:cNvPr id="4" name="Slide Number Placeholder 3"/>
          <p:cNvSpPr>
            <a:spLocks noGrp="1"/>
          </p:cNvSpPr>
          <p:nvPr>
            <p:ph type="sldNum" sz="quarter" idx="10"/>
          </p:nvPr>
        </p:nvSpPr>
        <p:spPr/>
        <p:txBody>
          <a:bodyPr/>
          <a:lstStyle/>
          <a:p>
            <a:fld id="{B686EE87-AE41-4B75-8C33-E4F09960B8F5}" type="slidenum">
              <a:rPr lang="en-US" smtClean="0"/>
              <a:t>27</a:t>
            </a:fld>
            <a:endParaRPr lang="en-US"/>
          </a:p>
        </p:txBody>
      </p:sp>
    </p:spTree>
    <p:extLst>
      <p:ext uri="{BB962C8B-B14F-4D97-AF65-F5344CB8AC3E}">
        <p14:creationId xmlns:p14="http://schemas.microsoft.com/office/powerpoint/2010/main" val="2094058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B686EE87-AE41-4B75-8C33-E4F09960B8F5}" type="slidenum">
              <a:rPr lang="en-US" smtClean="0"/>
              <a:t>28</a:t>
            </a:fld>
            <a:endParaRPr lang="en-US"/>
          </a:p>
        </p:txBody>
      </p:sp>
    </p:spTree>
    <p:extLst>
      <p:ext uri="{BB962C8B-B14F-4D97-AF65-F5344CB8AC3E}">
        <p14:creationId xmlns:p14="http://schemas.microsoft.com/office/powerpoint/2010/main" val="98913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6EE87-AE41-4B75-8C33-E4F09960B8F5}" type="slidenum">
              <a:rPr lang="en-US" smtClean="0"/>
              <a:t>29</a:t>
            </a:fld>
            <a:endParaRPr lang="en-US"/>
          </a:p>
        </p:txBody>
      </p:sp>
    </p:spTree>
    <p:extLst>
      <p:ext uri="{BB962C8B-B14F-4D97-AF65-F5344CB8AC3E}">
        <p14:creationId xmlns:p14="http://schemas.microsoft.com/office/powerpoint/2010/main" val="29879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323130"/>
                </a:solidFill>
                <a:effectLst/>
                <a:latin typeface="Times New Roman" panose="02020603050405020304" pitchFamily="18" charset="0"/>
              </a:rPr>
              <a:t>Trajan will lead!</a:t>
            </a:r>
          </a:p>
          <a:p>
            <a:pPr algn="l"/>
            <a:endParaRPr lang="en-US" sz="1800" b="0" i="0" dirty="0">
              <a:solidFill>
                <a:srgbClr val="323130"/>
              </a:solidFill>
              <a:effectLst/>
              <a:latin typeface="Times New Roman" panose="02020603050405020304" pitchFamily="18" charset="0"/>
            </a:endParaRPr>
          </a:p>
          <a:p>
            <a:pPr marL="0" indent="0" algn="l">
              <a:buNone/>
            </a:pPr>
            <a:r>
              <a:rPr lang="en-US" sz="1800" b="0" i="0" dirty="0">
                <a:solidFill>
                  <a:srgbClr val="000000"/>
                </a:solidFill>
                <a:effectLst/>
                <a:latin typeface="Calibri" panose="020F0502020204030204" pitchFamily="34" charset="0"/>
              </a:rPr>
              <a:t>1. </a:t>
            </a:r>
            <a:r>
              <a:rPr lang="en-US" sz="1800" b="1" i="0" dirty="0">
                <a:solidFill>
                  <a:srgbClr val="000000"/>
                </a:solidFill>
                <a:effectLst/>
                <a:latin typeface="Calibri" panose="020F0502020204030204" pitchFamily="34" charset="0"/>
              </a:rPr>
              <a:t>RESPECT</a:t>
            </a:r>
            <a:r>
              <a:rPr lang="en-US" sz="1800" b="0" i="0" dirty="0">
                <a:solidFill>
                  <a:srgbClr val="000000"/>
                </a:solidFill>
                <a:effectLst/>
                <a:latin typeface="Calibri" panose="020F0502020204030204" pitchFamily="34" charset="0"/>
              </a:rPr>
              <a:t> each other </a:t>
            </a:r>
            <a:endParaRPr lang="en-US" sz="1800" b="0" i="0" dirty="0">
              <a:solidFill>
                <a:srgbClr val="323130"/>
              </a:solidFill>
              <a:effectLst/>
              <a:latin typeface="Times New Roman" panose="02020603050405020304" pitchFamily="18" charset="0"/>
            </a:endParaRPr>
          </a:p>
          <a:p>
            <a:pPr marL="0" indent="0" algn="l">
              <a:buNone/>
            </a:pPr>
            <a:r>
              <a:rPr lang="en-US" sz="1800" b="0" i="0" dirty="0">
                <a:solidFill>
                  <a:srgbClr val="000000"/>
                </a:solidFill>
                <a:effectLst/>
                <a:latin typeface="Calibri" panose="020F0502020204030204" pitchFamily="34" charset="0"/>
              </a:rPr>
              <a:t>2. </a:t>
            </a:r>
            <a:r>
              <a:rPr lang="en-US" sz="1800" b="1" i="0" dirty="0">
                <a:solidFill>
                  <a:srgbClr val="000000"/>
                </a:solidFill>
                <a:effectLst/>
                <a:latin typeface="Calibri" panose="020F0502020204030204" pitchFamily="34" charset="0"/>
              </a:rPr>
              <a:t>SHARE THE SPACE</a:t>
            </a:r>
            <a:r>
              <a:rPr lang="en-US" sz="1800" b="0" i="0" dirty="0">
                <a:solidFill>
                  <a:srgbClr val="000000"/>
                </a:solidFill>
                <a:effectLst/>
                <a:latin typeface="Calibri" panose="020F0502020204030204" pitchFamily="34" charset="0"/>
              </a:rPr>
              <a:t>, while centering Black, Indigenous, and Other People of Color (BIPOC), and LGBTQIA+ voices</a:t>
            </a:r>
            <a:endParaRPr lang="en-US" sz="1800" b="0" i="0" dirty="0">
              <a:solidFill>
                <a:srgbClr val="323130"/>
              </a:solidFill>
              <a:effectLst/>
              <a:latin typeface="Times New Roman" panose="02020603050405020304" pitchFamily="18" charset="0"/>
            </a:endParaRPr>
          </a:p>
          <a:p>
            <a:pPr marL="0" indent="0" algn="l">
              <a:buNone/>
            </a:pPr>
            <a:r>
              <a:rPr lang="en-US" sz="1800" b="0" i="0" dirty="0">
                <a:solidFill>
                  <a:srgbClr val="000000"/>
                </a:solidFill>
                <a:effectLst/>
                <a:latin typeface="Calibri" panose="020F0502020204030204" pitchFamily="34" charset="0"/>
              </a:rPr>
              <a:t>3. </a:t>
            </a:r>
            <a:r>
              <a:rPr lang="en-US" sz="1800" b="1" i="0" dirty="0">
                <a:solidFill>
                  <a:srgbClr val="000000"/>
                </a:solidFill>
                <a:effectLst/>
                <a:latin typeface="Calibri" panose="020F0502020204030204" pitchFamily="34" charset="0"/>
              </a:rPr>
              <a:t>CONFIDENTIALITY.</a:t>
            </a:r>
            <a:r>
              <a:rPr lang="en-US" sz="1800" b="0" i="0" dirty="0">
                <a:solidFill>
                  <a:srgbClr val="000000"/>
                </a:solidFill>
                <a:effectLst/>
                <a:latin typeface="Calibri" panose="020F0502020204030204" pitchFamily="34" charset="0"/>
              </a:rPr>
              <a:t> What’s said here, stays here. What’s learned here, leaves here.</a:t>
            </a:r>
            <a:endParaRPr lang="en-US" sz="1800" b="0" i="0" dirty="0">
              <a:solidFill>
                <a:srgbClr val="323130"/>
              </a:solidFill>
              <a:effectLst/>
              <a:latin typeface="Times New Roman" panose="02020603050405020304" pitchFamily="18" charset="0"/>
            </a:endParaRPr>
          </a:p>
          <a:p>
            <a:pPr marL="0" indent="0" algn="l">
              <a:buNone/>
            </a:pPr>
            <a:r>
              <a:rPr lang="en-US" sz="1800" b="0" i="0" dirty="0">
                <a:solidFill>
                  <a:srgbClr val="000000"/>
                </a:solidFill>
                <a:effectLst/>
                <a:latin typeface="Calibri" panose="020F0502020204030204" pitchFamily="34" charset="0"/>
              </a:rPr>
              <a:t>4. </a:t>
            </a:r>
            <a:r>
              <a:rPr lang="en-US" sz="1800" b="1" i="0" dirty="0">
                <a:solidFill>
                  <a:srgbClr val="000000"/>
                </a:solidFill>
                <a:effectLst/>
                <a:latin typeface="Calibri" panose="020F0502020204030204" pitchFamily="34" charset="0"/>
              </a:rPr>
              <a:t>CONTENT WARNING.</a:t>
            </a:r>
            <a:r>
              <a:rPr lang="en-US" sz="1800" b="0" i="0" dirty="0">
                <a:solidFill>
                  <a:srgbClr val="000000"/>
                </a:solidFill>
                <a:effectLst/>
                <a:latin typeface="Calibri" panose="020F0502020204030204" pitchFamily="34" charset="0"/>
              </a:rPr>
              <a:t> Some content that is being shared</a:t>
            </a:r>
            <a:r>
              <a:rPr lang="en-US" sz="1800" dirty="0">
                <a:solidFill>
                  <a:srgbClr val="323130"/>
                </a:solidFill>
                <a:latin typeface="Times New Roman" panose="02020603050405020304" pitchFamily="18" charset="0"/>
              </a:rPr>
              <a:t> </a:t>
            </a:r>
            <a:r>
              <a:rPr lang="en-US" sz="1800" b="0" i="0" dirty="0">
                <a:solidFill>
                  <a:srgbClr val="000000"/>
                </a:solidFill>
                <a:effectLst/>
                <a:latin typeface="Calibri" panose="020F0502020204030204" pitchFamily="34" charset="0"/>
              </a:rPr>
              <a:t>may be triggering. Please share a Content Warning if what you share might trigger others. </a:t>
            </a:r>
            <a:endParaRPr lang="en-US" sz="1800" b="0" i="0" dirty="0">
              <a:solidFill>
                <a:srgbClr val="323130"/>
              </a:solidFill>
              <a:effectLst/>
              <a:latin typeface="Times New Roman" panose="02020603050405020304" pitchFamily="18" charset="0"/>
            </a:endParaRPr>
          </a:p>
          <a:p>
            <a:pPr marL="0" indent="0" algn="l">
              <a:buNone/>
            </a:pPr>
            <a:r>
              <a:rPr lang="en-US" sz="1800" b="0" i="0" dirty="0">
                <a:solidFill>
                  <a:srgbClr val="000000"/>
                </a:solidFill>
                <a:effectLst/>
                <a:latin typeface="Calibri" panose="020F0502020204030204" pitchFamily="34" charset="0"/>
              </a:rPr>
              <a:t>5. </a:t>
            </a:r>
            <a:r>
              <a:rPr lang="en-US" sz="1800" b="1" i="0" dirty="0">
                <a:solidFill>
                  <a:srgbClr val="000000"/>
                </a:solidFill>
                <a:effectLst/>
                <a:latin typeface="Calibri" panose="020F0502020204030204" pitchFamily="34" charset="0"/>
              </a:rPr>
              <a:t>REMOVAL.</a:t>
            </a:r>
            <a:r>
              <a:rPr lang="en-US" sz="1800" b="0" i="0" dirty="0">
                <a:solidFill>
                  <a:srgbClr val="000000"/>
                </a:solidFill>
                <a:effectLst/>
                <a:latin typeface="Calibri" panose="020F0502020204030204" pitchFamily="34" charset="0"/>
              </a:rPr>
              <a:t> Those not adhering to the community agreements, will be removed from the forum.</a:t>
            </a:r>
            <a:endParaRPr lang="en-US" sz="1800" b="0" i="0" dirty="0">
              <a:solidFill>
                <a:srgbClr val="323130"/>
              </a:solidFill>
              <a:effectLst/>
              <a:latin typeface="Times New Roman" panose="02020603050405020304" pitchFamily="18" charset="0"/>
            </a:endParaRPr>
          </a:p>
          <a:p>
            <a:pPr algn="l"/>
            <a:endParaRPr lang="en-US" sz="1800" b="0" i="0" dirty="0">
              <a:solidFill>
                <a:srgbClr val="32313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686EE87-AE41-4B75-8C33-E4F09960B8F5}" type="slidenum">
              <a:rPr lang="en-US" smtClean="0"/>
              <a:t>3</a:t>
            </a:fld>
            <a:endParaRPr lang="en-US"/>
          </a:p>
        </p:txBody>
      </p:sp>
    </p:spTree>
    <p:extLst>
      <p:ext uri="{BB962C8B-B14F-4D97-AF65-F5344CB8AC3E}">
        <p14:creationId xmlns:p14="http://schemas.microsoft.com/office/powerpoint/2010/main" val="130370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3149" eaLnBrk="0" hangingPunct="0">
              <a:spcBef>
                <a:spcPct val="30000"/>
              </a:spcBef>
              <a:defRPr sz="1200">
                <a:solidFill>
                  <a:schemeClr val="tx1"/>
                </a:solidFill>
                <a:latin typeface="Times New Roman" pitchFamily="18" charset="0"/>
              </a:defRPr>
            </a:lvl1pPr>
            <a:lvl2pPr marL="749079" indent="-288108" defTabSz="933149" eaLnBrk="0" hangingPunct="0">
              <a:spcBef>
                <a:spcPct val="30000"/>
              </a:spcBef>
              <a:defRPr sz="1200">
                <a:solidFill>
                  <a:schemeClr val="tx1"/>
                </a:solidFill>
                <a:latin typeface="Times New Roman" pitchFamily="18" charset="0"/>
              </a:defRPr>
            </a:lvl2pPr>
            <a:lvl3pPr marL="1152429" indent="-230486" defTabSz="933149" eaLnBrk="0" hangingPunct="0">
              <a:spcBef>
                <a:spcPct val="30000"/>
              </a:spcBef>
              <a:defRPr sz="1200">
                <a:solidFill>
                  <a:schemeClr val="tx1"/>
                </a:solidFill>
                <a:latin typeface="Times New Roman" pitchFamily="18" charset="0"/>
              </a:defRPr>
            </a:lvl3pPr>
            <a:lvl4pPr marL="1613401" indent="-230486" defTabSz="933149" eaLnBrk="0" hangingPunct="0">
              <a:spcBef>
                <a:spcPct val="30000"/>
              </a:spcBef>
              <a:defRPr sz="1200">
                <a:solidFill>
                  <a:schemeClr val="tx1"/>
                </a:solidFill>
                <a:latin typeface="Times New Roman" pitchFamily="18" charset="0"/>
              </a:defRPr>
            </a:lvl4pPr>
            <a:lvl5pPr marL="2074373" indent="-230486" defTabSz="933149" eaLnBrk="0" hangingPunct="0">
              <a:spcBef>
                <a:spcPct val="30000"/>
              </a:spcBef>
              <a:defRPr sz="1200">
                <a:solidFill>
                  <a:schemeClr val="tx1"/>
                </a:solidFill>
                <a:latin typeface="Times New Roman" pitchFamily="18" charset="0"/>
              </a:defRPr>
            </a:lvl5pPr>
            <a:lvl6pPr marL="2535344" indent="-230486" defTabSz="933149" eaLnBrk="0" fontAlgn="base" hangingPunct="0">
              <a:spcBef>
                <a:spcPct val="30000"/>
              </a:spcBef>
              <a:spcAft>
                <a:spcPct val="0"/>
              </a:spcAft>
              <a:defRPr sz="1200">
                <a:solidFill>
                  <a:schemeClr val="tx1"/>
                </a:solidFill>
                <a:latin typeface="Times New Roman" pitchFamily="18" charset="0"/>
              </a:defRPr>
            </a:lvl6pPr>
            <a:lvl7pPr marL="2996315" indent="-230486" defTabSz="933149" eaLnBrk="0" fontAlgn="base" hangingPunct="0">
              <a:spcBef>
                <a:spcPct val="30000"/>
              </a:spcBef>
              <a:spcAft>
                <a:spcPct val="0"/>
              </a:spcAft>
              <a:defRPr sz="1200">
                <a:solidFill>
                  <a:schemeClr val="tx1"/>
                </a:solidFill>
                <a:latin typeface="Times New Roman" pitchFamily="18" charset="0"/>
              </a:defRPr>
            </a:lvl7pPr>
            <a:lvl8pPr marL="3457288" indent="-230486" defTabSz="933149" eaLnBrk="0" fontAlgn="base" hangingPunct="0">
              <a:spcBef>
                <a:spcPct val="30000"/>
              </a:spcBef>
              <a:spcAft>
                <a:spcPct val="0"/>
              </a:spcAft>
              <a:defRPr sz="1200">
                <a:solidFill>
                  <a:schemeClr val="tx1"/>
                </a:solidFill>
                <a:latin typeface="Times New Roman" pitchFamily="18" charset="0"/>
              </a:defRPr>
            </a:lvl8pPr>
            <a:lvl9pPr marL="3918260" indent="-230486" defTabSz="93314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191FA04-DFA3-4D08-B627-01053FAE4511}" type="slidenum">
              <a:rPr lang="en-US" altLang="en-US" smtClean="0"/>
              <a:pPr eaLnBrk="1" hangingPunct="1">
                <a:spcBef>
                  <a:spcPct val="0"/>
                </a:spcBef>
              </a:pPr>
              <a:t>30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702152" y="4421863"/>
            <a:ext cx="5618801" cy="4188374"/>
          </a:xfrm>
          <a:noFill/>
        </p:spPr>
        <p:txBody>
          <a:bodyPr/>
          <a:lstStyle/>
          <a:p>
            <a:pPr eaLnBrk="1" hangingPunct="1"/>
            <a:r>
              <a:rPr lang="en-US" altLang="en-US"/>
              <a:t> </a:t>
            </a:r>
          </a:p>
        </p:txBody>
      </p:sp>
    </p:spTree>
    <p:extLst>
      <p:ext uri="{BB962C8B-B14F-4D97-AF65-F5344CB8AC3E}">
        <p14:creationId xmlns:p14="http://schemas.microsoft.com/office/powerpoint/2010/main" val="15918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323130"/>
                </a:solidFill>
                <a:effectLst/>
                <a:latin typeface="Times New Roman" panose="02020603050405020304" pitchFamily="18" charset="0"/>
              </a:rPr>
              <a:t>Fenix will lead!</a:t>
            </a:r>
          </a:p>
          <a:p>
            <a:pPr algn="l"/>
            <a:endParaRPr lang="en-US" sz="1800" b="1" i="0" dirty="0">
              <a:solidFill>
                <a:srgbClr val="323130"/>
              </a:solidFill>
              <a:effectLst/>
              <a:latin typeface="Times New Roman" panose="02020603050405020304" pitchFamily="18" charset="0"/>
            </a:endParaRPr>
          </a:p>
          <a:p>
            <a:pPr algn="l"/>
            <a:r>
              <a:rPr lang="en-US" sz="1800" b="0" i="0" dirty="0">
                <a:solidFill>
                  <a:srgbClr val="323130"/>
                </a:solidFill>
                <a:effectLst/>
                <a:latin typeface="Times New Roman" panose="02020603050405020304" pitchFamily="18" charset="0"/>
              </a:rPr>
              <a:t>LAND STATEMENT</a:t>
            </a:r>
            <a:br>
              <a:rPr lang="en-US" sz="1800" b="0" i="0" dirty="0">
                <a:solidFill>
                  <a:srgbClr val="323130"/>
                </a:solidFill>
                <a:effectLst/>
                <a:latin typeface="Times New Roman" panose="02020603050405020304" pitchFamily="18" charset="0"/>
              </a:rPr>
            </a:br>
            <a:r>
              <a:rPr lang="en-US" sz="1800" b="0" i="0" dirty="0">
                <a:solidFill>
                  <a:srgbClr val="323130"/>
                </a:solidFill>
                <a:effectLst/>
                <a:latin typeface="Times New Roman" panose="02020603050405020304" pitchFamily="18" charset="0"/>
              </a:rPr>
              <a:t>We honor and acknowledge Miwok, Nisenan, and Maidu lands, and the tribal nations whose lands Los Rios Community College District sits on. </a:t>
            </a:r>
          </a:p>
          <a:p>
            <a:pPr algn="l"/>
            <a:r>
              <a:rPr lang="en-US" sz="1800" b="0" i="0" dirty="0">
                <a:solidFill>
                  <a:srgbClr val="323130"/>
                </a:solidFill>
                <a:effectLst/>
                <a:latin typeface="Times New Roman" panose="02020603050405020304" pitchFamily="18" charset="0"/>
              </a:rPr>
              <a:t>We honor and acknowledge early migrant and laboring communities of color who built the foundations of these regional lands.</a:t>
            </a:r>
          </a:p>
          <a:p>
            <a:pPr algn="l"/>
            <a:endParaRPr lang="en-US" sz="1800" b="1" i="0" dirty="0">
              <a:solidFill>
                <a:srgbClr val="32313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686EE87-AE41-4B75-8C33-E4F09960B8F5}" type="slidenum">
              <a:rPr lang="en-US" smtClean="0"/>
              <a:t>4</a:t>
            </a:fld>
            <a:endParaRPr lang="en-US"/>
          </a:p>
        </p:txBody>
      </p:sp>
    </p:spTree>
    <p:extLst>
      <p:ext uri="{BB962C8B-B14F-4D97-AF65-F5344CB8AC3E}">
        <p14:creationId xmlns:p14="http://schemas.microsoft.com/office/powerpoint/2010/main" val="216548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323130"/>
                </a:solidFill>
                <a:effectLst/>
                <a:latin typeface="Times New Roman" panose="02020603050405020304" pitchFamily="18" charset="0"/>
              </a:rPr>
              <a:t>Fenix will lead!</a:t>
            </a:r>
          </a:p>
          <a:p>
            <a:pPr algn="l"/>
            <a:endParaRPr lang="en-US" sz="1800" b="1" i="0" dirty="0">
              <a:solidFill>
                <a:srgbClr val="323130"/>
              </a:solidFill>
              <a:effectLst/>
              <a:latin typeface="Times New Roman" panose="02020603050405020304" pitchFamily="18" charset="0"/>
            </a:endParaRPr>
          </a:p>
          <a:p>
            <a:pPr algn="l"/>
            <a:r>
              <a:rPr lang="en-US" sz="1800" b="0" i="0" dirty="0">
                <a:solidFill>
                  <a:srgbClr val="323130"/>
                </a:solidFill>
                <a:effectLst/>
                <a:latin typeface="Times New Roman" panose="02020603050405020304" pitchFamily="18" charset="0"/>
              </a:rPr>
              <a:t>BLACK SOLIDARITY STATEMENT</a:t>
            </a:r>
          </a:p>
          <a:p>
            <a:pPr algn="l"/>
            <a:r>
              <a:rPr lang="en-US" sz="1800" b="0" i="0" dirty="0">
                <a:solidFill>
                  <a:srgbClr val="323130"/>
                </a:solidFill>
                <a:effectLst/>
                <a:latin typeface="Times New Roman" panose="02020603050405020304" pitchFamily="18" charset="0"/>
              </a:rPr>
              <a:t>Together we stand in solidarity with our Black community, and our students, faculty, staff, and administrators, to fight against systemic inequity, injustice, and racism, which is resulting in untimely deaths and immense suffering in the Black community.</a:t>
            </a:r>
          </a:p>
          <a:p>
            <a:pPr algn="l"/>
            <a:r>
              <a:rPr lang="en-US" sz="1800" b="0" i="0" dirty="0">
                <a:solidFill>
                  <a:srgbClr val="323130"/>
                </a:solidFill>
                <a:effectLst/>
                <a:latin typeface="Times New Roman" panose="02020603050405020304" pitchFamily="18" charset="0"/>
              </a:rPr>
              <a:t> </a:t>
            </a:r>
          </a:p>
          <a:p>
            <a:pPr algn="l"/>
            <a:r>
              <a:rPr lang="en-US" sz="1800" b="0" i="0" dirty="0">
                <a:solidFill>
                  <a:srgbClr val="323130"/>
                </a:solidFill>
                <a:effectLst/>
                <a:latin typeface="Times New Roman" panose="02020603050405020304" pitchFamily="18" charset="0"/>
              </a:rPr>
              <a:t>We understand that in addition to the disproportionate impact of COVID-19 on Black and POC communities, we must address racism and white supremacy within ourselves, our communities, and our colleges.</a:t>
            </a:r>
          </a:p>
          <a:p>
            <a:pPr algn="l"/>
            <a:endParaRPr lang="en-US" sz="1800" b="1" i="0" dirty="0">
              <a:solidFill>
                <a:srgbClr val="32313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686EE87-AE41-4B75-8C33-E4F09960B8F5}" type="slidenum">
              <a:rPr lang="en-US" smtClean="0"/>
              <a:t>5</a:t>
            </a:fld>
            <a:endParaRPr lang="en-US"/>
          </a:p>
        </p:txBody>
      </p:sp>
    </p:spTree>
    <p:extLst>
      <p:ext uri="{BB962C8B-B14F-4D97-AF65-F5344CB8AC3E}">
        <p14:creationId xmlns:p14="http://schemas.microsoft.com/office/powerpoint/2010/main" val="155761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algn="l"/>
            <a:r>
              <a:rPr lang="en-US" sz="1200" dirty="0">
                <a:effectLst>
                  <a:outerShdw blurRad="38100" dist="38100" dir="2700000" algn="tl">
                    <a:srgbClr val="000000">
                      <a:alpha val="43137"/>
                    </a:srgbClr>
                  </a:outerShdw>
                </a:effectLst>
                <a:cs typeface="Calibri"/>
              </a:rPr>
              <a:t>Encourage students to speak, but if not, using the chat is fine. </a:t>
            </a:r>
          </a:p>
          <a:p>
            <a:pPr algn="l"/>
            <a:endParaRPr lang="en-US" sz="1200" dirty="0">
              <a:effectLst>
                <a:outerShdw blurRad="38100" dist="38100" dir="2700000" algn="tl">
                  <a:srgbClr val="000000">
                    <a:alpha val="43137"/>
                  </a:srgbClr>
                </a:outerShdw>
              </a:effectLst>
              <a:cs typeface="Calibri"/>
            </a:endParaRPr>
          </a:p>
          <a:p>
            <a:pPr algn="l"/>
            <a:r>
              <a:rPr lang="en-US" sz="1200" dirty="0">
                <a:effectLst>
                  <a:outerShdw blurRad="38100" dist="38100" dir="2700000" algn="tl">
                    <a:srgbClr val="000000">
                      <a:alpha val="43137"/>
                    </a:srgbClr>
                  </a:outerShdw>
                </a:effectLst>
                <a:cs typeface="Calibri"/>
              </a:rPr>
              <a:t>- Name + Pronouns</a:t>
            </a:r>
          </a:p>
          <a:p>
            <a:pPr algn="l"/>
            <a:r>
              <a:rPr lang="en-US" sz="1200" dirty="0">
                <a:effectLst>
                  <a:outerShdw blurRad="38100" dist="38100" dir="2700000" algn="tl">
                    <a:srgbClr val="000000">
                      <a:alpha val="43137"/>
                    </a:srgbClr>
                  </a:outerShdw>
                </a:effectLst>
                <a:cs typeface="Calibri"/>
              </a:rPr>
              <a:t>- What campus are you from?</a:t>
            </a:r>
          </a:p>
          <a:p>
            <a:pPr marL="171450" indent="-171450" algn="l">
              <a:buFontTx/>
              <a:buChar char="-"/>
            </a:pPr>
            <a:r>
              <a:rPr lang="en-US" sz="1200" dirty="0">
                <a:effectLst>
                  <a:outerShdw blurRad="38100" dist="38100" dir="2700000" algn="tl">
                    <a:srgbClr val="000000">
                      <a:alpha val="43137"/>
                    </a:srgbClr>
                  </a:outerShdw>
                </a:effectLst>
                <a:cs typeface="Calibri"/>
              </a:rPr>
              <a:t>What’s something that is bringing you joy right now?</a:t>
            </a:r>
          </a:p>
          <a:p>
            <a:pPr marL="171450" indent="-171450" algn="l">
              <a:buFontTx/>
              <a:buChar char="-"/>
            </a:pPr>
            <a:endParaRPr lang="en-US" sz="1200" dirty="0">
              <a:effectLst>
                <a:outerShdw blurRad="38100" dist="38100" dir="2700000" algn="tl">
                  <a:srgbClr val="000000">
                    <a:alpha val="43137"/>
                  </a:srgbClr>
                </a:outerShdw>
              </a:effectLst>
              <a:cs typeface="Calibri"/>
            </a:endParaRPr>
          </a:p>
        </p:txBody>
      </p:sp>
      <p:sp>
        <p:nvSpPr>
          <p:cNvPr id="4" name="Slide Number Placeholder 3"/>
          <p:cNvSpPr>
            <a:spLocks noGrp="1"/>
          </p:cNvSpPr>
          <p:nvPr>
            <p:ph type="sldNum" sz="quarter" idx="10"/>
          </p:nvPr>
        </p:nvSpPr>
        <p:spPr/>
        <p:txBody>
          <a:bodyPr/>
          <a:lstStyle/>
          <a:p>
            <a:fld id="{B686EE87-AE41-4B75-8C33-E4F09960B8F5}" type="slidenum">
              <a:rPr lang="en-US" smtClean="0"/>
              <a:t>6</a:t>
            </a:fld>
            <a:endParaRPr lang="en-US"/>
          </a:p>
        </p:txBody>
      </p:sp>
    </p:spTree>
    <p:extLst>
      <p:ext uri="{BB962C8B-B14F-4D97-AF65-F5344CB8AC3E}">
        <p14:creationId xmlns:p14="http://schemas.microsoft.com/office/powerpoint/2010/main" val="41291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Equity Center will speak on their resources and drop-in hours!</a:t>
            </a:r>
          </a:p>
        </p:txBody>
      </p:sp>
      <p:sp>
        <p:nvSpPr>
          <p:cNvPr id="4" name="Slide Number Placeholder 3"/>
          <p:cNvSpPr>
            <a:spLocks noGrp="1"/>
          </p:cNvSpPr>
          <p:nvPr>
            <p:ph type="sldNum" sz="quarter" idx="10"/>
          </p:nvPr>
        </p:nvSpPr>
        <p:spPr/>
        <p:txBody>
          <a:bodyPr/>
          <a:lstStyle/>
          <a:p>
            <a:fld id="{B686EE87-AE41-4B75-8C33-E4F09960B8F5}" type="slidenum">
              <a:rPr lang="en-US" smtClean="0"/>
              <a:t>7</a:t>
            </a:fld>
            <a:endParaRPr lang="en-US"/>
          </a:p>
        </p:txBody>
      </p:sp>
    </p:spTree>
    <p:extLst>
      <p:ext uri="{BB962C8B-B14F-4D97-AF65-F5344CB8AC3E}">
        <p14:creationId xmlns:p14="http://schemas.microsoft.com/office/powerpoint/2010/main" val="37503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Sacramento County’s</a:t>
            </a:r>
            <a:r>
              <a:rPr lang="en-US" baseline="0" dirty="0"/>
              <a:t> </a:t>
            </a:r>
            <a:r>
              <a:rPr lang="en-US" dirty="0"/>
              <a:t>primary service provider</a:t>
            </a:r>
          </a:p>
          <a:p>
            <a:pPr algn="l"/>
            <a:r>
              <a:rPr lang="en-US" dirty="0"/>
              <a:t>Sacramento County’s</a:t>
            </a:r>
            <a:r>
              <a:rPr lang="en-US" baseline="0" dirty="0"/>
              <a:t> </a:t>
            </a:r>
            <a:r>
              <a:rPr lang="en-US" dirty="0"/>
              <a:t>sole Rape Crisis Center</a:t>
            </a:r>
          </a:p>
          <a:p>
            <a:pPr algn="l"/>
            <a:r>
              <a:rPr lang="en-US" dirty="0"/>
              <a:t>Sacramento County’s</a:t>
            </a:r>
            <a:r>
              <a:rPr lang="en-US" baseline="0" dirty="0"/>
              <a:t> </a:t>
            </a:r>
            <a:r>
              <a:rPr lang="en-US" dirty="0"/>
              <a:t>only contracted CSEC service provider</a:t>
            </a:r>
          </a:p>
          <a:p>
            <a:pPr algn="l"/>
            <a:endParaRPr lang="en-US" dirty="0"/>
          </a:p>
          <a:p>
            <a:r>
              <a:rPr lang="en-US" b="1" dirty="0">
                <a:hlinkClick r:id="rId3" tooltip="About WEAVE"/>
              </a:rPr>
              <a:t>About WEAVE</a:t>
            </a:r>
            <a:endParaRPr lang="en-US" b="1" dirty="0"/>
          </a:p>
          <a:p>
            <a:r>
              <a:rPr lang="en-US" dirty="0"/>
              <a:t>WEAVE is the primary provider of crisis intervention services for survivors of domestic violence, sexual assault, and sex trafficking in Sacramento County.  </a:t>
            </a:r>
          </a:p>
          <a:p>
            <a:r>
              <a:rPr lang="en-US" sz="1200" b="1" i="0" kern="1200" dirty="0">
                <a:solidFill>
                  <a:schemeClr val="tx1"/>
                </a:solidFill>
                <a:effectLst/>
                <a:latin typeface="+mn-lt"/>
                <a:ea typeface="+mn-ea"/>
                <a:cs typeface="+mn-cs"/>
              </a:rPr>
              <a:t>WEAVE</a:t>
            </a:r>
            <a:r>
              <a:rPr lang="en-US" sz="1200" b="0" i="0" kern="1200" dirty="0">
                <a:solidFill>
                  <a:schemeClr val="tx1"/>
                </a:solidFill>
                <a:effectLst/>
                <a:latin typeface="+mn-lt"/>
                <a:ea typeface="+mn-ea"/>
                <a:cs typeface="+mn-cs"/>
              </a:rPr>
              <a:t> works to build a community that does not tolerate </a:t>
            </a:r>
            <a:r>
              <a:rPr lang="en-US" sz="1200" b="0" i="0" u="none" strike="noStrike" kern="1200" dirty="0">
                <a:solidFill>
                  <a:schemeClr val="tx1"/>
                </a:solidFill>
                <a:effectLst/>
                <a:latin typeface="+mn-lt"/>
                <a:ea typeface="+mn-ea"/>
                <a:cs typeface="+mn-cs"/>
                <a:hlinkClick r:id="rId4"/>
              </a:rPr>
              <a:t>sexual assault</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domestic violence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a:rPr>
              <a:t>sex trafficking</a:t>
            </a:r>
            <a:r>
              <a:rPr lang="en-US" sz="1200" b="0" i="0" kern="1200" dirty="0">
                <a:solidFill>
                  <a:schemeClr val="tx1"/>
                </a:solidFill>
                <a:effectLst/>
                <a:latin typeface="+mn-lt"/>
                <a:ea typeface="+mn-ea"/>
                <a:cs typeface="+mn-cs"/>
              </a:rPr>
              <a:t> and provides survivors with the support they need to be safe and thrive.</a:t>
            </a:r>
          </a:p>
          <a:p>
            <a:r>
              <a:rPr lang="en-US" dirty="0"/>
              <a:t>WEAVE’s vision is a community free of violence and abuse.</a:t>
            </a:r>
          </a:p>
          <a:p>
            <a:r>
              <a:rPr lang="en-US" dirty="0"/>
              <a:t>At WEAVE we believe that crisis intervention services are only part of the solution. </a:t>
            </a:r>
            <a:r>
              <a:rPr lang="en-US" dirty="0">
                <a:hlinkClick r:id="rId7"/>
              </a:rPr>
              <a:t>Prevention and Education</a:t>
            </a:r>
            <a:r>
              <a:rPr lang="en-US" dirty="0"/>
              <a:t> are critical in improving how our community responds to violence. WEAVE is committed to breaking the cycle of violence by educating the community to better understand the issues of sexual violence.</a:t>
            </a:r>
          </a:p>
        </p:txBody>
      </p:sp>
      <p:sp>
        <p:nvSpPr>
          <p:cNvPr id="4" name="Slide Number Placeholder 3"/>
          <p:cNvSpPr>
            <a:spLocks noGrp="1"/>
          </p:cNvSpPr>
          <p:nvPr>
            <p:ph type="sldNum" sz="quarter" idx="10"/>
          </p:nvPr>
        </p:nvSpPr>
        <p:spPr/>
        <p:txBody>
          <a:bodyPr/>
          <a:lstStyle/>
          <a:p>
            <a:fld id="{B686EE87-AE41-4B75-8C33-E4F09960B8F5}" type="slidenum">
              <a:rPr lang="en-US" smtClean="0"/>
              <a:t>8</a:t>
            </a:fld>
            <a:endParaRPr lang="en-US"/>
          </a:p>
        </p:txBody>
      </p:sp>
    </p:spTree>
    <p:extLst>
      <p:ext uri="{BB962C8B-B14F-4D97-AF65-F5344CB8AC3E}">
        <p14:creationId xmlns:p14="http://schemas.microsoft.com/office/powerpoint/2010/main" val="80167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Provide confidential emotional support</a:t>
            </a:r>
          </a:p>
          <a:p>
            <a:pPr marL="171450" indent="-171450">
              <a:buFontTx/>
              <a:buChar char="-"/>
            </a:pPr>
            <a:r>
              <a:rPr lang="en-US" sz="800" dirty="0"/>
              <a:t>Discuss reporting options</a:t>
            </a:r>
          </a:p>
          <a:p>
            <a:pPr marL="171450" indent="-171450">
              <a:buFontTx/>
              <a:buChar char="-"/>
            </a:pPr>
            <a:r>
              <a:rPr lang="en-US" sz="800" dirty="0"/>
              <a:t>Provide information regarding medical options and evidentiary exams</a:t>
            </a:r>
          </a:p>
          <a:p>
            <a:pPr marL="171450" indent="-171450">
              <a:buFontTx/>
              <a:buChar char="-"/>
            </a:pPr>
            <a:r>
              <a:rPr lang="en-US" sz="800" dirty="0"/>
              <a:t>Provide accompaniment when reporting or for college proceedings</a:t>
            </a:r>
          </a:p>
          <a:p>
            <a:pPr marL="171450" indent="-171450">
              <a:buFontTx/>
              <a:buChar char="-"/>
            </a:pPr>
            <a:r>
              <a:rPr lang="en-US" sz="800" dirty="0"/>
              <a:t>Provide advocacy for accommodations</a:t>
            </a:r>
          </a:p>
          <a:p>
            <a:pPr marL="171450" indent="-171450">
              <a:buFontTx/>
              <a:buChar char="-"/>
            </a:pPr>
            <a:r>
              <a:rPr lang="en-US" sz="800" dirty="0"/>
              <a:t>Make referrals for on- or off-campus counseling and legal assistance</a:t>
            </a:r>
          </a:p>
          <a:p>
            <a:pPr marL="171450" indent="-171450">
              <a:buFontTx/>
              <a:buChar char="-"/>
            </a:pPr>
            <a:r>
              <a:rPr lang="en-US" sz="800" dirty="0"/>
              <a:t>File confidential report to the Title IX Officer in compliance with the </a:t>
            </a:r>
            <a:r>
              <a:rPr lang="en-US" sz="800" dirty="0" err="1"/>
              <a:t>Clery</a:t>
            </a:r>
            <a:r>
              <a:rPr lang="en-US" sz="800" dirty="0"/>
              <a:t> Act</a:t>
            </a:r>
          </a:p>
        </p:txBody>
      </p:sp>
      <p:sp>
        <p:nvSpPr>
          <p:cNvPr id="4" name="Slide Number Placeholder 3"/>
          <p:cNvSpPr>
            <a:spLocks noGrp="1"/>
          </p:cNvSpPr>
          <p:nvPr>
            <p:ph type="sldNum" sz="quarter" idx="10"/>
          </p:nvPr>
        </p:nvSpPr>
        <p:spPr/>
        <p:txBody>
          <a:bodyPr/>
          <a:lstStyle/>
          <a:p>
            <a:fld id="{B686EE87-AE41-4B75-8C33-E4F09960B8F5}" type="slidenum">
              <a:rPr lang="en-US" smtClean="0"/>
              <a:t>9</a:t>
            </a:fld>
            <a:endParaRPr lang="en-US"/>
          </a:p>
        </p:txBody>
      </p:sp>
    </p:spTree>
    <p:extLst>
      <p:ext uri="{BB962C8B-B14F-4D97-AF65-F5344CB8AC3E}">
        <p14:creationId xmlns:p14="http://schemas.microsoft.com/office/powerpoint/2010/main" val="214529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FB8AF-5BCC-4B7F-A5F1-1AA47F9D2B6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237557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FB8AF-5BCC-4B7F-A5F1-1AA47F9D2B6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72263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FB8AF-5BCC-4B7F-A5F1-1AA47F9D2B6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394060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21ABA4-7BB6-4940-AC8F-BA6EA3065D18}" type="slidenum">
              <a:rPr lang="en-US" altLang="en-US"/>
              <a:pPr>
                <a:defRPr/>
              </a:pPr>
              <a:t>‹#›</a:t>
            </a:fld>
            <a:endParaRPr lang="en-US" altLang="en-US"/>
          </a:p>
        </p:txBody>
      </p:sp>
    </p:spTree>
    <p:extLst>
      <p:ext uri="{BB962C8B-B14F-4D97-AF65-F5344CB8AC3E}">
        <p14:creationId xmlns:p14="http://schemas.microsoft.com/office/powerpoint/2010/main" val="131564405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FB8AF-5BCC-4B7F-A5F1-1AA47F9D2B6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6584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FB8AF-5BCC-4B7F-A5F1-1AA47F9D2B6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301982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FB8AF-5BCC-4B7F-A5F1-1AA47F9D2B6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287851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FB8AF-5BCC-4B7F-A5F1-1AA47F9D2B61}"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289592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FB8AF-5BCC-4B7F-A5F1-1AA47F9D2B61}"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104060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FB8AF-5BCC-4B7F-A5F1-1AA47F9D2B61}"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241293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FB8AF-5BCC-4B7F-A5F1-1AA47F9D2B6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31231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FB8AF-5BCC-4B7F-A5F1-1AA47F9D2B6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4D8A-000A-4705-8508-138BA771FCBC}" type="slidenum">
              <a:rPr lang="en-US" smtClean="0"/>
              <a:t>‹#›</a:t>
            </a:fld>
            <a:endParaRPr lang="en-US"/>
          </a:p>
        </p:txBody>
      </p:sp>
    </p:spTree>
    <p:extLst>
      <p:ext uri="{BB962C8B-B14F-4D97-AF65-F5344CB8AC3E}">
        <p14:creationId xmlns:p14="http://schemas.microsoft.com/office/powerpoint/2010/main" val="44641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FB8AF-5BCC-4B7F-A5F1-1AA47F9D2B61}" type="datetimeFigureOut">
              <a:rPr lang="en-US" smtClean="0"/>
              <a:t>11/17/2020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B4D8A-000A-4705-8508-138BA771FCBC}" type="slidenum">
              <a:rPr lang="en-US" smtClean="0"/>
              <a:t>‹#›</a:t>
            </a:fld>
            <a:endParaRPr lang="en-US"/>
          </a:p>
        </p:txBody>
      </p:sp>
    </p:spTree>
    <p:extLst>
      <p:ext uri="{BB962C8B-B14F-4D97-AF65-F5344CB8AC3E}">
        <p14:creationId xmlns:p14="http://schemas.microsoft.com/office/powerpoint/2010/main" val="1624872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8.jpeg"/><Relationship Id="rId5" Type="http://schemas.openxmlformats.org/officeDocument/2006/relationships/image" Target="../media/image20.jpeg"/><Relationship Id="rId10" Type="http://schemas.microsoft.com/office/2007/relationships/hdphoto" Target="../media/hdphoto1.wdp"/><Relationship Id="rId4" Type="http://schemas.openxmlformats.org/officeDocument/2006/relationships/image" Target="../media/image19.jpe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jpeg"/><Relationship Id="rId12"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57872"/>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1C93F202-C17E-4255-997B-60DB9FFEF187}"/>
              </a:ext>
            </a:extLst>
          </p:cNvPr>
          <p:cNvSpPr txBox="1"/>
          <p:nvPr/>
        </p:nvSpPr>
        <p:spPr>
          <a:xfrm>
            <a:off x="669538" y="2328862"/>
            <a:ext cx="3814998" cy="1015663"/>
          </a:xfrm>
          <a:prstGeom prst="rect">
            <a:avLst/>
          </a:prstGeom>
          <a:noFill/>
        </p:spPr>
        <p:txBody>
          <a:bodyPr wrap="square">
            <a:spAutoFit/>
          </a:bodyPr>
          <a:lstStyle/>
          <a:p>
            <a:pPr algn="l"/>
            <a:r>
              <a:rPr lang="en-US" sz="6000" b="1" i="0" dirty="0">
                <a:solidFill>
                  <a:srgbClr val="000000"/>
                </a:solidFill>
                <a:effectLst>
                  <a:outerShdw blurRad="38100" dist="38100" dir="2700000" algn="tl">
                    <a:srgbClr val="000000">
                      <a:alpha val="43137"/>
                    </a:srgbClr>
                  </a:outerShdw>
                </a:effectLst>
                <a:latin typeface="Ink Free" panose="03080402000500000000" pitchFamily="66" charset="0"/>
              </a:rPr>
              <a:t>WELCOME!</a:t>
            </a:r>
          </a:p>
        </p:txBody>
      </p:sp>
      <p:pic>
        <p:nvPicPr>
          <p:cNvPr id="13" name="Picture 2" descr="https://d1p42fqrbwqdsw.cloudfront.net/campaigns/organizer_images/000/035/950/original/stringio.txt?1450538477">
            <a:extLst>
              <a:ext uri="{FF2B5EF4-FFF2-40B4-BE49-F238E27FC236}">
                <a16:creationId xmlns:a16="http://schemas.microsoft.com/office/drawing/2014/main" id="{C227C674-79EE-4DF3-B7A0-A78087462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0" t="7200"/>
          <a:stretch/>
        </p:blipFill>
        <p:spPr bwMode="auto">
          <a:xfrm>
            <a:off x="1524001" y="4529138"/>
            <a:ext cx="22288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BE114B99-7B0F-4870-B387-D198DA286A1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786685" y="342209"/>
            <a:ext cx="6173581" cy="6173581"/>
          </a:xfrm>
        </p:spPr>
      </p:pic>
    </p:spTree>
    <p:extLst>
      <p:ext uri="{BB962C8B-B14F-4D97-AF65-F5344CB8AC3E}">
        <p14:creationId xmlns:p14="http://schemas.microsoft.com/office/powerpoint/2010/main" val="74386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1" y="0"/>
            <a:ext cx="9155723" cy="6858000"/>
            <a:chOff x="0" y="0"/>
            <a:chExt cx="9155723" cy="6858000"/>
          </a:xfrm>
        </p:grpSpPr>
        <p:grpSp>
          <p:nvGrpSpPr>
            <p:cNvPr id="19" name="Group 18"/>
            <p:cNvGrpSpPr/>
            <p:nvPr/>
          </p:nvGrpSpPr>
          <p:grpSpPr>
            <a:xfrm>
              <a:off x="0" y="0"/>
              <a:ext cx="9155723" cy="6858000"/>
              <a:chOff x="0" y="-617906"/>
              <a:chExt cx="9155723" cy="6858000"/>
            </a:xfrm>
          </p:grpSpPr>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7906"/>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2103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6428124"/>
              <a:ext cx="1371600" cy="225827"/>
            </a:xfrm>
            <a:prstGeom prst="rect">
              <a:avLst/>
            </a:prstGeom>
          </p:spPr>
        </p:pic>
      </p:grpSp>
      <p:pic>
        <p:nvPicPr>
          <p:cNvPr id="24" name="Picture 23"/>
          <p:cNvPicPr>
            <a:picLocks noChangeAspect="1"/>
          </p:cNvPicPr>
          <p:nvPr/>
        </p:nvPicPr>
        <p:blipFill rotWithShape="1">
          <a:blip r:embed="rId5"/>
          <a:srcRect l="42972" t="28125" r="33602" b="58333"/>
          <a:stretch/>
        </p:blipFill>
        <p:spPr>
          <a:xfrm>
            <a:off x="2875767" y="1943134"/>
            <a:ext cx="3079750" cy="1084147"/>
          </a:xfrm>
          <a:prstGeom prst="rect">
            <a:avLst/>
          </a:prstGeom>
        </p:spPr>
      </p:pic>
      <p:pic>
        <p:nvPicPr>
          <p:cNvPr id="25" name="Picture 2" descr="Color_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567" y="2030009"/>
            <a:ext cx="3144838" cy="517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 name="Text Box 4"/>
          <p:cNvSpPr txBox="1">
            <a:spLocks noChangeArrowheads="1"/>
          </p:cNvSpPr>
          <p:nvPr/>
        </p:nvSpPr>
        <p:spPr bwMode="auto">
          <a:xfrm>
            <a:off x="4077222" y="2570080"/>
            <a:ext cx="5981178" cy="899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400" dirty="0">
                <a:solidFill>
                  <a:srgbClr val="56266D"/>
                </a:solidFill>
                <a:latin typeface="Malgun Gothic" panose="020B0503020000020004" pitchFamily="34" charset="-127"/>
              </a:rPr>
              <a:t>Confidential Advocate: (916) 568-3011</a:t>
            </a:r>
            <a:endParaRPr lang="en-US" altLang="en-US" sz="3600" dirty="0">
              <a:latin typeface="Arial" panose="020B0604020202020204" pitchFamily="34" charset="0"/>
            </a:endParaRPr>
          </a:p>
        </p:txBody>
      </p:sp>
      <p:sp>
        <p:nvSpPr>
          <p:cNvPr id="29" name="Content Placeholder 2"/>
          <p:cNvSpPr>
            <a:spLocks noGrp="1"/>
          </p:cNvSpPr>
          <p:nvPr>
            <p:ph idx="1"/>
          </p:nvPr>
        </p:nvSpPr>
        <p:spPr>
          <a:xfrm>
            <a:off x="1813560" y="3884358"/>
            <a:ext cx="8564880" cy="1373443"/>
          </a:xfrm>
        </p:spPr>
        <p:txBody>
          <a:bodyPr>
            <a:noAutofit/>
          </a:bodyPr>
          <a:lstStyle/>
          <a:p>
            <a:pPr marL="0" indent="0" algn="ctr">
              <a:buNone/>
            </a:pPr>
            <a:r>
              <a:rPr lang="en-US" sz="2400" dirty="0"/>
              <a:t>WEAVE Confidential Advocate provides support and resources for students at Los Rios Community Colleges.</a:t>
            </a:r>
          </a:p>
          <a:p>
            <a:pPr marL="0" indent="0" algn="ctr">
              <a:buNone/>
            </a:pPr>
            <a:r>
              <a:rPr lang="en-US" sz="2400" b="1" dirty="0"/>
              <a:t>Mon: SCC – Tues: FLC – Wed: ARC – Thurs: CRC</a:t>
            </a:r>
          </a:p>
          <a:p>
            <a:pPr marL="0" indent="0" algn="ctr">
              <a:buNone/>
            </a:pPr>
            <a:r>
              <a:rPr lang="en-US" sz="2400" b="1" dirty="0"/>
              <a:t> </a:t>
            </a:r>
          </a:p>
          <a:p>
            <a:pPr marL="0" indent="0">
              <a:buNone/>
            </a:pPr>
            <a:endParaRPr lang="en-US" sz="3200" dirty="0"/>
          </a:p>
        </p:txBody>
      </p:sp>
      <p:sp>
        <p:nvSpPr>
          <p:cNvPr id="2" name="TextBox 1"/>
          <p:cNvSpPr txBox="1"/>
          <p:nvPr/>
        </p:nvSpPr>
        <p:spPr>
          <a:xfrm>
            <a:off x="4675774" y="3163850"/>
            <a:ext cx="2840458" cy="461665"/>
          </a:xfrm>
          <a:prstGeom prst="rect">
            <a:avLst/>
          </a:prstGeom>
          <a:noFill/>
        </p:spPr>
        <p:txBody>
          <a:bodyPr wrap="none" rtlCol="0">
            <a:spAutoFit/>
          </a:bodyPr>
          <a:lstStyle/>
          <a:p>
            <a:pPr algn="ctr"/>
            <a:r>
              <a:rPr lang="en-US" altLang="en-US" sz="2400" dirty="0">
                <a:solidFill>
                  <a:schemeClr val="tx2"/>
                </a:solidFill>
                <a:latin typeface="Malgun Gothic" panose="020B0503020000020004" pitchFamily="34" charset="-127"/>
              </a:rPr>
              <a:t>weave@losrios.edu</a:t>
            </a:r>
            <a:endParaRPr lang="en-US" sz="2400" dirty="0">
              <a:solidFill>
                <a:schemeClr val="tx2"/>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11996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3009900" y="2381719"/>
            <a:ext cx="6172200" cy="193899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Ink Free" panose="03080402000500000000" pitchFamily="66" charset="0"/>
              </a:rPr>
              <a:t>What is a relationship?</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Group 31"/>
          <p:cNvGrpSpPr/>
          <p:nvPr/>
        </p:nvGrpSpPr>
        <p:grpSpPr>
          <a:xfrm>
            <a:off x="1828801" y="1143000"/>
            <a:ext cx="2147455" cy="1499175"/>
            <a:chOff x="304800" y="1143000"/>
            <a:chExt cx="2147455" cy="1499175"/>
          </a:xfrm>
        </p:grpSpPr>
        <p:sp>
          <p:nvSpPr>
            <p:cNvPr id="2" name="TextBox 1"/>
            <p:cNvSpPr txBox="1"/>
            <p:nvPr/>
          </p:nvSpPr>
          <p:spPr>
            <a:xfrm>
              <a:off x="457200" y="1143000"/>
              <a:ext cx="1828800" cy="584775"/>
            </a:xfrm>
            <a:prstGeom prst="rect">
              <a:avLst/>
            </a:prstGeom>
            <a:noFill/>
          </p:spPr>
          <p:txBody>
            <a:bodyPr wrap="square" rtlCol="0">
              <a:spAutoFit/>
            </a:bodyPr>
            <a:lstStyle/>
            <a:p>
              <a:pPr algn="ctr"/>
              <a:r>
                <a:rPr lang="en-US" sz="3200" dirty="0">
                  <a:solidFill>
                    <a:schemeClr val="accent4"/>
                  </a:solidFill>
                  <a:latin typeface="+mj-lt"/>
                </a:rPr>
                <a:t>Friends</a:t>
              </a:r>
            </a:p>
          </p:txBody>
        </p:sp>
        <p:sp>
          <p:nvSpPr>
            <p:cNvPr id="18" name="TextBox 17"/>
            <p:cNvSpPr txBox="1"/>
            <p:nvPr/>
          </p:nvSpPr>
          <p:spPr>
            <a:xfrm>
              <a:off x="304800" y="1610380"/>
              <a:ext cx="2147455" cy="584775"/>
            </a:xfrm>
            <a:prstGeom prst="rect">
              <a:avLst/>
            </a:prstGeom>
            <a:noFill/>
          </p:spPr>
          <p:txBody>
            <a:bodyPr wrap="square" rtlCol="0">
              <a:spAutoFit/>
            </a:bodyPr>
            <a:lstStyle/>
            <a:p>
              <a:pPr algn="ctr"/>
              <a:r>
                <a:rPr lang="en-US" sz="3200" dirty="0">
                  <a:solidFill>
                    <a:schemeClr val="accent5"/>
                  </a:solidFill>
                  <a:latin typeface="+mj-lt"/>
                </a:rPr>
                <a:t>Classmates</a:t>
              </a:r>
            </a:p>
          </p:txBody>
        </p:sp>
        <p:sp>
          <p:nvSpPr>
            <p:cNvPr id="21" name="TextBox 20"/>
            <p:cNvSpPr txBox="1"/>
            <p:nvPr/>
          </p:nvSpPr>
          <p:spPr>
            <a:xfrm>
              <a:off x="304800" y="2057400"/>
              <a:ext cx="2071255" cy="584775"/>
            </a:xfrm>
            <a:prstGeom prst="rect">
              <a:avLst/>
            </a:prstGeom>
            <a:noFill/>
          </p:spPr>
          <p:txBody>
            <a:bodyPr wrap="square" rtlCol="0">
              <a:spAutoFit/>
            </a:bodyPr>
            <a:lstStyle/>
            <a:p>
              <a:pPr algn="ctr"/>
              <a:r>
                <a:rPr lang="en-US" sz="3200">
                  <a:solidFill>
                    <a:schemeClr val="accent6"/>
                  </a:solidFill>
                  <a:latin typeface="+mj-lt"/>
                </a:rPr>
                <a:t>Peers</a:t>
              </a:r>
            </a:p>
          </p:txBody>
        </p:sp>
      </p:grpSp>
      <p:grpSp>
        <p:nvGrpSpPr>
          <p:cNvPr id="33" name="Group 32"/>
          <p:cNvGrpSpPr/>
          <p:nvPr/>
        </p:nvGrpSpPr>
        <p:grpSpPr>
          <a:xfrm>
            <a:off x="8229600" y="1066801"/>
            <a:ext cx="2133600" cy="1462772"/>
            <a:chOff x="6705600" y="1066800"/>
            <a:chExt cx="2133600" cy="1462772"/>
          </a:xfrm>
        </p:grpSpPr>
        <p:sp>
          <p:nvSpPr>
            <p:cNvPr id="8" name="TextBox 7"/>
            <p:cNvSpPr txBox="1"/>
            <p:nvPr/>
          </p:nvSpPr>
          <p:spPr>
            <a:xfrm>
              <a:off x="6858000" y="1066800"/>
              <a:ext cx="1828800" cy="584775"/>
            </a:xfrm>
            <a:prstGeom prst="rect">
              <a:avLst/>
            </a:prstGeom>
            <a:noFill/>
          </p:spPr>
          <p:txBody>
            <a:bodyPr wrap="square" rtlCol="0">
              <a:spAutoFit/>
            </a:bodyPr>
            <a:lstStyle/>
            <a:p>
              <a:pPr algn="ctr"/>
              <a:r>
                <a:rPr lang="en-US" sz="3200">
                  <a:solidFill>
                    <a:schemeClr val="accent5"/>
                  </a:solidFill>
                  <a:latin typeface="+mj-lt"/>
                </a:rPr>
                <a:t>Parents</a:t>
              </a:r>
            </a:p>
          </p:txBody>
        </p:sp>
        <p:sp>
          <p:nvSpPr>
            <p:cNvPr id="19" name="TextBox 18"/>
            <p:cNvSpPr txBox="1"/>
            <p:nvPr/>
          </p:nvSpPr>
          <p:spPr>
            <a:xfrm>
              <a:off x="6781800" y="1944797"/>
              <a:ext cx="2057400" cy="584775"/>
            </a:xfrm>
            <a:prstGeom prst="rect">
              <a:avLst/>
            </a:prstGeom>
            <a:noFill/>
          </p:spPr>
          <p:txBody>
            <a:bodyPr wrap="square" rtlCol="0">
              <a:spAutoFit/>
            </a:bodyPr>
            <a:lstStyle/>
            <a:p>
              <a:pPr algn="ctr"/>
              <a:r>
                <a:rPr lang="en-US" sz="3200">
                  <a:solidFill>
                    <a:schemeClr val="accent4"/>
                  </a:solidFill>
                  <a:latin typeface="+mj-lt"/>
                </a:rPr>
                <a:t>Neighbors</a:t>
              </a:r>
            </a:p>
          </p:txBody>
        </p:sp>
        <p:sp>
          <p:nvSpPr>
            <p:cNvPr id="20" name="TextBox 19"/>
            <p:cNvSpPr txBox="1"/>
            <p:nvPr/>
          </p:nvSpPr>
          <p:spPr>
            <a:xfrm>
              <a:off x="6705600" y="1523860"/>
              <a:ext cx="2133600" cy="584775"/>
            </a:xfrm>
            <a:prstGeom prst="rect">
              <a:avLst/>
            </a:prstGeom>
            <a:noFill/>
          </p:spPr>
          <p:txBody>
            <a:bodyPr wrap="square" rtlCol="0">
              <a:spAutoFit/>
            </a:bodyPr>
            <a:lstStyle/>
            <a:p>
              <a:pPr algn="ctr"/>
              <a:r>
                <a:rPr lang="en-US" sz="3200">
                  <a:solidFill>
                    <a:schemeClr val="accent6"/>
                  </a:solidFill>
                  <a:latin typeface="+mj-lt"/>
                </a:rPr>
                <a:t>Family</a:t>
              </a:r>
            </a:p>
          </p:txBody>
        </p:sp>
      </p:grpSp>
      <p:grpSp>
        <p:nvGrpSpPr>
          <p:cNvPr id="35" name="Group 34"/>
          <p:cNvGrpSpPr/>
          <p:nvPr/>
        </p:nvGrpSpPr>
        <p:grpSpPr>
          <a:xfrm>
            <a:off x="1600200" y="4521278"/>
            <a:ext cx="2362200" cy="1458071"/>
            <a:chOff x="76200" y="4521278"/>
            <a:chExt cx="2362200" cy="1458071"/>
          </a:xfrm>
        </p:grpSpPr>
        <p:sp>
          <p:nvSpPr>
            <p:cNvPr id="9" name="TextBox 8"/>
            <p:cNvSpPr txBox="1"/>
            <p:nvPr/>
          </p:nvSpPr>
          <p:spPr>
            <a:xfrm>
              <a:off x="342900" y="5394574"/>
              <a:ext cx="1828800" cy="584775"/>
            </a:xfrm>
            <a:prstGeom prst="rect">
              <a:avLst/>
            </a:prstGeom>
            <a:noFill/>
          </p:spPr>
          <p:txBody>
            <a:bodyPr wrap="square" rtlCol="0">
              <a:spAutoFit/>
            </a:bodyPr>
            <a:lstStyle/>
            <a:p>
              <a:pPr algn="ctr"/>
              <a:r>
                <a:rPr lang="en-US" sz="3200">
                  <a:solidFill>
                    <a:schemeClr val="accent4"/>
                  </a:solidFill>
                  <a:latin typeface="+mj-lt"/>
                </a:rPr>
                <a:t>Coaches</a:t>
              </a:r>
            </a:p>
          </p:txBody>
        </p:sp>
        <p:sp>
          <p:nvSpPr>
            <p:cNvPr id="10" name="TextBox 9"/>
            <p:cNvSpPr txBox="1"/>
            <p:nvPr/>
          </p:nvSpPr>
          <p:spPr>
            <a:xfrm>
              <a:off x="76200" y="4957926"/>
              <a:ext cx="2362200" cy="584775"/>
            </a:xfrm>
            <a:prstGeom prst="rect">
              <a:avLst/>
            </a:prstGeom>
            <a:noFill/>
          </p:spPr>
          <p:txBody>
            <a:bodyPr wrap="square" rtlCol="0">
              <a:spAutoFit/>
            </a:bodyPr>
            <a:lstStyle/>
            <a:p>
              <a:pPr algn="ctr"/>
              <a:r>
                <a:rPr lang="en-US" sz="3200">
                  <a:solidFill>
                    <a:schemeClr val="accent6"/>
                  </a:solidFill>
                  <a:latin typeface="+mj-lt"/>
                </a:rPr>
                <a:t>Counselors</a:t>
              </a:r>
            </a:p>
          </p:txBody>
        </p:sp>
        <p:sp>
          <p:nvSpPr>
            <p:cNvPr id="17" name="TextBox 16"/>
            <p:cNvSpPr txBox="1"/>
            <p:nvPr/>
          </p:nvSpPr>
          <p:spPr>
            <a:xfrm>
              <a:off x="381000" y="4521278"/>
              <a:ext cx="1828800" cy="584775"/>
            </a:xfrm>
            <a:prstGeom prst="rect">
              <a:avLst/>
            </a:prstGeom>
            <a:noFill/>
          </p:spPr>
          <p:txBody>
            <a:bodyPr wrap="square" rtlCol="0">
              <a:spAutoFit/>
            </a:bodyPr>
            <a:lstStyle/>
            <a:p>
              <a:pPr algn="ctr"/>
              <a:r>
                <a:rPr lang="en-US" sz="3200">
                  <a:solidFill>
                    <a:schemeClr val="accent5"/>
                  </a:solidFill>
                  <a:latin typeface="+mj-lt"/>
                </a:rPr>
                <a:t>Teachers</a:t>
              </a:r>
            </a:p>
          </p:txBody>
        </p:sp>
      </p:grpSp>
      <p:grpSp>
        <p:nvGrpSpPr>
          <p:cNvPr id="34" name="Group 33"/>
          <p:cNvGrpSpPr/>
          <p:nvPr/>
        </p:nvGrpSpPr>
        <p:grpSpPr>
          <a:xfrm>
            <a:off x="8368146" y="4558516"/>
            <a:ext cx="2071255" cy="1522840"/>
            <a:chOff x="6844145" y="4558515"/>
            <a:chExt cx="2071255" cy="1522840"/>
          </a:xfrm>
        </p:grpSpPr>
        <p:sp>
          <p:nvSpPr>
            <p:cNvPr id="11" name="TextBox 10"/>
            <p:cNvSpPr txBox="1"/>
            <p:nvPr/>
          </p:nvSpPr>
          <p:spPr>
            <a:xfrm>
              <a:off x="6858000" y="5034126"/>
              <a:ext cx="2057400" cy="584775"/>
            </a:xfrm>
            <a:prstGeom prst="rect">
              <a:avLst/>
            </a:prstGeom>
            <a:noFill/>
          </p:spPr>
          <p:txBody>
            <a:bodyPr wrap="square" rtlCol="0">
              <a:spAutoFit/>
            </a:bodyPr>
            <a:lstStyle/>
            <a:p>
              <a:pPr algn="ctr"/>
              <a:r>
                <a:rPr lang="en-US" sz="3200">
                  <a:solidFill>
                    <a:schemeClr val="accent4"/>
                  </a:solidFill>
                  <a:latin typeface="+mj-lt"/>
                </a:rPr>
                <a:t>Boyfriends</a:t>
              </a:r>
            </a:p>
          </p:txBody>
        </p:sp>
        <p:sp>
          <p:nvSpPr>
            <p:cNvPr id="15" name="TextBox 14"/>
            <p:cNvSpPr txBox="1"/>
            <p:nvPr/>
          </p:nvSpPr>
          <p:spPr>
            <a:xfrm>
              <a:off x="6972300" y="5496580"/>
              <a:ext cx="1828800" cy="584775"/>
            </a:xfrm>
            <a:prstGeom prst="rect">
              <a:avLst/>
            </a:prstGeom>
            <a:noFill/>
          </p:spPr>
          <p:txBody>
            <a:bodyPr wrap="square" rtlCol="0">
              <a:spAutoFit/>
            </a:bodyPr>
            <a:lstStyle/>
            <a:p>
              <a:pPr algn="ctr"/>
              <a:r>
                <a:rPr lang="en-US" sz="3200">
                  <a:solidFill>
                    <a:schemeClr val="accent5"/>
                  </a:solidFill>
                  <a:latin typeface="+mj-lt"/>
                </a:rPr>
                <a:t>Partners</a:t>
              </a:r>
            </a:p>
          </p:txBody>
        </p:sp>
        <p:sp>
          <p:nvSpPr>
            <p:cNvPr id="16" name="TextBox 15"/>
            <p:cNvSpPr txBox="1"/>
            <p:nvPr/>
          </p:nvSpPr>
          <p:spPr>
            <a:xfrm>
              <a:off x="6844145" y="4558515"/>
              <a:ext cx="2071255" cy="584775"/>
            </a:xfrm>
            <a:prstGeom prst="rect">
              <a:avLst/>
            </a:prstGeom>
            <a:noFill/>
          </p:spPr>
          <p:txBody>
            <a:bodyPr wrap="square" rtlCol="0">
              <a:spAutoFit/>
            </a:bodyPr>
            <a:lstStyle/>
            <a:p>
              <a:pPr algn="ctr"/>
              <a:r>
                <a:rPr lang="en-US" sz="3200">
                  <a:solidFill>
                    <a:schemeClr val="accent6"/>
                  </a:solidFill>
                  <a:latin typeface="+mj-lt"/>
                </a:rPr>
                <a:t>Girlfriends</a:t>
              </a:r>
            </a:p>
          </p:txBody>
        </p:sp>
      </p:grpSp>
      <p:cxnSp>
        <p:nvCxnSpPr>
          <p:cNvPr id="5" name="Straight Arrow Connector 4">
            <a:extLst>
              <a:ext uri="{FF2B5EF4-FFF2-40B4-BE49-F238E27FC236}">
                <a16:creationId xmlns:a16="http://schemas.microsoft.com/office/drawing/2014/main" id="{F156E8DC-D5C7-46DC-B70F-090B381AE292}"/>
              </a:ext>
            </a:extLst>
          </p:cNvPr>
          <p:cNvCxnSpPr/>
          <p:nvPr/>
        </p:nvCxnSpPr>
        <p:spPr>
          <a:xfrm>
            <a:off x="12552335" y="391527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9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1p42fqrbwqdsw.cloudfront.net/campaigns/organizer_images/000/035/950/original/stringio.txt?1450538477"/>
          <p:cNvPicPr>
            <a:picLocks noChangeAspect="1" noChangeArrowheads="1"/>
          </p:cNvPicPr>
          <p:nvPr/>
        </p:nvPicPr>
        <p:blipFill rotWithShape="1">
          <a:blip r:embed="rId3">
            <a:extLst>
              <a:ext uri="{28A0092B-C50C-407E-A947-70E740481C1C}">
                <a14:useLocalDpi xmlns:a14="http://schemas.microsoft.com/office/drawing/2010/main" val="0"/>
              </a:ext>
            </a:extLst>
          </a:blip>
          <a:srcRect l="6400" t="7200"/>
          <a:stretch/>
        </p:blipFill>
        <p:spPr bwMode="auto">
          <a:xfrm>
            <a:off x="1524000" y="4191000"/>
            <a:ext cx="22288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1662363" y="1976468"/>
            <a:ext cx="8720889" cy="2123658"/>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Ink Free" panose="03080402000500000000" pitchFamily="66" charset="0"/>
              </a:rPr>
              <a:t>What is a </a:t>
            </a:r>
            <a:r>
              <a:rPr lang="en-US" sz="6600" b="1" dirty="0">
                <a:ln w="0"/>
                <a:effectLst>
                  <a:outerShdw blurRad="38100" dist="38100" dir="2700000" algn="tl">
                    <a:srgbClr val="000000">
                      <a:alpha val="43137"/>
                    </a:srgbClr>
                  </a:outerShdw>
                </a:effectLst>
                <a:latin typeface="Ink Free" panose="03080402000500000000" pitchFamily="66" charset="0"/>
              </a:rPr>
              <a:t>healthy</a:t>
            </a:r>
            <a:r>
              <a:rPr lang="en-US" sz="6600" b="1" dirty="0">
                <a:effectLst>
                  <a:outerShdw blurRad="38100" dist="38100" dir="2700000" algn="tl">
                    <a:srgbClr val="000000">
                      <a:alpha val="43137"/>
                    </a:srgbClr>
                  </a:outerShdw>
                </a:effectLst>
                <a:latin typeface="Ink Free" panose="03080402000500000000" pitchFamily="66" charset="0"/>
              </a:rPr>
              <a:t> relationship?</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4833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3319" y="715451"/>
            <a:ext cx="7425362" cy="5427098"/>
          </a:xfr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506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1524000" y="1946329"/>
            <a:ext cx="9144000" cy="3139321"/>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Ink Free" panose="03080402000500000000" pitchFamily="66" charset="0"/>
              </a:rPr>
              <a:t>Healthy Relationships</a:t>
            </a:r>
          </a:p>
          <a:p>
            <a:pPr algn="ctr"/>
            <a:r>
              <a:rPr lang="en-US" sz="6600" b="1" dirty="0">
                <a:effectLst>
                  <a:outerShdw blurRad="38100" dist="38100" dir="2700000" algn="tl">
                    <a:srgbClr val="000000">
                      <a:alpha val="43137"/>
                    </a:srgbClr>
                  </a:outerShdw>
                </a:effectLst>
                <a:latin typeface="Ink Free" panose="03080402000500000000" pitchFamily="66" charset="0"/>
              </a:rPr>
              <a:t>have both</a:t>
            </a:r>
          </a:p>
          <a:p>
            <a:pPr algn="ctr"/>
            <a:r>
              <a:rPr lang="en-US" sz="6600" b="1" dirty="0">
                <a:effectLst>
                  <a:outerShdw blurRad="38100" dist="38100" dir="2700000" algn="tl">
                    <a:srgbClr val="000000">
                      <a:alpha val="43137"/>
                    </a:srgbClr>
                  </a:outerShdw>
                </a:effectLst>
                <a:latin typeface="Ink Free" panose="03080402000500000000" pitchFamily="66" charset="0"/>
              </a:rPr>
              <a:t>-</a:t>
            </a:r>
            <a:r>
              <a:rPr lang="en-US" sz="6600" b="1" dirty="0">
                <a:solidFill>
                  <a:schemeClr val="accent6"/>
                </a:solidFill>
                <a:effectLst>
                  <a:outerShdw blurRad="38100" dist="38100" dir="2700000" algn="tl">
                    <a:srgbClr val="000000">
                      <a:alpha val="43137"/>
                    </a:srgbClr>
                  </a:outerShdw>
                </a:effectLst>
                <a:latin typeface="Ink Free" panose="03080402000500000000" pitchFamily="66" charset="0"/>
              </a:rPr>
              <a:t>respect</a:t>
            </a:r>
            <a:r>
              <a:rPr lang="en-US" sz="6600" b="1" dirty="0">
                <a:effectLst>
                  <a:outerShdw blurRad="38100" dist="38100" dir="2700000" algn="tl">
                    <a:srgbClr val="000000">
                      <a:alpha val="43137"/>
                    </a:srgbClr>
                  </a:outerShdw>
                </a:effectLst>
                <a:latin typeface="Ink Free" panose="03080402000500000000" pitchFamily="66" charset="0"/>
              </a:rPr>
              <a:t> &amp; </a:t>
            </a:r>
            <a:r>
              <a:rPr lang="en-US" sz="6600" b="1" dirty="0">
                <a:solidFill>
                  <a:schemeClr val="accent6"/>
                </a:solidFill>
                <a:effectLst>
                  <a:outerShdw blurRad="38100" dist="38100" dir="2700000" algn="tl">
                    <a:srgbClr val="000000">
                      <a:alpha val="43137"/>
                    </a:srgbClr>
                  </a:outerShdw>
                </a:effectLst>
                <a:latin typeface="Ink Free" panose="03080402000500000000" pitchFamily="66" charset="0"/>
              </a:rPr>
              <a:t>equality</a:t>
            </a:r>
            <a:r>
              <a:rPr lang="en-US" sz="6600" b="1" dirty="0">
                <a:effectLst>
                  <a:outerShdw blurRad="38100" dist="38100" dir="2700000" algn="tl">
                    <a:srgbClr val="000000">
                      <a:alpha val="43137"/>
                    </a:srgbClr>
                  </a:outerShdw>
                </a:effectLst>
                <a:latin typeface="Ink Free" panose="03080402000500000000" pitchFamily="66" charset="0"/>
              </a:rPr>
              <a:t>-</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1789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20175" y="6428125"/>
            <a:ext cx="1371600" cy="225827"/>
          </a:xfrm>
          <a:prstGeom prst="rect">
            <a:avLst/>
          </a:prstGeom>
        </p:spPr>
      </p:pic>
      <p:sp>
        <p:nvSpPr>
          <p:cNvPr id="12" name="Rectangle 11"/>
          <p:cNvSpPr/>
          <p:nvPr/>
        </p:nvSpPr>
        <p:spPr>
          <a:xfrm>
            <a:off x="1893278" y="1351508"/>
            <a:ext cx="8850923" cy="4154984"/>
          </a:xfrm>
          <a:prstGeom prst="rect">
            <a:avLst/>
          </a:prstGeom>
        </p:spPr>
        <p:txBody>
          <a:bodyPr wrap="square" lIns="91440" tIns="45720" rIns="91440" bIns="45720" anchor="t">
            <a:spAutoFit/>
          </a:bodyPr>
          <a:lstStyle/>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Respect</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Communication</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Support</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Negotiation &amp; Compromise</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Honesty &amp; Trust</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a:rPr>
              <a:t>Consent</a:t>
            </a:r>
            <a:endPar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endParaRPr>
          </a:p>
        </p:txBody>
      </p:sp>
      <p:grpSp>
        <p:nvGrpSpPr>
          <p:cNvPr id="6" name="Group 5"/>
          <p:cNvGrpSpPr/>
          <p:nvPr/>
        </p:nvGrpSpPr>
        <p:grpSpPr>
          <a:xfrm>
            <a:off x="4540070" y="1385357"/>
            <a:ext cx="626171" cy="626171"/>
            <a:chOff x="2667000" y="1389977"/>
            <a:chExt cx="626171" cy="626171"/>
          </a:xfrm>
        </p:grpSpPr>
        <p:sp>
          <p:nvSpPr>
            <p:cNvPr id="20" name="Oval 19"/>
            <p:cNvSpPr/>
            <p:nvPr/>
          </p:nvSpPr>
          <p:spPr>
            <a:xfrm>
              <a:off x="2667000" y="1389977"/>
              <a:ext cx="626171" cy="626171"/>
            </a:xfrm>
            <a:prstGeom prst="ellipse">
              <a:avLst/>
            </a:prstGeom>
            <a:ln/>
          </p:spPr>
          <p:style>
            <a:lnRef idx="2">
              <a:schemeClr val="accent6"/>
            </a:lnRef>
            <a:fillRef idx="1">
              <a:schemeClr val="lt1"/>
            </a:fillRef>
            <a:effectRef idx="0">
              <a:schemeClr val="accent6"/>
            </a:effectRef>
            <a:fontRef idx="minor">
              <a:schemeClr val="dk1"/>
            </a:fontRef>
          </p:style>
        </p:sp>
        <p:pic>
          <p:nvPicPr>
            <p:cNvPr id="4" name="Picture 3"/>
            <p:cNvPicPr>
              <a:picLocks noChangeAspect="1"/>
            </p:cNvPicPr>
            <p:nvPr/>
          </p:nvPicPr>
          <p:blipFill>
            <a:blip r:embed="rId4">
              <a:clrChange>
                <a:clrFrom>
                  <a:srgbClr val="FFFFFF"/>
                </a:clrFrom>
                <a:clrTo>
                  <a:srgbClr val="FFFFFF">
                    <a:alpha val="0"/>
                  </a:srgbClr>
                </a:clrTo>
              </a:clrChange>
              <a:biLevel thresh="75000"/>
            </a:blip>
            <a:stretch>
              <a:fillRect/>
            </a:stretch>
          </p:blipFill>
          <p:spPr>
            <a:xfrm>
              <a:off x="2756177" y="1493832"/>
              <a:ext cx="473771" cy="473771"/>
            </a:xfrm>
            <a:prstGeom prst="rect">
              <a:avLst/>
            </a:prstGeom>
          </p:spPr>
        </p:pic>
      </p:grpSp>
      <p:grpSp>
        <p:nvGrpSpPr>
          <p:cNvPr id="7" name="Group 6"/>
          <p:cNvGrpSpPr/>
          <p:nvPr/>
        </p:nvGrpSpPr>
        <p:grpSpPr>
          <a:xfrm>
            <a:off x="3834823" y="2011528"/>
            <a:ext cx="626171" cy="626171"/>
            <a:chOff x="1736029" y="2085268"/>
            <a:chExt cx="626171" cy="626171"/>
          </a:xfrm>
        </p:grpSpPr>
        <p:sp>
          <p:nvSpPr>
            <p:cNvPr id="26" name="Oval 25"/>
            <p:cNvSpPr/>
            <p:nvPr/>
          </p:nvSpPr>
          <p:spPr>
            <a:xfrm>
              <a:off x="1736029" y="2085268"/>
              <a:ext cx="626171" cy="626171"/>
            </a:xfrm>
            <a:prstGeom prst="ellipse">
              <a:avLst/>
            </a:prstGeom>
            <a:ln/>
          </p:spPr>
          <p:style>
            <a:lnRef idx="2">
              <a:schemeClr val="accent5"/>
            </a:lnRef>
            <a:fillRef idx="1">
              <a:schemeClr val="lt1"/>
            </a:fillRef>
            <a:effectRef idx="0">
              <a:schemeClr val="accent5"/>
            </a:effectRef>
            <a:fontRef idx="minor">
              <a:schemeClr val="dk1"/>
            </a:fontRef>
          </p:style>
        </p:sp>
        <p:pic>
          <p:nvPicPr>
            <p:cNvPr id="4102" name="Picture 6" descr="Image result for communicatio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507" y="2140784"/>
              <a:ext cx="512064" cy="5120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2388617" y="3416480"/>
            <a:ext cx="626171" cy="626171"/>
            <a:chOff x="228600" y="3418137"/>
            <a:chExt cx="626171" cy="626171"/>
          </a:xfrm>
        </p:grpSpPr>
        <p:sp>
          <p:nvSpPr>
            <p:cNvPr id="23" name="Oval 22"/>
            <p:cNvSpPr/>
            <p:nvPr/>
          </p:nvSpPr>
          <p:spPr>
            <a:xfrm>
              <a:off x="228600" y="3418137"/>
              <a:ext cx="626171" cy="626171"/>
            </a:xfrm>
            <a:prstGeom prst="ellipse">
              <a:avLst/>
            </a:prstGeom>
            <a:ln/>
          </p:spPr>
          <p:style>
            <a:lnRef idx="2">
              <a:schemeClr val="accent3"/>
            </a:lnRef>
            <a:fillRef idx="1">
              <a:schemeClr val="lt1"/>
            </a:fillRef>
            <a:effectRef idx="0">
              <a:schemeClr val="accent3"/>
            </a:effectRef>
            <a:fontRef idx="minor">
              <a:schemeClr val="dk1"/>
            </a:fontRef>
          </p:style>
        </p:sp>
        <p:pic>
          <p:nvPicPr>
            <p:cNvPr id="4108" name="Picture 12" descr="Image result for honesty icon"/>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258415" y="3429000"/>
              <a:ext cx="579785" cy="5797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4629247" y="4750804"/>
            <a:ext cx="626171" cy="626171"/>
            <a:chOff x="1295400" y="4724400"/>
            <a:chExt cx="626171" cy="626171"/>
          </a:xfrm>
        </p:grpSpPr>
        <p:sp>
          <p:nvSpPr>
            <p:cNvPr id="17" name="Oval 16"/>
            <p:cNvSpPr/>
            <p:nvPr/>
          </p:nvSpPr>
          <p:spPr>
            <a:xfrm>
              <a:off x="1295400" y="4724400"/>
              <a:ext cx="626171" cy="626171"/>
            </a:xfrm>
            <a:prstGeom prst="ellipse">
              <a:avLst/>
            </a:prstGeom>
            <a:ln/>
          </p:spPr>
          <p:style>
            <a:lnRef idx="2">
              <a:schemeClr val="accent1"/>
            </a:lnRef>
            <a:fillRef idx="1">
              <a:schemeClr val="lt1"/>
            </a:fillRef>
            <a:effectRef idx="0">
              <a:schemeClr val="accent1"/>
            </a:effectRef>
            <a:fontRef idx="minor">
              <a:schemeClr val="dk1"/>
            </a:fontRef>
          </p:style>
        </p:sp>
        <p:pic>
          <p:nvPicPr>
            <p:cNvPr id="4114" name="Picture 18" descr="Image result for honesty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6360" y="4800600"/>
              <a:ext cx="502920" cy="502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416197" y="2810362"/>
            <a:ext cx="626171" cy="626171"/>
            <a:chOff x="2743200" y="2736619"/>
            <a:chExt cx="626171" cy="626171"/>
          </a:xfrm>
        </p:grpSpPr>
        <p:sp>
          <p:nvSpPr>
            <p:cNvPr id="32" name="Oval 31"/>
            <p:cNvSpPr/>
            <p:nvPr/>
          </p:nvSpPr>
          <p:spPr>
            <a:xfrm>
              <a:off x="2743200" y="2736619"/>
              <a:ext cx="626171" cy="626171"/>
            </a:xfrm>
            <a:prstGeom prst="ellipse">
              <a:avLst/>
            </a:prstGeom>
            <a:ln/>
          </p:spPr>
          <p:style>
            <a:lnRef idx="2">
              <a:schemeClr val="accent4"/>
            </a:lnRef>
            <a:fillRef idx="1">
              <a:schemeClr val="lt1"/>
            </a:fillRef>
            <a:effectRef idx="0">
              <a:schemeClr val="accent4"/>
            </a:effectRef>
            <a:fontRef idx="minor">
              <a:schemeClr val="dk1"/>
            </a:fontRef>
          </p:style>
        </p:sp>
        <p:pic>
          <p:nvPicPr>
            <p:cNvPr id="4116" name="Picture 20"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7997" y="2806162"/>
              <a:ext cx="536575" cy="536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3519162" y="4124633"/>
            <a:ext cx="626171" cy="626171"/>
            <a:chOff x="1676400" y="4038600"/>
            <a:chExt cx="626171" cy="626171"/>
          </a:xfrm>
        </p:grpSpPr>
        <p:sp>
          <p:nvSpPr>
            <p:cNvPr id="29" name="Oval 28"/>
            <p:cNvSpPr/>
            <p:nvPr/>
          </p:nvSpPr>
          <p:spPr>
            <a:xfrm>
              <a:off x="1676400" y="4038600"/>
              <a:ext cx="626171" cy="626171"/>
            </a:xfrm>
            <a:prstGeom prst="ellipse">
              <a:avLst/>
            </a:prstGeom>
            <a:ln/>
          </p:spPr>
          <p:style>
            <a:lnRef idx="2">
              <a:schemeClr val="accent2"/>
            </a:lnRef>
            <a:fillRef idx="1">
              <a:schemeClr val="lt1"/>
            </a:fillRef>
            <a:effectRef idx="0">
              <a:schemeClr val="accent2"/>
            </a:effectRef>
            <a:fontRef idx="minor">
              <a:schemeClr val="dk1"/>
            </a:fontRef>
          </p:style>
        </p:sp>
        <p:pic>
          <p:nvPicPr>
            <p:cNvPr id="4122" name="Picture 26" descr="Image result for trust  icon"/>
            <p:cNvPicPr>
              <a:picLocks noChangeAspect="1" noChangeArrowheads="1"/>
            </p:cNvPicPr>
            <p:nvPr/>
          </p:nvPicPr>
          <p:blipFill>
            <a:blip r:embed="rId9" cstate="print">
              <a:clrChange>
                <a:clrFrom>
                  <a:srgbClr val="040404">
                    <a:alpha val="5882"/>
                  </a:srgbClr>
                </a:clrFrom>
                <a:clrTo>
                  <a:srgbClr val="040404">
                    <a:alpha val="0"/>
                  </a:srgbClr>
                </a:clrTo>
              </a:clrChange>
              <a:biLevel thresh="75000"/>
              <a:extLst>
                <a:ext uri="{28A0092B-C50C-407E-A947-70E740481C1C}">
                  <a14:useLocalDpi xmlns:a14="http://schemas.microsoft.com/office/drawing/2010/main" val="0"/>
                </a:ext>
              </a:extLst>
            </a:blip>
            <a:srcRect/>
            <a:stretch>
              <a:fillRect/>
            </a:stretch>
          </p:blipFill>
          <p:spPr bwMode="auto">
            <a:xfrm>
              <a:off x="1756082" y="4125112"/>
              <a:ext cx="453145" cy="4531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1524001" y="606028"/>
            <a:ext cx="9155723" cy="5645944"/>
            <a:chOff x="0" y="-11878"/>
            <a:chExt cx="9155723" cy="5645944"/>
          </a:xfrm>
        </p:grpSpPr>
        <p:pic>
          <p:nvPicPr>
            <p:cNvPr id="49" name="Picture 2"/>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330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1855839" y="2270969"/>
            <a:ext cx="4462616" cy="2308324"/>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Ink Free" panose="03080402000500000000" pitchFamily="66" charset="0"/>
              </a:rPr>
              <a:t>No relationship should be abusive.</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2" descr="Image result for love is NOT ABUSE">
            <a:extLst>
              <a:ext uri="{FF2B5EF4-FFF2-40B4-BE49-F238E27FC236}">
                <a16:creationId xmlns:a16="http://schemas.microsoft.com/office/drawing/2014/main" id="{6712AC90-1B64-41E6-9CED-1457C104D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161"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7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3009900" y="1859339"/>
            <a:ext cx="6172200" cy="3139321"/>
          </a:xfrm>
          <a:prstGeom prst="rect">
            <a:avLst/>
          </a:prstGeom>
          <a:noFill/>
        </p:spPr>
        <p:txBody>
          <a:bodyPr wrap="square" lIns="91440" tIns="45720" rIns="91440" bIns="45720" rtlCol="0" anchor="t">
            <a:spAutoFit/>
          </a:bodyPr>
          <a:lstStyle/>
          <a:p>
            <a:pPr algn="ctr"/>
            <a:r>
              <a:rPr lang="en-US" sz="6600" b="1" dirty="0">
                <a:effectLst>
                  <a:outerShdw blurRad="38100" dist="38100" dir="2700000" algn="tl">
                    <a:srgbClr val="000000">
                      <a:alpha val="43137"/>
                    </a:srgbClr>
                  </a:outerShdw>
                </a:effectLst>
                <a:latin typeface="Ink Free" panose="03080402000500000000" pitchFamily="66" charset="0"/>
              </a:rPr>
              <a:t>What is an abusive relationship?</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265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20175" y="6428125"/>
            <a:ext cx="1371600" cy="225827"/>
          </a:xfrm>
          <a:prstGeom prst="rect">
            <a:avLst/>
          </a:prstGeom>
        </p:spPr>
      </p:pic>
      <p:sp>
        <p:nvSpPr>
          <p:cNvPr id="2" name="Rectangle 1"/>
          <p:cNvSpPr/>
          <p:nvPr/>
        </p:nvSpPr>
        <p:spPr>
          <a:xfrm>
            <a:off x="4038600" y="1351508"/>
            <a:ext cx="4572000" cy="4154984"/>
          </a:xfrm>
          <a:prstGeom prst="rect">
            <a:avLst/>
          </a:prstGeom>
        </p:spPr>
        <p:txBody>
          <a:bodyPr>
            <a:spAutoFit/>
          </a:bodyPr>
          <a:lstStyle/>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Physical</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Emotional</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Sexual</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Financial</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Spiritual</a:t>
            </a:r>
          </a:p>
          <a:p>
            <a:pPr algn="ctr"/>
            <a:r>
              <a:rPr lang="en-US" sz="4400" b="1" dirty="0">
                <a:effectLst>
                  <a:outerShdw blurRad="38100" dist="38100" dir="2700000" algn="tl">
                    <a:srgbClr val="000000">
                      <a:alpha val="43137"/>
                    </a:srgbClr>
                  </a:outerShdw>
                </a:effectLst>
                <a:latin typeface="Ink Free" panose="03080402000500000000" pitchFamily="66" charset="0"/>
                <a:cs typeface="MV Boli" panose="02000500030200090000" pitchFamily="2" charset="0"/>
              </a:rPr>
              <a:t>Technological</a:t>
            </a:r>
          </a:p>
        </p:txBody>
      </p:sp>
      <p:grpSp>
        <p:nvGrpSpPr>
          <p:cNvPr id="36" name="Group 35"/>
          <p:cNvGrpSpPr/>
          <p:nvPr/>
        </p:nvGrpSpPr>
        <p:grpSpPr>
          <a:xfrm>
            <a:off x="4153435" y="4769546"/>
            <a:ext cx="626171" cy="626171"/>
            <a:chOff x="1622032" y="5280077"/>
            <a:chExt cx="626171" cy="626171"/>
          </a:xfrm>
        </p:grpSpPr>
        <p:sp>
          <p:nvSpPr>
            <p:cNvPr id="12" name="Oval 11"/>
            <p:cNvSpPr/>
            <p:nvPr/>
          </p:nvSpPr>
          <p:spPr>
            <a:xfrm>
              <a:off x="1622032" y="5280077"/>
              <a:ext cx="626171" cy="626171"/>
            </a:xfrm>
            <a:prstGeom prst="ellipse">
              <a:avLst/>
            </a:prstGeom>
            <a:ln/>
          </p:spPr>
          <p:style>
            <a:lnRef idx="2">
              <a:schemeClr val="accent1"/>
            </a:lnRef>
            <a:fillRef idx="1">
              <a:schemeClr val="lt1"/>
            </a:fillRef>
            <a:effectRef idx="0">
              <a:schemeClr val="accent1"/>
            </a:effectRef>
            <a:fontRef idx="minor">
              <a:schemeClr val="dk1"/>
            </a:fontRef>
          </p:style>
        </p:sp>
        <p:pic>
          <p:nvPicPr>
            <p:cNvPr id="14" name="Picture 20" descr="https://image.freepik.com/free-icon/smartphone_318-33441.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322" r="11908"/>
            <a:stretch/>
          </p:blipFill>
          <p:spPr bwMode="auto">
            <a:xfrm>
              <a:off x="1744519" y="5362671"/>
              <a:ext cx="369102" cy="4746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639080" y="1393550"/>
            <a:ext cx="626171" cy="626171"/>
            <a:chOff x="1622032" y="1524000"/>
            <a:chExt cx="626171" cy="626171"/>
          </a:xfrm>
        </p:grpSpPr>
        <p:sp>
          <p:nvSpPr>
            <p:cNvPr id="18" name="Oval 17"/>
            <p:cNvSpPr/>
            <p:nvPr/>
          </p:nvSpPr>
          <p:spPr>
            <a:xfrm>
              <a:off x="1622032" y="1524000"/>
              <a:ext cx="626171" cy="626171"/>
            </a:xfrm>
            <a:prstGeom prst="ellipse">
              <a:avLst/>
            </a:prstGeom>
            <a:ln/>
          </p:spPr>
          <p:style>
            <a:lnRef idx="2">
              <a:schemeClr val="accent6"/>
            </a:lnRef>
            <a:fillRef idx="1">
              <a:schemeClr val="lt1"/>
            </a:fillRef>
            <a:effectRef idx="0">
              <a:schemeClr val="accent6"/>
            </a:effectRef>
            <a:fontRef idx="minor">
              <a:schemeClr val="dk1"/>
            </a:fontRef>
          </p:style>
        </p:sp>
        <p:pic>
          <p:nvPicPr>
            <p:cNvPr id="19" name="Picture 22" descr="https://image.freepik.com/free-icon/right-hand_318-10073.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1261" t="17636" r="26131" b="18502"/>
            <a:stretch/>
          </p:blipFill>
          <p:spPr bwMode="auto">
            <a:xfrm>
              <a:off x="1762558" y="1614201"/>
              <a:ext cx="353583" cy="429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569494" y="3443120"/>
            <a:ext cx="626171" cy="626171"/>
            <a:chOff x="2222509" y="3777456"/>
            <a:chExt cx="626171" cy="626171"/>
          </a:xfrm>
        </p:grpSpPr>
        <p:sp>
          <p:nvSpPr>
            <p:cNvPr id="22" name="Oval 21"/>
            <p:cNvSpPr/>
            <p:nvPr/>
          </p:nvSpPr>
          <p:spPr>
            <a:xfrm>
              <a:off x="2222509" y="3777456"/>
              <a:ext cx="626171" cy="626171"/>
            </a:xfrm>
            <a:prstGeom prst="ellipse">
              <a:avLst/>
            </a:prstGeom>
            <a:ln/>
          </p:spPr>
          <p:style>
            <a:lnRef idx="2">
              <a:schemeClr val="accent3"/>
            </a:lnRef>
            <a:fillRef idx="1">
              <a:schemeClr val="lt1"/>
            </a:fillRef>
            <a:effectRef idx="0">
              <a:schemeClr val="accent3"/>
            </a:effectRef>
            <a:fontRef idx="minor">
              <a:schemeClr val="dk1"/>
            </a:fontRef>
          </p:style>
        </p:sp>
        <p:pic>
          <p:nvPicPr>
            <p:cNvPr id="23" name="Picture 26" descr="http://simpleicon.com/wp-content/uploads/coin-money-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16162" y="3870246"/>
              <a:ext cx="438912" cy="4389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485036" y="2072642"/>
            <a:ext cx="626171" cy="626171"/>
            <a:chOff x="2034087" y="2275311"/>
            <a:chExt cx="626171" cy="626171"/>
          </a:xfrm>
        </p:grpSpPr>
        <p:sp>
          <p:nvSpPr>
            <p:cNvPr id="26" name="Oval 25"/>
            <p:cNvSpPr/>
            <p:nvPr/>
          </p:nvSpPr>
          <p:spPr>
            <a:xfrm>
              <a:off x="2034087" y="2275311"/>
              <a:ext cx="626171" cy="626171"/>
            </a:xfrm>
            <a:prstGeom prst="ellipse">
              <a:avLst/>
            </a:prstGeom>
            <a:ln/>
          </p:spPr>
          <p:style>
            <a:lnRef idx="2">
              <a:schemeClr val="accent5"/>
            </a:lnRef>
            <a:fillRef idx="1">
              <a:schemeClr val="lt1"/>
            </a:fillRef>
            <a:effectRef idx="0">
              <a:schemeClr val="accent5"/>
            </a:effectRef>
            <a:fontRef idx="minor">
              <a:schemeClr val="dk1"/>
            </a:fontRef>
          </p:style>
        </p:sp>
        <p:pic>
          <p:nvPicPr>
            <p:cNvPr id="27" name="Picture 2" descr="http://cdn2.hubspot.net/hubfs/235799/hub_generated/resized/1bdfefc4-5ed4-42d3-ab1c-269104770f6d.pn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0616" t="17802" r="21236" b="15972"/>
            <a:stretch/>
          </p:blipFill>
          <p:spPr bwMode="auto">
            <a:xfrm>
              <a:off x="2145932" y="2369761"/>
              <a:ext cx="384400" cy="414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42284" y="4119708"/>
            <a:ext cx="626171" cy="626171"/>
            <a:chOff x="2034087" y="4528766"/>
            <a:chExt cx="626171" cy="626171"/>
          </a:xfrm>
        </p:grpSpPr>
        <p:sp>
          <p:nvSpPr>
            <p:cNvPr id="30" name="Oval 29"/>
            <p:cNvSpPr/>
            <p:nvPr/>
          </p:nvSpPr>
          <p:spPr>
            <a:xfrm>
              <a:off x="2034087" y="4528766"/>
              <a:ext cx="626171" cy="626171"/>
            </a:xfrm>
            <a:prstGeom prst="ellipse">
              <a:avLst/>
            </a:prstGeom>
            <a:ln/>
          </p:spPr>
          <p:style>
            <a:lnRef idx="2">
              <a:schemeClr val="accent2"/>
            </a:lnRef>
            <a:fillRef idx="1">
              <a:schemeClr val="lt1"/>
            </a:fillRef>
            <a:effectRef idx="0">
              <a:schemeClr val="accent2"/>
            </a:effectRef>
            <a:fontRef idx="minor">
              <a:schemeClr val="dk1"/>
            </a:fontRef>
          </p:style>
        </p:sp>
        <p:pic>
          <p:nvPicPr>
            <p:cNvPr id="31" name="Picture 4" descr="https://d30y9cdsu7xlg0.cloudfront.net/png/14177-200.pn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t="18694" b="15309"/>
            <a:stretch/>
          </p:blipFill>
          <p:spPr bwMode="auto">
            <a:xfrm>
              <a:off x="2099522" y="4681648"/>
              <a:ext cx="514350" cy="33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80811" y="2732925"/>
            <a:ext cx="626171" cy="626171"/>
            <a:chOff x="2222509" y="3026621"/>
            <a:chExt cx="626171" cy="626171"/>
          </a:xfrm>
        </p:grpSpPr>
        <p:sp>
          <p:nvSpPr>
            <p:cNvPr id="34" name="Oval 33"/>
            <p:cNvSpPr/>
            <p:nvPr/>
          </p:nvSpPr>
          <p:spPr>
            <a:xfrm>
              <a:off x="2222509" y="3026621"/>
              <a:ext cx="626171" cy="626171"/>
            </a:xfrm>
            <a:prstGeom prst="ellipse">
              <a:avLst/>
            </a:prstGeom>
            <a:ln/>
          </p:spPr>
          <p:style>
            <a:lnRef idx="2">
              <a:schemeClr val="accent4"/>
            </a:lnRef>
            <a:fillRef idx="1">
              <a:schemeClr val="lt1"/>
            </a:fillRef>
            <a:effectRef idx="0">
              <a:schemeClr val="accent4"/>
            </a:effectRef>
            <a:fontRef idx="minor">
              <a:schemeClr val="dk1"/>
            </a:fontRef>
          </p:style>
        </p:sp>
        <p:pic>
          <p:nvPicPr>
            <p:cNvPr id="35" name="Picture 6" descr="http://freeflaticons.com/wp-content/uploads/2014/09/male-copy-1411195938n8gk4.png"/>
            <p:cNvPicPr>
              <a:picLocks noChangeAspect="1" noChangeArrowheads="1"/>
            </p:cNvPicPr>
            <p:nvPr/>
          </p:nvPicPr>
          <p:blipFill>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16163" y="3107711"/>
              <a:ext cx="472939" cy="472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524001" y="606028"/>
            <a:ext cx="9155723" cy="5645944"/>
            <a:chOff x="0" y="-11878"/>
            <a:chExt cx="9155723" cy="5645944"/>
          </a:xfrm>
        </p:grpSpPr>
        <p:pic>
          <p:nvPicPr>
            <p:cNvPr id="28" name="Picture 2"/>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904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p:cNvSpPr txBox="1">
            <a:spLocks/>
          </p:cNvSpPr>
          <p:nvPr/>
        </p:nvSpPr>
        <p:spPr>
          <a:xfrm>
            <a:off x="1676400" y="2664633"/>
            <a:ext cx="8839200" cy="2366934"/>
          </a:xfrm>
          <a:prstGeom prst="rect">
            <a:avLst/>
          </a:prstGeom>
          <a:solidFill>
            <a:schemeClr val="bg1"/>
          </a:solidFill>
          <a:effectLst>
            <a:softEdge rad="508000"/>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a:effectLst>
                <a:outerShdw blurRad="38100" dist="38100" dir="2700000" algn="tl">
                  <a:srgbClr val="000000">
                    <a:alpha val="43137"/>
                  </a:srgbClr>
                </a:outerShdw>
              </a:effectLst>
              <a:latin typeface="Calibri Light" panose="020F0302020204030204" pitchFamily="34" charset="0"/>
            </a:endParaRPr>
          </a:p>
        </p:txBody>
      </p:sp>
      <p:sp>
        <p:nvSpPr>
          <p:cNvPr id="16" name="Title 2"/>
          <p:cNvSpPr>
            <a:spLocks noGrp="1"/>
          </p:cNvSpPr>
          <p:nvPr/>
        </p:nvSpPr>
        <p:spPr>
          <a:xfrm>
            <a:off x="1524000" y="3557589"/>
            <a:ext cx="9144000" cy="136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4000">
              <a:latin typeface="Calibri Light" panose="020F0302020204030204" pitchFamily="34" charset="0"/>
              <a:cs typeface="Iowan Old Style Roman"/>
            </a:endParaRPr>
          </a:p>
        </p:txBody>
      </p:sp>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04837"/>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13171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20175" y="6428125"/>
            <a:ext cx="1371600" cy="225827"/>
          </a:xfrm>
          <a:prstGeom prst="rect">
            <a:avLst/>
          </a:prstGeom>
        </p:spPr>
      </p:pic>
      <p:sp>
        <p:nvSpPr>
          <p:cNvPr id="344068" name="Rectangle 4"/>
          <p:cNvSpPr>
            <a:spLocks noGrp="1" noChangeArrowheads="1"/>
          </p:cNvSpPr>
          <p:nvPr>
            <p:ph type="title"/>
          </p:nvPr>
        </p:nvSpPr>
        <p:spPr>
          <a:xfrm>
            <a:off x="2209800" y="838200"/>
            <a:ext cx="7772400" cy="1143000"/>
          </a:xfrm>
        </p:spPr>
        <p:txBody>
          <a:bodyPr>
            <a:normAutofit/>
          </a:bodyPr>
          <a:lstStyle/>
          <a:p>
            <a:r>
              <a:rPr lang="en-US" altLang="en-US" sz="5400" b="1" dirty="0">
                <a:effectLst>
                  <a:outerShdw blurRad="38100" dist="38100" dir="2700000" algn="tl">
                    <a:srgbClr val="000000">
                      <a:alpha val="43137"/>
                    </a:srgbClr>
                  </a:outerShdw>
                </a:effectLst>
                <a:latin typeface="Ink Free" panose="03080402000500000000" pitchFamily="66" charset="0"/>
              </a:rPr>
              <a:t>Cycle of Violence</a:t>
            </a:r>
          </a:p>
        </p:txBody>
      </p:sp>
      <p:graphicFrame>
        <p:nvGraphicFramePr>
          <p:cNvPr id="5" name="Diagram 4"/>
          <p:cNvGraphicFramePr/>
          <p:nvPr>
            <p:extLst>
              <p:ext uri="{D42A27DB-BD31-4B8C-83A1-F6EECF244321}">
                <p14:modId xmlns:p14="http://schemas.microsoft.com/office/powerpoint/2010/main" val="4145583850"/>
              </p:ext>
            </p:extLst>
          </p:nvPr>
        </p:nvGraphicFramePr>
        <p:xfrm>
          <a:off x="3048000" y="2032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 name="Group 2"/>
          <p:cNvGrpSpPr/>
          <p:nvPr/>
        </p:nvGrpSpPr>
        <p:grpSpPr>
          <a:xfrm>
            <a:off x="4817562" y="2989612"/>
            <a:ext cx="1941012" cy="1295019"/>
            <a:chOff x="3293562" y="2989611"/>
            <a:chExt cx="1941012" cy="1295019"/>
          </a:xfrm>
        </p:grpSpPr>
        <p:sp>
          <p:nvSpPr>
            <p:cNvPr id="8" name="Curved Down Arrow 7"/>
            <p:cNvSpPr/>
            <p:nvPr/>
          </p:nvSpPr>
          <p:spPr>
            <a:xfrm rot="17483843">
              <a:off x="2979663" y="3534004"/>
              <a:ext cx="1064525" cy="436728"/>
            </a:xfrm>
            <a:prstGeom prst="curvedDownArrow">
              <a:avLst/>
            </a:prstGeom>
            <a:solidFill>
              <a:schemeClr val="bg1">
                <a:lumMod val="50000"/>
              </a:schemeClr>
            </a:solidFill>
            <a:ln cmpd="dbl">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3938984" y="2989611"/>
              <a:ext cx="1247165" cy="738664"/>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6200" y="2990850"/>
              <a:ext cx="1348374" cy="738664"/>
            </a:xfrm>
            <a:prstGeom prst="rect">
              <a:avLst/>
            </a:prstGeom>
            <a:noFill/>
          </p:spPr>
          <p:txBody>
            <a:bodyPr wrap="square" rtlCol="0">
              <a:spAutoFit/>
            </a:bodyPr>
            <a:lstStyle/>
            <a:p>
              <a:pPr algn="ctr"/>
              <a:r>
                <a:rPr lang="en-US" sz="1400"/>
                <a:t>False </a:t>
              </a:r>
            </a:p>
            <a:p>
              <a:pPr algn="ctr"/>
              <a:r>
                <a:rPr lang="en-US" sz="1400"/>
                <a:t>Honeymoon or Calm Phase</a:t>
              </a:r>
            </a:p>
          </p:txBody>
        </p:sp>
      </p:grpSp>
    </p:spTree>
    <p:extLst>
      <p:ext uri="{BB962C8B-B14F-4D97-AF65-F5344CB8AC3E}">
        <p14:creationId xmlns:p14="http://schemas.microsoft.com/office/powerpoint/2010/main" val="43413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4000" y="1"/>
            <a:ext cx="9220200" cy="6650181"/>
            <a:chOff x="0" y="1"/>
            <a:chExt cx="9155727" cy="6553199"/>
          </a:xfrm>
        </p:grpSpPr>
        <p:pic>
          <p:nvPicPr>
            <p:cNvPr id="13" name="Picture 12"/>
            <p:cNvPicPr>
              <a:picLocks noChangeAspect="1"/>
            </p:cNvPicPr>
            <p:nvPr/>
          </p:nvPicPr>
          <p:blipFill rotWithShape="1">
            <a:blip r:embed="rId3"/>
            <a:srcRect l="17241" t="21405" r="17241" b="9645"/>
            <a:stretch/>
          </p:blipFill>
          <p:spPr>
            <a:xfrm>
              <a:off x="0" y="1"/>
              <a:ext cx="9144000" cy="5410200"/>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59254" y="5824566"/>
              <a:ext cx="4425492" cy="728634"/>
            </a:xfrm>
            <a:prstGeom prst="rect">
              <a:avLst/>
            </a:prstGeom>
          </p:spPr>
        </p:pic>
        <p:pic>
          <p:nvPicPr>
            <p:cNvPr id="15"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4" y="5410200"/>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4" y="4"/>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1291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397447" y="948340"/>
            <a:ext cx="6172200" cy="2123658"/>
          </a:xfrm>
          <a:prstGeom prst="rect">
            <a:avLst/>
          </a:prstGeom>
          <a:noFill/>
        </p:spPr>
        <p:txBody>
          <a:bodyPr wrap="square" lIns="91440" tIns="45720" rIns="91440" bIns="45720" rtlCol="0" anchor="t">
            <a:spAutoFit/>
          </a:bodyPr>
          <a:lstStyle/>
          <a:p>
            <a:pPr algn="ctr"/>
            <a:r>
              <a:rPr lang="en-US" sz="6600" b="1" dirty="0">
                <a:effectLst>
                  <a:outerShdw blurRad="38100" dist="38100" dir="2700000" algn="tl">
                    <a:srgbClr val="000000">
                      <a:alpha val="43137"/>
                    </a:srgbClr>
                  </a:outerShdw>
                </a:effectLst>
                <a:latin typeface="Ink Free" panose="03080402000500000000" pitchFamily="66" charset="0"/>
              </a:rPr>
              <a:t>Going home for the holidays?</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descr="A picture containing building, fire, brick, light&#10;&#10;Description automatically generated">
            <a:extLst>
              <a:ext uri="{FF2B5EF4-FFF2-40B4-BE49-F238E27FC236}">
                <a16:creationId xmlns:a16="http://schemas.microsoft.com/office/drawing/2014/main" id="{6B529E9A-F9F7-4973-B47E-6AF19CDA7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885" y="1156685"/>
            <a:ext cx="4876800" cy="4752975"/>
          </a:xfrm>
          <a:prstGeom prst="rect">
            <a:avLst/>
          </a:prstGeom>
        </p:spPr>
      </p:pic>
      <p:sp>
        <p:nvSpPr>
          <p:cNvPr id="2" name="TextBox 1">
            <a:extLst>
              <a:ext uri="{FF2B5EF4-FFF2-40B4-BE49-F238E27FC236}">
                <a16:creationId xmlns:a16="http://schemas.microsoft.com/office/drawing/2014/main" id="{0AB2CCB0-B23C-4697-835E-8511750C207A}"/>
              </a:ext>
            </a:extLst>
          </p:cNvPr>
          <p:cNvSpPr txBox="1"/>
          <p:nvPr/>
        </p:nvSpPr>
        <p:spPr>
          <a:xfrm>
            <a:off x="1576085" y="3786003"/>
            <a:ext cx="4876800" cy="1446550"/>
          </a:xfrm>
          <a:prstGeom prst="rect">
            <a:avLst/>
          </a:prstGeom>
          <a:noFill/>
        </p:spPr>
        <p:txBody>
          <a:bodyPr wrap="square" lIns="91440" tIns="45720" rIns="91440" bIns="45720" rtlCol="0" anchor="t">
            <a:spAutoFit/>
          </a:bodyPr>
          <a:lstStyle/>
          <a:p>
            <a:pPr algn="ctr"/>
            <a:r>
              <a:rPr lang="en-US" sz="4400" b="1" dirty="0">
                <a:effectLst>
                  <a:outerShdw blurRad="38100" dist="38100" dir="2700000" algn="tl">
                    <a:srgbClr val="000000">
                      <a:alpha val="43137"/>
                    </a:srgbClr>
                  </a:outerShdw>
                </a:effectLst>
                <a:latin typeface="Ink Free" panose="03080402000500000000" pitchFamily="66" charset="0"/>
              </a:rPr>
              <a:t>Let’s talk about BOUNDARIES…</a:t>
            </a:r>
          </a:p>
        </p:txBody>
      </p:sp>
    </p:spTree>
    <p:extLst>
      <p:ext uri="{BB962C8B-B14F-4D97-AF65-F5344CB8AC3E}">
        <p14:creationId xmlns:p14="http://schemas.microsoft.com/office/powerpoint/2010/main" val="55093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15090" y="258669"/>
            <a:ext cx="6878052" cy="1143000"/>
          </a:xfrm>
        </p:spPr>
        <p:txBody>
          <a:bodyPr/>
          <a:lstStyle/>
          <a:p>
            <a:r>
              <a:rPr lang="en-US" sz="5400" b="1" dirty="0">
                <a:solidFill>
                  <a:schemeClr val="tx2"/>
                </a:solidFill>
                <a:effectLst>
                  <a:outerShdw blurRad="38100" dist="38100" dir="2700000" algn="tl">
                    <a:srgbClr val="000000">
                      <a:alpha val="43137"/>
                    </a:srgbClr>
                  </a:outerShdw>
                </a:effectLst>
                <a:latin typeface="Ink Free" panose="03080402000500000000" pitchFamily="66" charset="0"/>
              </a:rPr>
              <a:t>Why have boundaries?</a:t>
            </a:r>
          </a:p>
        </p:txBody>
      </p:sp>
      <p:sp>
        <p:nvSpPr>
          <p:cNvPr id="2" name="Content Placeholder 1"/>
          <p:cNvSpPr>
            <a:spLocks noGrp="1"/>
          </p:cNvSpPr>
          <p:nvPr>
            <p:ph idx="1"/>
          </p:nvPr>
        </p:nvSpPr>
        <p:spPr>
          <a:xfrm>
            <a:off x="1108911" y="1401670"/>
            <a:ext cx="4308041" cy="4281500"/>
          </a:xfrm>
        </p:spPr>
        <p:txBody>
          <a:bodyPr>
            <a:noAutofit/>
          </a:bodyPr>
          <a:lstStyle/>
          <a:p>
            <a:r>
              <a:rPr lang="en-US" sz="2800" dirty="0"/>
              <a:t>A way to practice self care</a:t>
            </a:r>
          </a:p>
          <a:p>
            <a:r>
              <a:rPr lang="en-US" sz="2800" dirty="0"/>
              <a:t>Promotes good emotional health for both individuals</a:t>
            </a:r>
          </a:p>
          <a:p>
            <a:r>
              <a:rPr lang="en-US" sz="2800" dirty="0"/>
              <a:t>Lessen feelings of being responsible for other’s emotions </a:t>
            </a:r>
          </a:p>
          <a:p>
            <a:r>
              <a:rPr lang="en-US" sz="2800" dirty="0"/>
              <a:t>Taking responsibility of your own needs</a:t>
            </a:r>
          </a:p>
          <a:p>
            <a:endParaRPr lang="en-US" sz="2800" dirty="0"/>
          </a:p>
          <a:p>
            <a:pPr marL="0" indent="0">
              <a:buNone/>
            </a:pPr>
            <a:endParaRPr lang="en-US" sz="2800" dirty="0"/>
          </a:p>
        </p:txBody>
      </p:sp>
      <p:pic>
        <p:nvPicPr>
          <p:cNvPr id="5" name="Picture 4" descr="Senior woman with her family">
            <a:extLst>
              <a:ext uri="{FF2B5EF4-FFF2-40B4-BE49-F238E27FC236}">
                <a16:creationId xmlns:a16="http://schemas.microsoft.com/office/drawing/2014/main" id="{E3F4DD07-56C6-4F69-A50D-4D1A51006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2202" y="1541274"/>
            <a:ext cx="5654912" cy="3774039"/>
          </a:xfrm>
          <a:prstGeom prst="rect">
            <a:avLst/>
          </a:prstGeom>
        </p:spPr>
      </p:pic>
    </p:spTree>
    <p:extLst>
      <p:ext uri="{BB962C8B-B14F-4D97-AF65-F5344CB8AC3E}">
        <p14:creationId xmlns:p14="http://schemas.microsoft.com/office/powerpoint/2010/main" val="230492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15089" y="258669"/>
            <a:ext cx="9950039" cy="1143000"/>
          </a:xfrm>
        </p:spPr>
        <p:txBody>
          <a:bodyPr>
            <a:normAutofit fontScale="90000"/>
          </a:bodyPr>
          <a:lstStyle/>
          <a:p>
            <a:r>
              <a:rPr lang="en-US" sz="5400" b="1" dirty="0">
                <a:solidFill>
                  <a:schemeClr val="tx2"/>
                </a:solidFill>
                <a:effectLst>
                  <a:outerShdw blurRad="38100" dist="38100" dir="2700000" algn="tl">
                    <a:srgbClr val="000000">
                      <a:alpha val="43137"/>
                    </a:srgbClr>
                  </a:outerShdw>
                </a:effectLst>
                <a:latin typeface="Ink Free" panose="03080402000500000000" pitchFamily="66" charset="0"/>
              </a:rPr>
              <a:t>First steps in Creating Boundaries</a:t>
            </a:r>
          </a:p>
        </p:txBody>
      </p:sp>
      <p:sp>
        <p:nvSpPr>
          <p:cNvPr id="2" name="Content Placeholder 1"/>
          <p:cNvSpPr>
            <a:spLocks noGrp="1"/>
          </p:cNvSpPr>
          <p:nvPr>
            <p:ph idx="1"/>
          </p:nvPr>
        </p:nvSpPr>
        <p:spPr>
          <a:xfrm>
            <a:off x="1108910" y="1401669"/>
            <a:ext cx="4906879" cy="4525963"/>
          </a:xfrm>
        </p:spPr>
        <p:txBody>
          <a:bodyPr>
            <a:noAutofit/>
          </a:bodyPr>
          <a:lstStyle/>
          <a:p>
            <a:r>
              <a:rPr lang="en-US" sz="2800" dirty="0"/>
              <a:t>Be simple and direct</a:t>
            </a:r>
          </a:p>
          <a:p>
            <a:r>
              <a:rPr lang="en-US" sz="2800" dirty="0"/>
              <a:t>Explain why this is important to you</a:t>
            </a:r>
          </a:p>
          <a:p>
            <a:r>
              <a:rPr lang="en-US" sz="2800" dirty="0"/>
              <a:t>You can start small</a:t>
            </a:r>
          </a:p>
          <a:p>
            <a:r>
              <a:rPr lang="en-US" sz="2800" dirty="0"/>
              <a:t>Prioritize </a:t>
            </a:r>
            <a:r>
              <a:rPr lang="en-US" sz="2800" b="1" dirty="0"/>
              <a:t>your</a:t>
            </a:r>
            <a:r>
              <a:rPr lang="en-US" sz="2800" dirty="0"/>
              <a:t> feelings</a:t>
            </a:r>
          </a:p>
          <a:p>
            <a:r>
              <a:rPr lang="en-US" sz="2800" dirty="0"/>
              <a:t>Remember these boundaries can be fluid, it’s up to you!</a:t>
            </a:r>
          </a:p>
          <a:p>
            <a:r>
              <a:rPr lang="en-US" sz="2800" dirty="0"/>
              <a:t>Get comfortable saying “no”</a:t>
            </a:r>
          </a:p>
          <a:p>
            <a:pPr marL="0" indent="0">
              <a:buNone/>
            </a:pPr>
            <a:endParaRPr lang="en-US" sz="2800" dirty="0"/>
          </a:p>
        </p:txBody>
      </p:sp>
      <p:pic>
        <p:nvPicPr>
          <p:cNvPr id="7" name="Picture 6" descr="Diagram&#10;&#10;Description automatically generated">
            <a:extLst>
              <a:ext uri="{FF2B5EF4-FFF2-40B4-BE49-F238E27FC236}">
                <a16:creationId xmlns:a16="http://schemas.microsoft.com/office/drawing/2014/main" id="{0196146E-CA3B-4E53-B217-A46143B508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340" y="1757857"/>
            <a:ext cx="3752919" cy="3915032"/>
          </a:xfrm>
          <a:prstGeom prst="rect">
            <a:avLst/>
          </a:prstGeom>
        </p:spPr>
      </p:pic>
    </p:spTree>
    <p:extLst>
      <p:ext uri="{BB962C8B-B14F-4D97-AF65-F5344CB8AC3E}">
        <p14:creationId xmlns:p14="http://schemas.microsoft.com/office/powerpoint/2010/main" val="7210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01315" y="204050"/>
            <a:ext cx="7349289" cy="1143000"/>
          </a:xfrm>
        </p:spPr>
        <p:txBody>
          <a:bodyPr>
            <a:normAutofit fontScale="90000"/>
          </a:bodyPr>
          <a:lstStyle/>
          <a:p>
            <a:r>
              <a:rPr lang="en-US" sz="5400" b="1" dirty="0">
                <a:solidFill>
                  <a:schemeClr val="tx2"/>
                </a:solidFill>
                <a:effectLst>
                  <a:outerShdw blurRad="38100" dist="38100" dir="2700000" algn="tl">
                    <a:srgbClr val="000000">
                      <a:alpha val="43137"/>
                    </a:srgbClr>
                  </a:outerShdw>
                </a:effectLst>
                <a:latin typeface="Ink Free" panose="03080402000500000000" pitchFamily="66" charset="0"/>
              </a:rPr>
              <a:t>What if I can’t this time?</a:t>
            </a:r>
          </a:p>
        </p:txBody>
      </p:sp>
      <p:sp>
        <p:nvSpPr>
          <p:cNvPr id="2" name="Content Placeholder 1"/>
          <p:cNvSpPr>
            <a:spLocks noGrp="1"/>
          </p:cNvSpPr>
          <p:nvPr>
            <p:ph idx="1"/>
          </p:nvPr>
        </p:nvSpPr>
        <p:spPr>
          <a:xfrm>
            <a:off x="808121" y="1347050"/>
            <a:ext cx="6308558" cy="4525963"/>
          </a:xfrm>
        </p:spPr>
        <p:txBody>
          <a:bodyPr>
            <a:noAutofit/>
          </a:bodyPr>
          <a:lstStyle/>
          <a:p>
            <a:r>
              <a:rPr lang="en-US" sz="2800" dirty="0"/>
              <a:t>Remember that it’s okay to remove yourself from uncomfortable conversations</a:t>
            </a:r>
          </a:p>
          <a:p>
            <a:r>
              <a:rPr lang="en-US" sz="2800" dirty="0"/>
              <a:t>Have an external support system</a:t>
            </a:r>
          </a:p>
          <a:p>
            <a:r>
              <a:rPr lang="en-US" sz="2800" dirty="0"/>
              <a:t>Allow yourself to feel your feelings</a:t>
            </a:r>
          </a:p>
          <a:p>
            <a:r>
              <a:rPr lang="en-US" sz="2800" dirty="0"/>
              <a:t>Acknowledge your past and present</a:t>
            </a:r>
          </a:p>
          <a:p>
            <a:r>
              <a:rPr lang="en-US" sz="2800" dirty="0"/>
              <a:t>Know your school resources, such as the Equity Center</a:t>
            </a:r>
          </a:p>
          <a:p>
            <a:pPr marL="0" indent="0">
              <a:buNone/>
            </a:pPr>
            <a:endParaRPr lang="en-US" sz="2800" dirty="0"/>
          </a:p>
        </p:txBody>
      </p:sp>
      <p:pic>
        <p:nvPicPr>
          <p:cNvPr id="5" name="Picture 4" descr="A group of people posing for the camera&#10;&#10;Description automatically generated">
            <a:extLst>
              <a:ext uri="{FF2B5EF4-FFF2-40B4-BE49-F238E27FC236}">
                <a16:creationId xmlns:a16="http://schemas.microsoft.com/office/drawing/2014/main" id="{5FFE4F2F-BDDA-477B-A57D-10BC446C0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0942" y="1842002"/>
            <a:ext cx="4763973" cy="3173997"/>
          </a:xfrm>
          <a:prstGeom prst="rect">
            <a:avLst/>
          </a:prstGeom>
        </p:spPr>
      </p:pic>
    </p:spTree>
    <p:extLst>
      <p:ext uri="{BB962C8B-B14F-4D97-AF65-F5344CB8AC3E}">
        <p14:creationId xmlns:p14="http://schemas.microsoft.com/office/powerpoint/2010/main" val="263326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descr="A close up of a fence&#10;&#10;Description automatically generated">
            <a:extLst>
              <a:ext uri="{FF2B5EF4-FFF2-40B4-BE49-F238E27FC236}">
                <a16:creationId xmlns:a16="http://schemas.microsoft.com/office/drawing/2014/main" id="{328FC995-2B86-486C-A0B5-FAEB1BB1C862}"/>
              </a:ext>
            </a:extLst>
          </p:cNvPr>
          <p:cNvPicPr>
            <a:picLocks noChangeAspect="1"/>
          </p:cNvPicPr>
          <p:nvPr/>
        </p:nvPicPr>
        <p:blipFill rotWithShape="1">
          <a:blip r:embed="rId5">
            <a:extLst>
              <a:ext uri="{28A0092B-C50C-407E-A947-70E740481C1C}">
                <a14:useLocalDpi xmlns:a14="http://schemas.microsoft.com/office/drawing/2010/main" val="0"/>
              </a:ext>
            </a:extLst>
          </a:blip>
          <a:srcRect t="9284" b="9925"/>
          <a:stretch/>
        </p:blipFill>
        <p:spPr>
          <a:xfrm>
            <a:off x="2618524" y="1073818"/>
            <a:ext cx="6954952" cy="4710364"/>
          </a:xfrm>
          <a:prstGeom prst="rect">
            <a:avLst/>
          </a:prstGeom>
        </p:spPr>
      </p:pic>
    </p:spTree>
    <p:extLst>
      <p:ext uri="{BB962C8B-B14F-4D97-AF65-F5344CB8AC3E}">
        <p14:creationId xmlns:p14="http://schemas.microsoft.com/office/powerpoint/2010/main" val="188042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descr="Image result for what do you think"/>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4386"/>
          <a:stretch/>
        </p:blipFill>
        <p:spPr bwMode="auto">
          <a:xfrm>
            <a:off x="3938589" y="2343151"/>
            <a:ext cx="43148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8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Text&#10;&#10;Description automatically generated">
            <a:extLst>
              <a:ext uri="{FF2B5EF4-FFF2-40B4-BE49-F238E27FC236}">
                <a16:creationId xmlns:a16="http://schemas.microsoft.com/office/drawing/2014/main" id="{2A6001A6-FCA9-4617-9729-C63E7DD86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654" y="467810"/>
            <a:ext cx="5922379" cy="5922379"/>
          </a:xfrm>
          <a:prstGeom prst="rect">
            <a:avLst/>
          </a:prstGeom>
        </p:spPr>
      </p:pic>
      <p:pic>
        <p:nvPicPr>
          <p:cNvPr id="18" name="Content Placeholder 17" descr="Logo, company name&#10;&#10;Description automatically generated">
            <a:extLst>
              <a:ext uri="{FF2B5EF4-FFF2-40B4-BE49-F238E27FC236}">
                <a16:creationId xmlns:a16="http://schemas.microsoft.com/office/drawing/2014/main" id="{6D44131B-05F3-415C-87FB-CA938917F77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41020" y="467810"/>
            <a:ext cx="3631556" cy="3631556"/>
          </a:xfrm>
        </p:spPr>
      </p:pic>
      <p:sp>
        <p:nvSpPr>
          <p:cNvPr id="7" name="TextBox 6">
            <a:extLst>
              <a:ext uri="{FF2B5EF4-FFF2-40B4-BE49-F238E27FC236}">
                <a16:creationId xmlns:a16="http://schemas.microsoft.com/office/drawing/2014/main" id="{F05E9C32-6070-482A-A7F7-3E2C0FD8BA34}"/>
              </a:ext>
            </a:extLst>
          </p:cNvPr>
          <p:cNvSpPr txBox="1"/>
          <p:nvPr/>
        </p:nvSpPr>
        <p:spPr>
          <a:xfrm>
            <a:off x="1233098" y="4448112"/>
            <a:ext cx="3247400" cy="1446550"/>
          </a:xfrm>
          <a:prstGeom prst="rect">
            <a:avLst/>
          </a:prstGeom>
          <a:noFill/>
        </p:spPr>
        <p:txBody>
          <a:bodyPr wrap="square">
            <a:spAutoFit/>
          </a:bodyPr>
          <a:lstStyle/>
          <a:p>
            <a:pPr algn="ctr"/>
            <a:r>
              <a:rPr lang="en-US" sz="4400" b="1" dirty="0">
                <a:solidFill>
                  <a:schemeClr val="tx2"/>
                </a:solidFill>
                <a:effectLst>
                  <a:outerShdw blurRad="38100" dist="38100" dir="2700000" algn="tl">
                    <a:srgbClr val="000000">
                      <a:alpha val="43137"/>
                    </a:srgbClr>
                  </a:outerShdw>
                </a:effectLst>
                <a:latin typeface="Ink Free" panose="03080402000500000000" pitchFamily="66" charset="0"/>
              </a:rPr>
              <a:t>Upcoming Events</a:t>
            </a:r>
            <a:endParaRPr lang="en-US" sz="4400" dirty="0"/>
          </a:p>
        </p:txBody>
      </p:sp>
    </p:spTree>
    <p:extLst>
      <p:ext uri="{BB962C8B-B14F-4D97-AF65-F5344CB8AC3E}">
        <p14:creationId xmlns:p14="http://schemas.microsoft.com/office/powerpoint/2010/main" val="1693054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6077" y="1001212"/>
            <a:ext cx="5144946" cy="5347502"/>
          </a:xfrm>
          <a:effectLst>
            <a:softEdge rad="635000"/>
          </a:effectLst>
        </p:spPr>
        <p:style>
          <a:lnRef idx="2">
            <a:schemeClr val="dk1"/>
          </a:lnRef>
          <a:fillRef idx="1">
            <a:schemeClr val="lt1"/>
          </a:fillRef>
          <a:effectRef idx="0">
            <a:schemeClr val="dk1"/>
          </a:effectRef>
          <a:fontRef idx="minor">
            <a:schemeClr val="dk1"/>
          </a:fontRef>
        </p:style>
        <p:txBody>
          <a:bodyPr anchor="ctr">
            <a:normAutofit lnSpcReduction="10000"/>
          </a:bodyPr>
          <a:lstStyle/>
          <a:p>
            <a:pPr indent="0" algn="l">
              <a:buNone/>
            </a:pPr>
            <a:r>
              <a:rPr lang="en-US" sz="2400" b="1" i="0" dirty="0">
                <a:solidFill>
                  <a:srgbClr val="201F1E"/>
                </a:solidFill>
                <a:effectLst>
                  <a:outerShdw blurRad="38100" dist="38100" dir="2700000" algn="tl">
                    <a:srgbClr val="000000">
                      <a:alpha val="43137"/>
                    </a:srgbClr>
                  </a:outerShdw>
                </a:effectLst>
                <a:latin typeface="Calibri" panose="020F0502020204030204" pitchFamily="34" charset="0"/>
              </a:rPr>
              <a:t>3-Tier Equity Connection: Black, People of Color, and LGBTQ+ communities in Los Rios Colleges</a:t>
            </a:r>
          </a:p>
          <a:p>
            <a:pPr indent="0" algn="l">
              <a:buNone/>
            </a:pPr>
            <a:r>
              <a:rPr lang="en-US" sz="2400" b="0" i="0" dirty="0">
                <a:solidFill>
                  <a:srgbClr val="201F1E"/>
                </a:solidFill>
                <a:effectLst/>
                <a:latin typeface="Calibri" panose="020F0502020204030204" pitchFamily="34" charset="0"/>
              </a:rPr>
              <a:t>Monday, November 30, 2020</a:t>
            </a:r>
          </a:p>
          <a:p>
            <a:pPr indent="0" algn="l">
              <a:buNone/>
            </a:pPr>
            <a:r>
              <a:rPr lang="en-US" sz="2400" b="1" i="0" dirty="0">
                <a:solidFill>
                  <a:srgbClr val="201F1E"/>
                </a:solidFill>
                <a:effectLst/>
                <a:latin typeface="Calibri" panose="020F0502020204030204" pitchFamily="34" charset="0"/>
              </a:rPr>
              <a:t>Zoom Link</a:t>
            </a:r>
            <a:r>
              <a:rPr lang="en-US" sz="2400" b="0" i="0" dirty="0">
                <a:solidFill>
                  <a:srgbClr val="201F1E"/>
                </a:solidFill>
                <a:effectLst/>
                <a:latin typeface="Calibri" panose="020F0502020204030204" pitchFamily="34" charset="0"/>
              </a:rPr>
              <a:t>: bit.ly/</a:t>
            </a:r>
            <a:r>
              <a:rPr lang="en-US" sz="2400" b="0" i="0" dirty="0" err="1">
                <a:solidFill>
                  <a:srgbClr val="201F1E"/>
                </a:solidFill>
                <a:effectLst/>
                <a:latin typeface="Calibri" panose="020F0502020204030204" pitchFamily="34" charset="0"/>
              </a:rPr>
              <a:t>equitymondays</a:t>
            </a:r>
            <a:r>
              <a:rPr lang="en-US" sz="2400" b="0" i="0" dirty="0">
                <a:solidFill>
                  <a:srgbClr val="201F1E"/>
                </a:solidFill>
                <a:effectLst/>
                <a:latin typeface="Calibri" panose="020F0502020204030204" pitchFamily="34" charset="0"/>
              </a:rPr>
              <a:t>  </a:t>
            </a:r>
          </a:p>
          <a:p>
            <a:pPr indent="0" algn="l">
              <a:buNone/>
            </a:pPr>
            <a:r>
              <a:rPr lang="en-US" sz="2400" b="1" i="0" dirty="0">
                <a:solidFill>
                  <a:srgbClr val="201F1E"/>
                </a:solidFill>
                <a:effectLst/>
                <a:latin typeface="Calibri" panose="020F0502020204030204" pitchFamily="34" charset="0"/>
              </a:rPr>
              <a:t>Password</a:t>
            </a:r>
            <a:r>
              <a:rPr lang="en-US" sz="2400" b="0" i="0" dirty="0">
                <a:solidFill>
                  <a:srgbClr val="201F1E"/>
                </a:solidFill>
                <a:effectLst/>
                <a:latin typeface="Calibri" panose="020F0502020204030204" pitchFamily="34" charset="0"/>
              </a:rPr>
              <a:t>: </a:t>
            </a:r>
            <a:r>
              <a:rPr lang="en-US" sz="2400" b="0" i="0" dirty="0" err="1">
                <a:solidFill>
                  <a:srgbClr val="201F1E"/>
                </a:solidFill>
                <a:effectLst/>
                <a:latin typeface="Calibri" panose="020F0502020204030204" pitchFamily="34" charset="0"/>
              </a:rPr>
              <a:t>eqtyMON</a:t>
            </a:r>
            <a:endParaRPr lang="en-US" sz="2400" b="0" i="0" dirty="0">
              <a:solidFill>
                <a:srgbClr val="201F1E"/>
              </a:solidFill>
              <a:effectLst/>
              <a:latin typeface="Calibri" panose="020F0502020204030204" pitchFamily="34" charset="0"/>
            </a:endParaRPr>
          </a:p>
          <a:p>
            <a:pPr indent="0">
              <a:buNone/>
            </a:pPr>
            <a:r>
              <a:rPr lang="en-US" sz="2200" b="0" i="1" dirty="0">
                <a:solidFill>
                  <a:srgbClr val="201F1E"/>
                </a:solidFill>
                <a:effectLst/>
                <a:latin typeface="Calibri" panose="020F0502020204030204" pitchFamily="34" charset="0"/>
              </a:rPr>
              <a:t>Students, staff, faculty, administrators are encouraged to attend. Open to Los Rios Community College District.</a:t>
            </a:r>
          </a:p>
          <a:p>
            <a:pPr indent="0" algn="l">
              <a:buNone/>
            </a:pPr>
            <a:endParaRPr lang="en-US" sz="2400" dirty="0">
              <a:solidFill>
                <a:srgbClr val="201F1E"/>
              </a:solidFill>
              <a:latin typeface="Calibri" panose="020F0502020204030204" pitchFamily="34" charset="0"/>
            </a:endParaRPr>
          </a:p>
          <a:p>
            <a:pPr marL="0" indent="0" algn="l">
              <a:buNone/>
            </a:pPr>
            <a:r>
              <a:rPr lang="en-US" sz="2000" b="0" i="0" dirty="0">
                <a:solidFill>
                  <a:srgbClr val="201F1E"/>
                </a:solidFill>
                <a:effectLst/>
                <a:latin typeface="Calibri" panose="020F0502020204030204" pitchFamily="34" charset="0"/>
              </a:rPr>
              <a:t>2:00 – 2:50pm Black/African American/African Diaspora Connection</a:t>
            </a:r>
          </a:p>
          <a:p>
            <a:pPr marL="0" indent="0" algn="l">
              <a:buNone/>
            </a:pPr>
            <a:r>
              <a:rPr lang="en-US" sz="2000" b="0" i="0" dirty="0">
                <a:solidFill>
                  <a:srgbClr val="201F1E"/>
                </a:solidFill>
                <a:effectLst/>
                <a:latin typeface="Calibri" panose="020F0502020204030204" pitchFamily="34" charset="0"/>
              </a:rPr>
              <a:t>3:00 – 3:50pm Black, Indigenous, and other People of Color (BIPOC) Connection</a:t>
            </a:r>
          </a:p>
          <a:p>
            <a:pPr marL="0" indent="0" algn="l">
              <a:buNone/>
            </a:pPr>
            <a:r>
              <a:rPr lang="en-US" sz="2000" b="0" i="0" dirty="0">
                <a:solidFill>
                  <a:srgbClr val="201F1E"/>
                </a:solidFill>
                <a:effectLst/>
                <a:latin typeface="Calibri" panose="020F0502020204030204" pitchFamily="34" charset="0"/>
              </a:rPr>
              <a:t>4:00 – 4:50pm LGBTQ+ Connection</a:t>
            </a:r>
          </a:p>
          <a:p>
            <a:pPr indent="0" algn="l">
              <a:buNone/>
            </a:pPr>
            <a:endParaRPr lang="en-US" sz="2400" b="0" i="0" dirty="0">
              <a:solidFill>
                <a:srgbClr val="201F1E"/>
              </a:solidFill>
              <a:effectLst/>
              <a:latin typeface="Calibri" panose="020F0502020204030204" pitchFamily="34" charset="0"/>
            </a:endParaRPr>
          </a:p>
        </p:txBody>
      </p:sp>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picture containing text&#10;&#10;Description automatically generated">
            <a:extLst>
              <a:ext uri="{FF2B5EF4-FFF2-40B4-BE49-F238E27FC236}">
                <a16:creationId xmlns:a16="http://schemas.microsoft.com/office/drawing/2014/main" id="{BAE9027B-2CC5-47F1-B859-EFD3B6D0D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20" y="895804"/>
            <a:ext cx="5057934" cy="5066392"/>
          </a:xfrm>
          <a:prstGeom prst="rect">
            <a:avLst/>
          </a:prstGeom>
        </p:spPr>
      </p:pic>
    </p:spTree>
    <p:extLst>
      <p:ext uri="{BB962C8B-B14F-4D97-AF65-F5344CB8AC3E}">
        <p14:creationId xmlns:p14="http://schemas.microsoft.com/office/powerpoint/2010/main" val="27248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638300" y="609601"/>
            <a:ext cx="8915400" cy="1200329"/>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Ink Free" panose="03080402000500000000" pitchFamily="66" charset="0"/>
              </a:rPr>
              <a:t>Student</a:t>
            </a:r>
            <a:r>
              <a:rPr lang="en-US" sz="7200" dirty="0">
                <a:effectLst>
                  <a:outerShdw blurRad="38100" dist="38100" dir="2700000" algn="tl">
                    <a:srgbClr val="000000">
                      <a:alpha val="43137"/>
                    </a:srgbClr>
                  </a:outerShdw>
                </a:effectLst>
                <a:latin typeface="Ink Free" panose="03080402000500000000" pitchFamily="66" charset="0"/>
              </a:rPr>
              <a:t> </a:t>
            </a:r>
            <a:r>
              <a:rPr lang="en-US" sz="6600" dirty="0">
                <a:effectLst>
                  <a:outerShdw blurRad="38100" dist="38100" dir="2700000" algn="tl">
                    <a:srgbClr val="000000">
                      <a:alpha val="43137"/>
                    </a:srgbClr>
                  </a:outerShdw>
                </a:effectLst>
                <a:latin typeface="Ink Free" panose="03080402000500000000" pitchFamily="66" charset="0"/>
              </a:rPr>
              <a:t>Resources</a:t>
            </a:r>
          </a:p>
        </p:txBody>
      </p:sp>
      <p:grpSp>
        <p:nvGrpSpPr>
          <p:cNvPr id="18" name="Group 17"/>
          <p:cNvGrpSpPr/>
          <p:nvPr/>
        </p:nvGrpSpPr>
        <p:grpSpPr>
          <a:xfrm>
            <a:off x="1524001" y="0"/>
            <a:ext cx="9155723" cy="6858000"/>
            <a:chOff x="0" y="0"/>
            <a:chExt cx="9155723" cy="6858000"/>
          </a:xfrm>
        </p:grpSpPr>
        <p:grpSp>
          <p:nvGrpSpPr>
            <p:cNvPr id="19" name="Group 18"/>
            <p:cNvGrpSpPr/>
            <p:nvPr/>
          </p:nvGrpSpPr>
          <p:grpSpPr>
            <a:xfrm>
              <a:off x="0" y="0"/>
              <a:ext cx="9155723" cy="6858000"/>
              <a:chOff x="0" y="-617906"/>
              <a:chExt cx="9155723" cy="6858000"/>
            </a:xfrm>
          </p:grpSpPr>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7906"/>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2103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6428124"/>
              <a:ext cx="1371600" cy="225827"/>
            </a:xfrm>
            <a:prstGeom prst="rect">
              <a:avLst/>
            </a:prstGeom>
          </p:spPr>
        </p:pic>
      </p:grpSp>
      <p:pic>
        <p:nvPicPr>
          <p:cNvPr id="24" name="Picture 23"/>
          <p:cNvPicPr>
            <a:picLocks noChangeAspect="1"/>
          </p:cNvPicPr>
          <p:nvPr/>
        </p:nvPicPr>
        <p:blipFill rotWithShape="1">
          <a:blip r:embed="rId5"/>
          <a:srcRect l="42972" t="28125" r="33602" b="58333"/>
          <a:stretch/>
        </p:blipFill>
        <p:spPr>
          <a:xfrm>
            <a:off x="2875767" y="1824078"/>
            <a:ext cx="3079750" cy="1084147"/>
          </a:xfrm>
          <a:prstGeom prst="rect">
            <a:avLst/>
          </a:prstGeom>
        </p:spPr>
      </p:pic>
      <p:pic>
        <p:nvPicPr>
          <p:cNvPr id="25" name="Picture 2" descr="Color_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567" y="1910953"/>
            <a:ext cx="3144838" cy="517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 name="Text Box 4"/>
          <p:cNvSpPr txBox="1">
            <a:spLocks noChangeArrowheads="1"/>
          </p:cNvSpPr>
          <p:nvPr/>
        </p:nvSpPr>
        <p:spPr bwMode="auto">
          <a:xfrm>
            <a:off x="4077222" y="2451024"/>
            <a:ext cx="5981178" cy="899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400" dirty="0">
                <a:solidFill>
                  <a:srgbClr val="56266D"/>
                </a:solidFill>
                <a:latin typeface="Malgun Gothic" panose="020B0503020000020004" pitchFamily="34" charset="-127"/>
              </a:rPr>
              <a:t>Confidential Advocate: (916) 568-3011</a:t>
            </a:r>
            <a:endParaRPr lang="en-US" altLang="en-US" sz="3600" dirty="0">
              <a:latin typeface="Arial" panose="020B0604020202020204" pitchFamily="34" charset="0"/>
            </a:endParaRPr>
          </a:p>
        </p:txBody>
      </p:sp>
      <p:sp>
        <p:nvSpPr>
          <p:cNvPr id="29" name="Content Placeholder 2"/>
          <p:cNvSpPr>
            <a:spLocks noGrp="1"/>
          </p:cNvSpPr>
          <p:nvPr>
            <p:ph idx="1"/>
          </p:nvPr>
        </p:nvSpPr>
        <p:spPr>
          <a:xfrm>
            <a:off x="1813560" y="3209532"/>
            <a:ext cx="8564880" cy="1373443"/>
          </a:xfrm>
        </p:spPr>
        <p:txBody>
          <a:bodyPr>
            <a:noAutofit/>
          </a:bodyPr>
          <a:lstStyle/>
          <a:p>
            <a:pPr marL="0" indent="0" algn="ctr">
              <a:buNone/>
            </a:pPr>
            <a:r>
              <a:rPr lang="en-US" sz="2400" dirty="0"/>
              <a:t>WEAVE Confidential Advocate is on each </a:t>
            </a:r>
            <a:br>
              <a:rPr lang="en-US" sz="2400" dirty="0"/>
            </a:br>
            <a:r>
              <a:rPr lang="en-US" sz="2400" dirty="0"/>
              <a:t>of the 4 campuses 1 day/week</a:t>
            </a:r>
          </a:p>
          <a:p>
            <a:pPr marL="0" indent="0" algn="ctr">
              <a:buNone/>
            </a:pPr>
            <a:r>
              <a:rPr lang="en-US" sz="2400" b="1" dirty="0"/>
              <a:t>Mon: SCC – Tues: FLC – Wed: ARC – Thurs: CRC</a:t>
            </a:r>
          </a:p>
          <a:p>
            <a:pPr marL="0" indent="0" algn="ctr">
              <a:buNone/>
            </a:pPr>
            <a:r>
              <a:rPr lang="en-US" sz="2400" b="1" dirty="0"/>
              <a:t> </a:t>
            </a:r>
          </a:p>
          <a:p>
            <a:pPr marL="0" indent="0">
              <a:buNone/>
            </a:pPr>
            <a:endParaRPr lang="en-US" sz="3200" dirty="0"/>
          </a:p>
        </p:txBody>
      </p:sp>
      <p:sp>
        <p:nvSpPr>
          <p:cNvPr id="2" name="TextBox 1"/>
          <p:cNvSpPr txBox="1"/>
          <p:nvPr/>
        </p:nvSpPr>
        <p:spPr>
          <a:xfrm>
            <a:off x="4675771" y="5266355"/>
            <a:ext cx="2840458" cy="830997"/>
          </a:xfrm>
          <a:prstGeom prst="rect">
            <a:avLst/>
          </a:prstGeom>
          <a:noFill/>
        </p:spPr>
        <p:txBody>
          <a:bodyPr wrap="none" rtlCol="0">
            <a:spAutoFit/>
          </a:bodyPr>
          <a:lstStyle/>
          <a:p>
            <a:pPr algn="ctr"/>
            <a:r>
              <a:rPr lang="en-US" sz="2400" dirty="0">
                <a:solidFill>
                  <a:schemeClr val="tx2"/>
                </a:solidFill>
                <a:latin typeface="Malgun Gothic" panose="020B0503020000020004" pitchFamily="34" charset="-127"/>
                <a:ea typeface="Malgun Gothic" panose="020B0503020000020004" pitchFamily="34" charset="-127"/>
              </a:rPr>
              <a:t>weave@losrios.edu</a:t>
            </a:r>
          </a:p>
          <a:p>
            <a:pPr algn="ctr"/>
            <a:r>
              <a:rPr lang="en-US" altLang="en-US" sz="2400" dirty="0">
                <a:solidFill>
                  <a:schemeClr val="tx2"/>
                </a:solidFill>
                <a:latin typeface="Malgun Gothic" panose="020B0503020000020004" pitchFamily="34" charset="-127"/>
              </a:rPr>
              <a:t>(916) 568-3011</a:t>
            </a:r>
            <a:endParaRPr lang="en-US" sz="2400" dirty="0">
              <a:solidFill>
                <a:schemeClr val="tx2"/>
              </a:solidFill>
              <a:latin typeface="Malgun Gothic" panose="020B0503020000020004" pitchFamily="34" charset="-127"/>
              <a:ea typeface="Malgun Gothic" panose="020B0503020000020004" pitchFamily="34" charset="-127"/>
            </a:endParaRPr>
          </a:p>
        </p:txBody>
      </p:sp>
      <p:sp>
        <p:nvSpPr>
          <p:cNvPr id="3" name="Rectangle 2"/>
          <p:cNvSpPr/>
          <p:nvPr/>
        </p:nvSpPr>
        <p:spPr>
          <a:xfrm>
            <a:off x="1981200" y="4684227"/>
            <a:ext cx="8229600" cy="400110"/>
          </a:xfrm>
          <a:prstGeom prst="rect">
            <a:avLst/>
          </a:prstGeom>
        </p:spPr>
        <p:txBody>
          <a:bodyPr wrap="square">
            <a:spAutoFit/>
          </a:bodyPr>
          <a:lstStyle/>
          <a:p>
            <a:pPr algn="ctr"/>
            <a:r>
              <a:rPr lang="en-US" sz="2000" dirty="0"/>
              <a:t>Office hours are currently held virtually through Zoom</a:t>
            </a:r>
          </a:p>
        </p:txBody>
      </p:sp>
    </p:spTree>
    <p:extLst>
      <p:ext uri="{BB962C8B-B14F-4D97-AF65-F5344CB8AC3E}">
        <p14:creationId xmlns:p14="http://schemas.microsoft.com/office/powerpoint/2010/main" val="330778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iveways_mockup_icons-05"/>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1994" y="1577859"/>
            <a:ext cx="1399012" cy="13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descr="Image result for 24/7 icon"/>
          <p:cNvPicPr>
            <a:picLocks noChangeAspect="1" noChangeArrowheads="1"/>
          </p:cNvPicPr>
          <p:nvPr/>
        </p:nvPicPr>
        <p:blipFill>
          <a:blip r:embed="rId5" cstate="email">
            <a:clrChange>
              <a:clrFrom>
                <a:srgbClr val="444444">
                  <a:alpha val="5882"/>
                </a:srgbClr>
              </a:clrFrom>
              <a:clrTo>
                <a:srgbClr val="444444">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4545" y="1714384"/>
            <a:ext cx="1123150" cy="111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5" name="Picture 7" descr="heart"/>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9069" y="1814396"/>
            <a:ext cx="997739" cy="9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ext Box 8"/>
          <p:cNvSpPr txBox="1">
            <a:spLocks noChangeArrowheads="1"/>
          </p:cNvSpPr>
          <p:nvPr/>
        </p:nvSpPr>
        <p:spPr bwMode="auto">
          <a:xfrm>
            <a:off x="2544430" y="2853017"/>
            <a:ext cx="146304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Response &amp; Crisis </a:t>
            </a:r>
            <a:br>
              <a:rPr lang="en-US" altLang="en-US" sz="1400" dirty="0">
                <a:solidFill>
                  <a:srgbClr val="000000"/>
                </a:solidFill>
                <a:latin typeface="Calibri" pitchFamily="34" charset="0"/>
                <a:cs typeface="Arial" pitchFamily="34" charset="0"/>
              </a:rPr>
            </a:br>
            <a:r>
              <a:rPr lang="en-US" altLang="en-US" sz="1400" dirty="0">
                <a:solidFill>
                  <a:srgbClr val="000000"/>
                </a:solidFill>
                <a:latin typeface="Calibri" pitchFamily="34" charset="0"/>
                <a:cs typeface="Arial" pitchFamily="34" charset="0"/>
              </a:rPr>
              <a:t>Intervention</a:t>
            </a:r>
            <a:endParaRPr lang="en-US" altLang="en-US" sz="4000" dirty="0">
              <a:latin typeface="Arial" pitchFamily="34" charset="0"/>
              <a:cs typeface="Arial" pitchFamily="34" charset="0"/>
            </a:endParaRPr>
          </a:p>
        </p:txBody>
      </p:sp>
      <p:sp>
        <p:nvSpPr>
          <p:cNvPr id="14" name="Text Box 9"/>
          <p:cNvSpPr txBox="1">
            <a:spLocks noChangeArrowheads="1"/>
          </p:cNvSpPr>
          <p:nvPr/>
        </p:nvSpPr>
        <p:spPr bwMode="auto">
          <a:xfrm>
            <a:off x="5329390" y="2771657"/>
            <a:ext cx="1463040" cy="553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 Emergency Shelter &amp; </a:t>
            </a:r>
            <a:br>
              <a:rPr lang="en-US" altLang="en-US" sz="1400" dirty="0">
                <a:solidFill>
                  <a:srgbClr val="000000"/>
                </a:solidFill>
                <a:latin typeface="Calibri" pitchFamily="34" charset="0"/>
                <a:cs typeface="Arial" pitchFamily="34" charset="0"/>
              </a:rPr>
            </a:br>
            <a:r>
              <a:rPr lang="en-US" altLang="en-US" sz="1400" dirty="0">
                <a:solidFill>
                  <a:srgbClr val="000000"/>
                </a:solidFill>
                <a:latin typeface="Calibri" pitchFamily="34" charset="0"/>
                <a:cs typeface="Arial" pitchFamily="34" charset="0"/>
              </a:rPr>
              <a:t>Housing Assistance</a:t>
            </a:r>
            <a:endParaRPr lang="en-US" altLang="en-US" sz="4000" dirty="0">
              <a:latin typeface="Arial" pitchFamily="34" charset="0"/>
              <a:cs typeface="Arial" pitchFamily="34" charset="0"/>
            </a:endParaRPr>
          </a:p>
        </p:txBody>
      </p:sp>
      <p:sp>
        <p:nvSpPr>
          <p:cNvPr id="15" name="Text Box 10"/>
          <p:cNvSpPr txBox="1">
            <a:spLocks noChangeArrowheads="1"/>
          </p:cNvSpPr>
          <p:nvPr/>
        </p:nvSpPr>
        <p:spPr bwMode="auto">
          <a:xfrm>
            <a:off x="8206417" y="2834249"/>
            <a:ext cx="1463040" cy="658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Trauma Informed Counseling</a:t>
            </a:r>
            <a:endParaRPr lang="en-US" altLang="en-US" sz="4000" dirty="0">
              <a:latin typeface="Arial" pitchFamily="34" charset="0"/>
              <a:cs typeface="Arial" pitchFamily="34" charset="0"/>
            </a:endParaRPr>
          </a:p>
        </p:txBody>
      </p:sp>
      <p:sp>
        <p:nvSpPr>
          <p:cNvPr id="16" name="Text Box 11"/>
          <p:cNvSpPr txBox="1">
            <a:spLocks noChangeArrowheads="1"/>
          </p:cNvSpPr>
          <p:nvPr/>
        </p:nvSpPr>
        <p:spPr bwMode="auto">
          <a:xfrm>
            <a:off x="2514600" y="4668839"/>
            <a:ext cx="146304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Case </a:t>
            </a:r>
            <a:br>
              <a:rPr lang="en-US" altLang="en-US" sz="1400" dirty="0">
                <a:solidFill>
                  <a:srgbClr val="000000"/>
                </a:solidFill>
                <a:latin typeface="Calibri" pitchFamily="34" charset="0"/>
                <a:cs typeface="Arial" pitchFamily="34" charset="0"/>
              </a:rPr>
            </a:br>
            <a:r>
              <a:rPr lang="en-US" altLang="en-US" sz="1400" dirty="0">
                <a:solidFill>
                  <a:srgbClr val="000000"/>
                </a:solidFill>
                <a:latin typeface="Calibri" pitchFamily="34" charset="0"/>
                <a:cs typeface="Arial" pitchFamily="34" charset="0"/>
              </a:rPr>
              <a:t>Management</a:t>
            </a:r>
            <a:endParaRPr lang="en-US" altLang="en-US" sz="4000" dirty="0">
              <a:latin typeface="Arial" pitchFamily="34" charset="0"/>
              <a:cs typeface="Arial" pitchFamily="34" charset="0"/>
            </a:endParaRPr>
          </a:p>
        </p:txBody>
      </p:sp>
      <p:sp>
        <p:nvSpPr>
          <p:cNvPr id="17" name="Text Box 12"/>
          <p:cNvSpPr txBox="1">
            <a:spLocks noChangeArrowheads="1"/>
          </p:cNvSpPr>
          <p:nvPr/>
        </p:nvSpPr>
        <p:spPr bwMode="auto">
          <a:xfrm>
            <a:off x="5329390" y="4668839"/>
            <a:ext cx="146304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Legal Assistance</a:t>
            </a:r>
            <a:endParaRPr lang="en-US" altLang="en-US" sz="4000" dirty="0">
              <a:latin typeface="Arial" pitchFamily="34" charset="0"/>
              <a:cs typeface="Arial" pitchFamily="34" charset="0"/>
            </a:endParaRPr>
          </a:p>
        </p:txBody>
      </p:sp>
      <p:sp>
        <p:nvSpPr>
          <p:cNvPr id="18" name="Text Box 13"/>
          <p:cNvSpPr txBox="1">
            <a:spLocks noChangeArrowheads="1"/>
          </p:cNvSpPr>
          <p:nvPr/>
        </p:nvSpPr>
        <p:spPr bwMode="auto">
          <a:xfrm>
            <a:off x="8214360" y="4665664"/>
            <a:ext cx="1463040"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a:solidFill>
                  <a:srgbClr val="000000"/>
                </a:solidFill>
                <a:latin typeface="Calibri" pitchFamily="34" charset="0"/>
                <a:cs typeface="Arial" pitchFamily="34" charset="0"/>
              </a:rPr>
              <a:t>Training &amp; </a:t>
            </a:r>
          </a:p>
          <a:p>
            <a:pPr algn="ctr" fontAlgn="base">
              <a:spcBef>
                <a:spcPct val="0"/>
              </a:spcBef>
              <a:spcAft>
                <a:spcPct val="0"/>
              </a:spcAft>
            </a:pPr>
            <a:r>
              <a:rPr lang="en-US" altLang="en-US" sz="1400" dirty="0">
                <a:solidFill>
                  <a:srgbClr val="000000"/>
                </a:solidFill>
                <a:latin typeface="Calibri" pitchFamily="34" charset="0"/>
                <a:cs typeface="Arial" pitchFamily="34" charset="0"/>
              </a:rPr>
              <a:t>Presentations</a:t>
            </a:r>
            <a:endParaRPr lang="en-US" altLang="en-US" sz="4000" dirty="0">
              <a:latin typeface="Arial" pitchFamily="34" charset="0"/>
              <a:cs typeface="Arial" pitchFamily="34" charset="0"/>
            </a:endParaRPr>
          </a:p>
        </p:txBody>
      </p:sp>
      <p:pic>
        <p:nvPicPr>
          <p:cNvPr id="2064" name="Picture 16" descr="legal"/>
          <p:cNvPicPr>
            <a:picLocks noChangeAspect="1" noChangeArrowheads="1"/>
          </p:cNvPicPr>
          <p:nvPr/>
        </p:nvPicPr>
        <p:blipFill>
          <a:blip r:embed="rId7"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7990" y="3681602"/>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5" name="Picture 17" descr="counceling"/>
          <p:cNvPicPr>
            <a:picLocks noChangeAspect="1" noChangeArrowheads="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5728" y="3660453"/>
            <a:ext cx="110044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6" name="Picture 18" descr="training icon"/>
          <p:cNvPicPr>
            <a:picLocks noChangeAspect="1" noChangeArrowheads="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7684" y="3498722"/>
            <a:ext cx="138214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20" name="Group 19"/>
          <p:cNvGrpSpPr/>
          <p:nvPr/>
        </p:nvGrpSpPr>
        <p:grpSpPr>
          <a:xfrm>
            <a:off x="4038028" y="5562574"/>
            <a:ext cx="4115947" cy="685826"/>
            <a:chOff x="4799453" y="4343400"/>
            <a:chExt cx="4115947" cy="685826"/>
          </a:xfrm>
        </p:grpSpPr>
        <p:pic>
          <p:nvPicPr>
            <p:cNvPr id="21" name="Picture 2" descr="http://www.weaveinc.org/sites/main/files/imagecache/thumbnail/main-images/6359-04_weave14_true_logo-01_0.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99453" y="4343400"/>
              <a:ext cx="2047240" cy="6533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weaveinc.org/sites/main/files/imagecache/thumbnail/weave_works_0.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868160" y="4343400"/>
              <a:ext cx="2047240" cy="68582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1638300" y="432138"/>
            <a:ext cx="8915400" cy="1015663"/>
          </a:xfrm>
          <a:prstGeom prst="rect">
            <a:avLst/>
          </a:prstGeom>
          <a:noFill/>
        </p:spPr>
        <p:txBody>
          <a:bodyPr wrap="square" rtlCol="0">
            <a:spAutoFit/>
          </a:bodyPr>
          <a:lstStyle/>
          <a:p>
            <a:pPr algn="ctr"/>
            <a:r>
              <a:rPr lang="en-US" sz="6000" b="1" spc="-300" dirty="0">
                <a:solidFill>
                  <a:srgbClr val="56266D"/>
                </a:solidFill>
                <a:effectLst>
                  <a:outerShdw blurRad="38100" dist="38100" dir="2700000" algn="tl">
                    <a:srgbClr val="000000">
                      <a:alpha val="43137"/>
                    </a:srgbClr>
                  </a:outerShdw>
                </a:effectLst>
                <a:latin typeface="Ink Free" panose="03080402000500000000" pitchFamily="66" charset="0"/>
                <a:cs typeface="Calibri Light" panose="020F0302020204030204" pitchFamily="34" charset="0"/>
              </a:rPr>
              <a:t>WEAVE Services</a:t>
            </a:r>
          </a:p>
        </p:txBody>
      </p:sp>
      <p:pic>
        <p:nvPicPr>
          <p:cNvPr id="25" name="Picture 2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Tree>
    <p:extLst>
      <p:ext uri="{BB962C8B-B14F-4D97-AF65-F5344CB8AC3E}">
        <p14:creationId xmlns:p14="http://schemas.microsoft.com/office/powerpoint/2010/main" val="247037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8419" y="1107040"/>
            <a:ext cx="7059554" cy="5075498"/>
          </a:xfrm>
          <a:effectLst>
            <a:softEdge rad="635000"/>
          </a:effectLst>
        </p:spPr>
        <p:style>
          <a:lnRef idx="2">
            <a:schemeClr val="dk1"/>
          </a:lnRef>
          <a:fillRef idx="1">
            <a:schemeClr val="lt1"/>
          </a:fillRef>
          <a:effectRef idx="0">
            <a:schemeClr val="dk1"/>
          </a:effectRef>
          <a:fontRef idx="minor">
            <a:schemeClr val="dk1"/>
          </a:fontRef>
        </p:style>
        <p:txBody>
          <a:bodyPr anchor="ctr">
            <a:noAutofit/>
          </a:bodyPr>
          <a:lstStyle/>
          <a:p>
            <a:pPr marL="0" indent="0" algn="l">
              <a:buNone/>
            </a:pPr>
            <a:r>
              <a:rPr lang="en-US" sz="2400" b="0" i="0" dirty="0">
                <a:solidFill>
                  <a:srgbClr val="000000"/>
                </a:solidFill>
                <a:effectLst/>
                <a:latin typeface="Calibri" panose="020F0502020204030204" pitchFamily="34" charset="0"/>
              </a:rPr>
              <a:t>1. </a:t>
            </a:r>
            <a:r>
              <a:rPr lang="en-US" sz="2400" b="1" i="0" dirty="0">
                <a:solidFill>
                  <a:srgbClr val="000000"/>
                </a:solidFill>
                <a:effectLst/>
                <a:latin typeface="Calibri" panose="020F0502020204030204" pitchFamily="34" charset="0"/>
              </a:rPr>
              <a:t>RESPECT</a:t>
            </a:r>
            <a:r>
              <a:rPr lang="en-US" sz="2400" b="0" i="0" dirty="0">
                <a:solidFill>
                  <a:srgbClr val="000000"/>
                </a:solidFill>
                <a:effectLst/>
                <a:latin typeface="Calibri" panose="020F0502020204030204" pitchFamily="34" charset="0"/>
              </a:rPr>
              <a:t> each other </a:t>
            </a:r>
            <a:endParaRPr lang="en-US" sz="2400" b="0" i="0" dirty="0">
              <a:solidFill>
                <a:srgbClr val="323130"/>
              </a:solidFill>
              <a:effectLst/>
              <a:latin typeface="Times New Roman" panose="02020603050405020304" pitchFamily="18" charset="0"/>
            </a:endParaRPr>
          </a:p>
          <a:p>
            <a:pPr marL="0" indent="0" algn="l">
              <a:buNone/>
            </a:pPr>
            <a:r>
              <a:rPr lang="en-US" sz="2400" b="0" i="0" dirty="0">
                <a:solidFill>
                  <a:srgbClr val="000000"/>
                </a:solidFill>
                <a:effectLst/>
                <a:latin typeface="Calibri" panose="020F0502020204030204" pitchFamily="34" charset="0"/>
              </a:rPr>
              <a:t>2. </a:t>
            </a:r>
            <a:r>
              <a:rPr lang="en-US" sz="2400" b="1" i="0" dirty="0">
                <a:solidFill>
                  <a:srgbClr val="000000"/>
                </a:solidFill>
                <a:effectLst/>
                <a:latin typeface="Calibri" panose="020F0502020204030204" pitchFamily="34" charset="0"/>
              </a:rPr>
              <a:t>SHARE THE SPACE</a:t>
            </a:r>
            <a:r>
              <a:rPr lang="en-US" sz="2400" b="0" i="0" dirty="0">
                <a:solidFill>
                  <a:srgbClr val="000000"/>
                </a:solidFill>
                <a:effectLst/>
                <a:latin typeface="Calibri" panose="020F0502020204030204" pitchFamily="34" charset="0"/>
              </a:rPr>
              <a:t>, while centering Black, Indigenous, and Other People of Color (BIPOC), and LGBTQIA+ voices</a:t>
            </a:r>
            <a:endParaRPr lang="en-US" sz="2400" b="0" i="0" dirty="0">
              <a:solidFill>
                <a:srgbClr val="323130"/>
              </a:solidFill>
              <a:effectLst/>
              <a:latin typeface="Times New Roman" panose="02020603050405020304" pitchFamily="18" charset="0"/>
            </a:endParaRPr>
          </a:p>
          <a:p>
            <a:pPr marL="0" indent="0" algn="l">
              <a:buNone/>
            </a:pPr>
            <a:r>
              <a:rPr lang="en-US" sz="2400" b="0" i="0" dirty="0">
                <a:solidFill>
                  <a:srgbClr val="000000"/>
                </a:solidFill>
                <a:effectLst/>
                <a:latin typeface="Calibri" panose="020F0502020204030204" pitchFamily="34" charset="0"/>
              </a:rPr>
              <a:t>3. </a:t>
            </a:r>
            <a:r>
              <a:rPr lang="en-US" sz="2400" b="1" i="0" dirty="0">
                <a:solidFill>
                  <a:srgbClr val="000000"/>
                </a:solidFill>
                <a:effectLst/>
                <a:latin typeface="Calibri" panose="020F0502020204030204" pitchFamily="34" charset="0"/>
              </a:rPr>
              <a:t>CONFIDENTIALITY.</a:t>
            </a:r>
            <a:r>
              <a:rPr lang="en-US" sz="2400" b="0" i="0" dirty="0">
                <a:solidFill>
                  <a:srgbClr val="000000"/>
                </a:solidFill>
                <a:effectLst/>
                <a:latin typeface="Calibri" panose="020F0502020204030204" pitchFamily="34" charset="0"/>
              </a:rPr>
              <a:t> What’s said here, stays here. What’s learned here, leaves here.</a:t>
            </a:r>
            <a:endParaRPr lang="en-US" sz="2400" b="0" i="0" dirty="0">
              <a:solidFill>
                <a:srgbClr val="323130"/>
              </a:solidFill>
              <a:effectLst/>
              <a:latin typeface="Times New Roman" panose="02020603050405020304" pitchFamily="18" charset="0"/>
            </a:endParaRPr>
          </a:p>
          <a:p>
            <a:pPr marL="0" indent="0" algn="l">
              <a:buNone/>
            </a:pPr>
            <a:r>
              <a:rPr lang="en-US" sz="2400" b="0" i="0" dirty="0">
                <a:solidFill>
                  <a:srgbClr val="000000"/>
                </a:solidFill>
                <a:effectLst/>
                <a:latin typeface="Calibri" panose="020F0502020204030204" pitchFamily="34" charset="0"/>
              </a:rPr>
              <a:t>4. </a:t>
            </a:r>
            <a:r>
              <a:rPr lang="en-US" sz="2400" b="1" i="0" dirty="0">
                <a:solidFill>
                  <a:srgbClr val="000000"/>
                </a:solidFill>
                <a:effectLst/>
                <a:latin typeface="Calibri" panose="020F0502020204030204" pitchFamily="34" charset="0"/>
              </a:rPr>
              <a:t>CONTENT WARNING.</a:t>
            </a:r>
            <a:r>
              <a:rPr lang="en-US" sz="2400" b="0" i="0" dirty="0">
                <a:solidFill>
                  <a:srgbClr val="000000"/>
                </a:solidFill>
                <a:effectLst/>
                <a:latin typeface="Calibri" panose="020F0502020204030204" pitchFamily="34" charset="0"/>
              </a:rPr>
              <a:t> Some content that is being shared</a:t>
            </a:r>
            <a:r>
              <a:rPr lang="en-US" sz="2400" dirty="0">
                <a:solidFill>
                  <a:srgbClr val="323130"/>
                </a:solidFill>
                <a:latin typeface="Times New Roman" panose="02020603050405020304" pitchFamily="18" charset="0"/>
              </a:rPr>
              <a:t> </a:t>
            </a:r>
            <a:r>
              <a:rPr lang="en-US" sz="2400" b="0" i="0" dirty="0">
                <a:solidFill>
                  <a:srgbClr val="000000"/>
                </a:solidFill>
                <a:effectLst/>
                <a:latin typeface="Calibri" panose="020F0502020204030204" pitchFamily="34" charset="0"/>
              </a:rPr>
              <a:t>may be triggering. Please share a Content Warning if what you share might trigger others. </a:t>
            </a:r>
            <a:endParaRPr lang="en-US" sz="2400" b="0" i="0" dirty="0">
              <a:solidFill>
                <a:srgbClr val="323130"/>
              </a:solidFill>
              <a:effectLst/>
              <a:latin typeface="Times New Roman" panose="02020603050405020304" pitchFamily="18" charset="0"/>
            </a:endParaRPr>
          </a:p>
          <a:p>
            <a:pPr marL="0" indent="0" algn="l">
              <a:buNone/>
            </a:pPr>
            <a:r>
              <a:rPr lang="en-US" sz="2400" b="0" i="0" dirty="0">
                <a:solidFill>
                  <a:srgbClr val="000000"/>
                </a:solidFill>
                <a:effectLst/>
                <a:latin typeface="Calibri" panose="020F0502020204030204" pitchFamily="34" charset="0"/>
              </a:rPr>
              <a:t>5. </a:t>
            </a:r>
            <a:r>
              <a:rPr lang="en-US" sz="2400" b="1" i="0" dirty="0">
                <a:solidFill>
                  <a:srgbClr val="000000"/>
                </a:solidFill>
                <a:effectLst/>
                <a:latin typeface="Calibri" panose="020F0502020204030204" pitchFamily="34" charset="0"/>
              </a:rPr>
              <a:t>REMOVAL.</a:t>
            </a:r>
            <a:r>
              <a:rPr lang="en-US" sz="2400" b="0" i="0" dirty="0">
                <a:solidFill>
                  <a:srgbClr val="000000"/>
                </a:solidFill>
                <a:effectLst/>
                <a:latin typeface="Calibri" panose="020F0502020204030204" pitchFamily="34" charset="0"/>
              </a:rPr>
              <a:t> Those not adhering to the community agreements, will be removed from the forum.</a:t>
            </a:r>
            <a:endParaRPr lang="en-US" sz="2400" b="0" i="0" dirty="0">
              <a:solidFill>
                <a:srgbClr val="323130"/>
              </a:solidFill>
              <a:effectLst/>
              <a:latin typeface="Times New Roman" panose="02020603050405020304" pitchFamily="18" charset="0"/>
            </a:endParaRPr>
          </a:p>
        </p:txBody>
      </p:sp>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57872"/>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1C93F202-C17E-4255-997B-60DB9FFEF187}"/>
              </a:ext>
            </a:extLst>
          </p:cNvPr>
          <p:cNvSpPr txBox="1"/>
          <p:nvPr/>
        </p:nvSpPr>
        <p:spPr>
          <a:xfrm>
            <a:off x="1448766" y="426348"/>
            <a:ext cx="8082986" cy="769441"/>
          </a:xfrm>
          <a:prstGeom prst="rect">
            <a:avLst/>
          </a:prstGeom>
          <a:noFill/>
        </p:spPr>
        <p:txBody>
          <a:bodyPr wrap="square">
            <a:spAutoFit/>
          </a:bodyPr>
          <a:lstStyle/>
          <a:p>
            <a:pPr algn="l"/>
            <a:r>
              <a:rPr lang="en-US" sz="4400" b="1" i="0" dirty="0">
                <a:solidFill>
                  <a:srgbClr val="000000"/>
                </a:solidFill>
                <a:effectLst>
                  <a:outerShdw blurRad="38100" dist="38100" dir="2700000" algn="tl">
                    <a:srgbClr val="000000">
                      <a:alpha val="43137"/>
                    </a:srgbClr>
                  </a:outerShdw>
                </a:effectLst>
                <a:latin typeface="Ink Free" panose="03080402000500000000" pitchFamily="66" charset="0"/>
              </a:rPr>
              <a:t>COMMUNITY</a:t>
            </a:r>
            <a:r>
              <a:rPr lang="en-US" sz="3600" b="1" i="0" dirty="0">
                <a:solidFill>
                  <a:srgbClr val="000000"/>
                </a:solidFill>
                <a:effectLst>
                  <a:outerShdw blurRad="38100" dist="38100" dir="2700000" algn="tl">
                    <a:srgbClr val="000000">
                      <a:alpha val="43137"/>
                    </a:srgbClr>
                  </a:outerShdw>
                </a:effectLst>
                <a:latin typeface="Ink Free" panose="03080402000500000000" pitchFamily="66" charset="0"/>
              </a:rPr>
              <a:t> </a:t>
            </a:r>
            <a:r>
              <a:rPr lang="en-US" sz="4400" b="1" i="0" dirty="0">
                <a:solidFill>
                  <a:srgbClr val="000000"/>
                </a:solidFill>
                <a:effectLst>
                  <a:outerShdw blurRad="38100" dist="38100" dir="2700000" algn="tl">
                    <a:srgbClr val="000000">
                      <a:alpha val="43137"/>
                    </a:srgbClr>
                  </a:outerShdw>
                </a:effectLst>
                <a:latin typeface="Ink Free" panose="03080402000500000000" pitchFamily="66" charset="0"/>
              </a:rPr>
              <a:t>AGREEMENTS</a:t>
            </a:r>
          </a:p>
        </p:txBody>
      </p:sp>
      <p:pic>
        <p:nvPicPr>
          <p:cNvPr id="13" name="Picture 2" descr="https://d1p42fqrbwqdsw.cloudfront.net/campaigns/organizer_images/000/035/950/original/stringio.txt?1450538477">
            <a:extLst>
              <a:ext uri="{FF2B5EF4-FFF2-40B4-BE49-F238E27FC236}">
                <a16:creationId xmlns:a16="http://schemas.microsoft.com/office/drawing/2014/main" id="{C227C674-79EE-4DF3-B7A0-A78087462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0" t="7200"/>
          <a:stretch/>
        </p:blipFill>
        <p:spPr bwMode="auto">
          <a:xfrm>
            <a:off x="1524001" y="4529138"/>
            <a:ext cx="22288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6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pic>
        <p:nvPicPr>
          <p:cNvPr id="17" name="Picture 16"/>
          <p:cNvPicPr>
            <a:picLocks noChangeAspect="1"/>
          </p:cNvPicPr>
          <p:nvPr/>
        </p:nvPicPr>
        <p:blipFill rotWithShape="1">
          <a:blip r:embed="rId6"/>
          <a:srcRect l="42972" t="28125" r="33602" b="58333"/>
          <a:stretch/>
        </p:blipFill>
        <p:spPr>
          <a:xfrm>
            <a:off x="2875767" y="1676401"/>
            <a:ext cx="3079750" cy="1084147"/>
          </a:xfrm>
          <a:prstGeom prst="rect">
            <a:avLst/>
          </a:prstGeom>
        </p:spPr>
      </p:pic>
      <p:pic>
        <p:nvPicPr>
          <p:cNvPr id="1026" name="Picture 2" descr="Color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567" y="1763276"/>
            <a:ext cx="3144838" cy="517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p:cNvSpPr txBox="1">
            <a:spLocks noChangeArrowheads="1"/>
          </p:cNvSpPr>
          <p:nvPr/>
        </p:nvSpPr>
        <p:spPr bwMode="auto">
          <a:xfrm>
            <a:off x="4077222" y="2303347"/>
            <a:ext cx="5981178" cy="899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400" dirty="0">
                <a:solidFill>
                  <a:srgbClr val="56266D"/>
                </a:solidFill>
                <a:latin typeface="Malgun Gothic" panose="020B0503020000020004" pitchFamily="34" charset="-127"/>
              </a:rPr>
              <a:t>Confidential Advocate: (916) 568-3011</a:t>
            </a:r>
            <a:endParaRPr lang="en-US" altLang="en-US" sz="3600" dirty="0">
              <a:latin typeface="Arial" panose="020B0604020202020204" pitchFamily="34" charset="0"/>
            </a:endParaRPr>
          </a:p>
        </p:txBody>
      </p:sp>
      <p:sp>
        <p:nvSpPr>
          <p:cNvPr id="15" name="TextBox 14"/>
          <p:cNvSpPr txBox="1"/>
          <p:nvPr/>
        </p:nvSpPr>
        <p:spPr>
          <a:xfrm>
            <a:off x="4675772" y="2817085"/>
            <a:ext cx="2840457" cy="461665"/>
          </a:xfrm>
          <a:prstGeom prst="rect">
            <a:avLst/>
          </a:prstGeom>
          <a:noFill/>
        </p:spPr>
        <p:txBody>
          <a:bodyPr wrap="none" rtlCol="0">
            <a:spAutoFit/>
          </a:bodyPr>
          <a:lstStyle/>
          <a:p>
            <a:pPr algn="ctr"/>
            <a:r>
              <a:rPr lang="en-US" sz="2400" dirty="0">
                <a:solidFill>
                  <a:schemeClr val="tx2"/>
                </a:solidFill>
                <a:latin typeface="Malgun Gothic" panose="020B0503020000020004" pitchFamily="34" charset="-127"/>
                <a:ea typeface="Malgun Gothic" panose="020B0503020000020004" pitchFamily="34" charset="-127"/>
              </a:rPr>
              <a:t>weave@losrios.edu</a:t>
            </a:r>
          </a:p>
        </p:txBody>
      </p:sp>
      <p:grpSp>
        <p:nvGrpSpPr>
          <p:cNvPr id="18" name="Group 17"/>
          <p:cNvGrpSpPr/>
          <p:nvPr/>
        </p:nvGrpSpPr>
        <p:grpSpPr>
          <a:xfrm>
            <a:off x="3738157" y="3733801"/>
            <a:ext cx="4715686" cy="1637319"/>
            <a:chOff x="5709666" y="2397252"/>
            <a:chExt cx="2900934" cy="2368720"/>
          </a:xfrm>
        </p:grpSpPr>
        <p:grpSp>
          <p:nvGrpSpPr>
            <p:cNvPr id="20" name="Group 19"/>
            <p:cNvGrpSpPr/>
            <p:nvPr/>
          </p:nvGrpSpPr>
          <p:grpSpPr>
            <a:xfrm>
              <a:off x="5709666" y="2397252"/>
              <a:ext cx="2900934" cy="2368720"/>
              <a:chOff x="5966841" y="2819400"/>
              <a:chExt cx="2900934" cy="1641348"/>
            </a:xfrm>
          </p:grpSpPr>
          <p:sp>
            <p:nvSpPr>
              <p:cNvPr id="23" name="Rounded Rectangle 22"/>
              <p:cNvSpPr/>
              <p:nvPr/>
            </p:nvSpPr>
            <p:spPr>
              <a:xfrm>
                <a:off x="5966841" y="2819400"/>
                <a:ext cx="2900934" cy="16413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4" name="TextBox 15"/>
              <p:cNvSpPr txBox="1"/>
              <p:nvPr/>
            </p:nvSpPr>
            <p:spPr>
              <a:xfrm>
                <a:off x="6079998" y="3078730"/>
                <a:ext cx="2674620" cy="8021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24/7 Support &amp; Information Line</a:t>
                </a:r>
              </a:p>
              <a:p>
                <a:pPr algn="ctr"/>
                <a:r>
                  <a:rPr lang="en-US" sz="2800" dirty="0"/>
                  <a:t>916-920-2952</a:t>
                </a:r>
              </a:p>
            </p:txBody>
          </p:sp>
        </p:grpSp>
        <p:sp>
          <p:nvSpPr>
            <p:cNvPr id="22" name="Rectangle 21"/>
            <p:cNvSpPr/>
            <p:nvPr/>
          </p:nvSpPr>
          <p:spPr>
            <a:xfrm>
              <a:off x="6510602" y="3891549"/>
              <a:ext cx="1297963" cy="756946"/>
            </a:xfrm>
            <a:prstGeom prst="rect">
              <a:avLst/>
            </a:prstGeom>
          </p:spPr>
          <p:txBody>
            <a:bodyPr wrap="none">
              <a:spAutoFit/>
            </a:bodyPr>
            <a:lstStyle/>
            <a:p>
              <a:pPr algn="ctr"/>
              <a:r>
                <a:rPr lang="en-US" altLang="en-US" sz="2800" dirty="0">
                  <a:solidFill>
                    <a:srgbClr val="5A2873"/>
                  </a:solidFill>
                </a:rPr>
                <a:t>weaveinc.org</a:t>
              </a:r>
              <a:endParaRPr lang="en-US" sz="2800" dirty="0">
                <a:solidFill>
                  <a:srgbClr val="5A2873"/>
                </a:solidFill>
              </a:endParaRPr>
            </a:p>
          </p:txBody>
        </p:sp>
      </p:grpSp>
    </p:spTree>
    <p:extLst>
      <p:ext uri="{BB962C8B-B14F-4D97-AF65-F5344CB8AC3E}">
        <p14:creationId xmlns:p14="http://schemas.microsoft.com/office/powerpoint/2010/main" val="2375189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reaching towards the sun">
            <a:extLst>
              <a:ext uri="{FF2B5EF4-FFF2-40B4-BE49-F238E27FC236}">
                <a16:creationId xmlns:a16="http://schemas.microsoft.com/office/drawing/2014/main" id="{C27E40A3-FB12-4566-951A-E76F3AEA8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818" y="297109"/>
            <a:ext cx="9282363" cy="6263782"/>
          </a:xfrm>
          <a:prstGeom prst="rect">
            <a:avLst/>
          </a:prstGeom>
        </p:spPr>
      </p:pic>
      <p:sp>
        <p:nvSpPr>
          <p:cNvPr id="5" name="Content Placeholder 4"/>
          <p:cNvSpPr>
            <a:spLocks noGrp="1"/>
          </p:cNvSpPr>
          <p:nvPr>
            <p:ph idx="1"/>
          </p:nvPr>
        </p:nvSpPr>
        <p:spPr>
          <a:xfrm>
            <a:off x="1617245" y="378906"/>
            <a:ext cx="9354552" cy="3362826"/>
          </a:xfrm>
          <a:effectLst>
            <a:softEdge rad="635000"/>
          </a:effectLst>
        </p:spPr>
        <p:style>
          <a:lnRef idx="2">
            <a:schemeClr val="dk1"/>
          </a:lnRef>
          <a:fillRef idx="1">
            <a:schemeClr val="lt1"/>
          </a:fillRef>
          <a:effectRef idx="0">
            <a:schemeClr val="dk1"/>
          </a:effectRef>
          <a:fontRef idx="minor">
            <a:schemeClr val="dk1"/>
          </a:fontRef>
        </p:style>
        <p:txBody>
          <a:bodyPr anchor="ctr">
            <a:noAutofit/>
          </a:bodyPr>
          <a:lstStyle/>
          <a:p>
            <a:pPr marL="0" indent="0" algn="l">
              <a:spcAft>
                <a:spcPts val="1600"/>
              </a:spcAft>
              <a:buNone/>
            </a:pPr>
            <a:r>
              <a:rPr lang="en-US" sz="4000" b="1" i="0" dirty="0">
                <a:solidFill>
                  <a:srgbClr val="000000"/>
                </a:solidFill>
                <a:effectLst>
                  <a:outerShdw blurRad="38100" dist="38100" dir="2700000" algn="tl">
                    <a:srgbClr val="000000">
                      <a:alpha val="43137"/>
                    </a:srgbClr>
                  </a:outerShdw>
                </a:effectLst>
                <a:latin typeface="Ink Free" panose="03080402000500000000" pitchFamily="66" charset="0"/>
              </a:rPr>
              <a:t>LAND STATEMENT</a:t>
            </a:r>
            <a:br>
              <a:rPr lang="en-US" sz="2400" b="1" i="0" dirty="0">
                <a:solidFill>
                  <a:srgbClr val="000000"/>
                </a:solidFill>
                <a:effectLst/>
              </a:rPr>
            </a:br>
            <a:r>
              <a:rPr lang="en-US" sz="2400" b="0" i="0" dirty="0">
                <a:solidFill>
                  <a:srgbClr val="000000"/>
                </a:solidFill>
                <a:effectLst/>
              </a:rPr>
              <a:t>We honor and acknowledge </a:t>
            </a:r>
            <a:r>
              <a:rPr lang="en-US" sz="2400" b="1" i="0" dirty="0">
                <a:solidFill>
                  <a:srgbClr val="000000"/>
                </a:solidFill>
                <a:effectLst/>
              </a:rPr>
              <a:t>Miwok, Nisenan, </a:t>
            </a:r>
            <a:r>
              <a:rPr lang="en-US" sz="2400" b="0" i="0" dirty="0">
                <a:solidFill>
                  <a:srgbClr val="000000"/>
                </a:solidFill>
                <a:effectLst/>
              </a:rPr>
              <a:t>and</a:t>
            </a:r>
            <a:r>
              <a:rPr lang="en-US" sz="2400" b="1" i="0" dirty="0">
                <a:solidFill>
                  <a:srgbClr val="000000"/>
                </a:solidFill>
                <a:effectLst/>
              </a:rPr>
              <a:t> Maidu</a:t>
            </a:r>
            <a:r>
              <a:rPr lang="en-US" sz="2400" b="0" i="0" dirty="0">
                <a:solidFill>
                  <a:srgbClr val="000000"/>
                </a:solidFill>
                <a:effectLst/>
              </a:rPr>
              <a:t> lands, and the tribal nations whose lands Los Rios Community College District sits on. </a:t>
            </a:r>
            <a:endParaRPr lang="en-US" sz="2400" b="0" i="0" dirty="0">
              <a:solidFill>
                <a:srgbClr val="323130"/>
              </a:solidFill>
              <a:effectLst/>
            </a:endParaRPr>
          </a:p>
          <a:p>
            <a:pPr marL="0" indent="0" algn="l">
              <a:spcAft>
                <a:spcPts val="1600"/>
              </a:spcAft>
              <a:buNone/>
            </a:pPr>
            <a:r>
              <a:rPr lang="en-US" sz="2400" b="0" i="0" dirty="0">
                <a:solidFill>
                  <a:srgbClr val="000000"/>
                </a:solidFill>
                <a:effectLst/>
              </a:rPr>
              <a:t>We honor and acknowledge early migrant and laboring communities of color who built the foundations of these regional lands.</a:t>
            </a:r>
            <a:endParaRPr lang="en-US" sz="2400" b="0" i="0" dirty="0">
              <a:solidFill>
                <a:srgbClr val="323130"/>
              </a:solidFill>
              <a:effectLst/>
            </a:endParaRPr>
          </a:p>
        </p:txBody>
      </p:sp>
      <p:pic>
        <p:nvPicPr>
          <p:cNvPr id="8" name="Picture 2"/>
          <p:cNvPicPr>
            <a:picLocks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9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reaching towards the sun">
            <a:extLst>
              <a:ext uri="{FF2B5EF4-FFF2-40B4-BE49-F238E27FC236}">
                <a16:creationId xmlns:a16="http://schemas.microsoft.com/office/drawing/2014/main" id="{C27E40A3-FB12-4566-951A-E76F3AEA8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818" y="297109"/>
            <a:ext cx="9282363" cy="6263782"/>
          </a:xfrm>
          <a:prstGeom prst="rect">
            <a:avLst/>
          </a:prstGeom>
        </p:spPr>
      </p:pic>
      <p:sp>
        <p:nvSpPr>
          <p:cNvPr id="5" name="Content Placeholder 4"/>
          <p:cNvSpPr>
            <a:spLocks noGrp="1"/>
          </p:cNvSpPr>
          <p:nvPr>
            <p:ph idx="1"/>
          </p:nvPr>
        </p:nvSpPr>
        <p:spPr>
          <a:xfrm>
            <a:off x="1852361" y="532042"/>
            <a:ext cx="8487275" cy="3230567"/>
          </a:xfrm>
          <a:effectLst>
            <a:softEdge rad="635000"/>
          </a:effectLst>
        </p:spPr>
        <p:style>
          <a:lnRef idx="2">
            <a:schemeClr val="dk1"/>
          </a:lnRef>
          <a:fillRef idx="1">
            <a:schemeClr val="lt1"/>
          </a:fillRef>
          <a:effectRef idx="0">
            <a:schemeClr val="dk1"/>
          </a:effectRef>
          <a:fontRef idx="minor">
            <a:schemeClr val="dk1"/>
          </a:fontRef>
        </p:style>
        <p:txBody>
          <a:bodyPr anchor="ctr">
            <a:noAutofit/>
          </a:bodyPr>
          <a:lstStyle/>
          <a:p>
            <a:pPr marL="0" indent="0" algn="l">
              <a:buNone/>
            </a:pPr>
            <a:r>
              <a:rPr lang="en-US" sz="4000" b="1" i="0" dirty="0">
                <a:solidFill>
                  <a:schemeClr val="tx1"/>
                </a:solidFill>
                <a:effectLst>
                  <a:outerShdw blurRad="38100" dist="38100" dir="2700000" algn="tl">
                    <a:srgbClr val="000000">
                      <a:alpha val="43137"/>
                    </a:srgbClr>
                  </a:outerShdw>
                </a:effectLst>
                <a:latin typeface="Ink Free" panose="03080402000500000000" pitchFamily="66" charset="0"/>
              </a:rPr>
              <a:t>BLACK SOLIDARITY STATEMENT</a:t>
            </a:r>
          </a:p>
          <a:p>
            <a:pPr marL="0" indent="0" algn="l">
              <a:buNone/>
            </a:pPr>
            <a:r>
              <a:rPr lang="en-US" sz="2200" b="0" i="0" dirty="0">
                <a:solidFill>
                  <a:srgbClr val="000000"/>
                </a:solidFill>
              </a:rPr>
              <a:t>Together we stand in solidarity with our Black community, and our students, faculty, staff, and administrators, to fight against systemic inequity, injustice, and racism, which is resulting in untimely deaths and immense suffering in the Black community.</a:t>
            </a:r>
            <a:endParaRPr lang="en-US" sz="2200" b="0" i="0" dirty="0">
              <a:solidFill>
                <a:srgbClr val="323130"/>
              </a:solidFill>
            </a:endParaRPr>
          </a:p>
          <a:p>
            <a:pPr marL="0" indent="0">
              <a:buNone/>
            </a:pPr>
            <a:r>
              <a:rPr lang="en-US" sz="2200" b="0" i="0" dirty="0">
                <a:solidFill>
                  <a:srgbClr val="323130"/>
                </a:solidFill>
              </a:rPr>
              <a:t> </a:t>
            </a:r>
          </a:p>
          <a:p>
            <a:pPr marL="0" indent="0" algn="l">
              <a:buNone/>
            </a:pPr>
            <a:r>
              <a:rPr lang="en-US" sz="2200" b="0" i="0" dirty="0">
                <a:solidFill>
                  <a:srgbClr val="000000"/>
                </a:solidFill>
              </a:rPr>
              <a:t>We understand that in addition to the disproportionate impact of COVID-19 on Black and POC communities, we must address racism and white supremacy within ourselves, our communities, and our colleges.</a:t>
            </a:r>
            <a:endParaRPr lang="en-US" sz="2200" b="0" i="0" dirty="0">
              <a:solidFill>
                <a:srgbClr val="323130"/>
              </a:solidFill>
            </a:endParaRPr>
          </a:p>
        </p:txBody>
      </p:sp>
      <p:pic>
        <p:nvPicPr>
          <p:cNvPr id="8" name="Picture 2"/>
          <p:cNvPicPr>
            <a:picLocks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25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1p42fqrbwqdsw.cloudfront.net/campaigns/organizer_images/000/035/950/original/stringio.txt?1450538477"/>
          <p:cNvPicPr>
            <a:picLocks noChangeAspect="1" noChangeArrowheads="1"/>
          </p:cNvPicPr>
          <p:nvPr/>
        </p:nvPicPr>
        <p:blipFill rotWithShape="1">
          <a:blip r:embed="rId3">
            <a:extLst>
              <a:ext uri="{28A0092B-C50C-407E-A947-70E740481C1C}">
                <a14:useLocalDpi xmlns:a14="http://schemas.microsoft.com/office/drawing/2010/main" val="0"/>
              </a:ext>
            </a:extLst>
          </a:blip>
          <a:srcRect l="6400" t="7200"/>
          <a:stretch/>
        </p:blipFill>
        <p:spPr bwMode="auto">
          <a:xfrm>
            <a:off x="1524000" y="4191000"/>
            <a:ext cx="22288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67800" y="6428125"/>
            <a:ext cx="1371600" cy="225827"/>
          </a:xfrm>
          <a:prstGeom prst="rect">
            <a:avLst/>
          </a:prstGeom>
        </p:spPr>
      </p:pic>
      <p:sp>
        <p:nvSpPr>
          <p:cNvPr id="4" name="TextBox 3"/>
          <p:cNvSpPr txBox="1"/>
          <p:nvPr/>
        </p:nvSpPr>
        <p:spPr>
          <a:xfrm>
            <a:off x="795240" y="880272"/>
            <a:ext cx="5915219"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Ink Free" panose="03080402000500000000" pitchFamily="66" charset="0"/>
              </a:rPr>
              <a:t>ICE BREAKER</a:t>
            </a:r>
          </a:p>
        </p:txBody>
      </p:sp>
      <p:grpSp>
        <p:nvGrpSpPr>
          <p:cNvPr id="6" name="Group 5"/>
          <p:cNvGrpSpPr/>
          <p:nvPr/>
        </p:nvGrpSpPr>
        <p:grpSpPr>
          <a:xfrm>
            <a:off x="1524001" y="606028"/>
            <a:ext cx="9155723" cy="5645944"/>
            <a:chOff x="0" y="-11878"/>
            <a:chExt cx="9155723" cy="5645944"/>
          </a:xfrm>
        </p:grpSpPr>
        <p:pic>
          <p:nvPicPr>
            <p:cNvPr id="12"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1187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648" t="86055" r="11262" b="9316"/>
            <a:stretch/>
          </p:blipFill>
          <p:spPr bwMode="auto">
            <a:xfrm>
              <a:off x="0" y="5515003"/>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a:extLst>
              <a:ext uri="{FF2B5EF4-FFF2-40B4-BE49-F238E27FC236}">
                <a16:creationId xmlns:a16="http://schemas.microsoft.com/office/drawing/2014/main" id="{EABE2799-2382-4140-87EF-87F0F8990C5E}"/>
              </a:ext>
            </a:extLst>
          </p:cNvPr>
          <p:cNvSpPr txBox="1"/>
          <p:nvPr/>
        </p:nvSpPr>
        <p:spPr>
          <a:xfrm>
            <a:off x="4367463" y="2361187"/>
            <a:ext cx="7068553" cy="2800767"/>
          </a:xfrm>
          <a:prstGeom prst="rect">
            <a:avLst/>
          </a:prstGeom>
          <a:noFill/>
        </p:spPr>
        <p:txBody>
          <a:bodyPr wrap="square">
            <a:spAutoFit/>
          </a:bodyPr>
          <a:lstStyle/>
          <a:p>
            <a:pPr algn="ctr"/>
            <a:r>
              <a:rPr lang="en-US" sz="4400" dirty="0">
                <a:effectLst>
                  <a:outerShdw blurRad="38100" dist="38100" dir="2700000" algn="tl">
                    <a:srgbClr val="000000">
                      <a:alpha val="43137"/>
                    </a:srgbClr>
                  </a:outerShdw>
                </a:effectLst>
                <a:cs typeface="Calibri"/>
              </a:rPr>
              <a:t>- Name + Pronouns</a:t>
            </a:r>
          </a:p>
          <a:p>
            <a:pPr algn="ctr"/>
            <a:r>
              <a:rPr lang="en-US" sz="4400" dirty="0">
                <a:effectLst>
                  <a:outerShdw blurRad="38100" dist="38100" dir="2700000" algn="tl">
                    <a:srgbClr val="000000">
                      <a:alpha val="43137"/>
                    </a:srgbClr>
                  </a:outerShdw>
                </a:effectLst>
                <a:cs typeface="Calibri"/>
              </a:rPr>
              <a:t>- What campus are you from?</a:t>
            </a:r>
          </a:p>
          <a:p>
            <a:pPr algn="ctr"/>
            <a:r>
              <a:rPr lang="en-US" sz="4400" dirty="0">
                <a:effectLst>
                  <a:outerShdw blurRad="38100" dist="38100" dir="2700000" algn="tl">
                    <a:srgbClr val="000000">
                      <a:alpha val="43137"/>
                    </a:srgbClr>
                  </a:outerShdw>
                </a:effectLst>
                <a:cs typeface="Calibri"/>
              </a:rPr>
              <a:t>- What’s something that is bringing you joy right now?</a:t>
            </a:r>
          </a:p>
        </p:txBody>
      </p:sp>
    </p:spTree>
    <p:extLst>
      <p:ext uri="{BB962C8B-B14F-4D97-AF65-F5344CB8AC3E}">
        <p14:creationId xmlns:p14="http://schemas.microsoft.com/office/powerpoint/2010/main" val="33532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18027" y="1240466"/>
            <a:ext cx="5351721" cy="4508198"/>
          </a:xfrm>
          <a:effectLst>
            <a:softEdge rad="635000"/>
          </a:effectLst>
        </p:spPr>
        <p:style>
          <a:lnRef idx="2">
            <a:schemeClr val="dk1"/>
          </a:lnRef>
          <a:fillRef idx="1">
            <a:schemeClr val="lt1"/>
          </a:fillRef>
          <a:effectRef idx="0">
            <a:schemeClr val="dk1"/>
          </a:effectRef>
          <a:fontRef idx="minor">
            <a:schemeClr val="dk1"/>
          </a:fontRef>
        </p:style>
        <p:txBody>
          <a:bodyPr anchor="ctr">
            <a:normAutofit/>
          </a:bodyPr>
          <a:lstStyle/>
          <a:p>
            <a:pPr algn="l">
              <a:buFont typeface="Arial" panose="020B0604020202020204" pitchFamily="34" charset="0"/>
              <a:buChar char="•"/>
            </a:pPr>
            <a:r>
              <a:rPr lang="en-US" sz="2400" b="1" i="0" dirty="0">
                <a:solidFill>
                  <a:srgbClr val="201F1E"/>
                </a:solidFill>
                <a:effectLst/>
                <a:latin typeface="Calibri" panose="020F0502020204030204" pitchFamily="34" charset="0"/>
              </a:rPr>
              <a:t>Mondays, 1:00 – 2:00pm: </a:t>
            </a:r>
            <a:r>
              <a:rPr lang="en-US" sz="2400" b="0" i="0" dirty="0">
                <a:solidFill>
                  <a:srgbClr val="201F1E"/>
                </a:solidFill>
                <a:effectLst/>
                <a:latin typeface="Calibri" panose="020F0502020204030204" pitchFamily="34" charset="0"/>
              </a:rPr>
              <a:t>Drop-In Counseling, College Nurse</a:t>
            </a:r>
          </a:p>
          <a:p>
            <a:pPr algn="l">
              <a:buFont typeface="Arial" panose="020B0604020202020204" pitchFamily="34" charset="0"/>
              <a:buChar char="•"/>
            </a:pPr>
            <a:r>
              <a:rPr lang="en-US" sz="2400" b="1" i="0" dirty="0">
                <a:solidFill>
                  <a:srgbClr val="201F1E"/>
                </a:solidFill>
                <a:effectLst/>
                <a:latin typeface="Calibri" panose="020F0502020204030204" pitchFamily="34" charset="0"/>
              </a:rPr>
              <a:t>Monday, 2:00 - 2:30pm: </a:t>
            </a:r>
            <a:r>
              <a:rPr lang="en-US" sz="2400" b="0" i="0" dirty="0">
                <a:solidFill>
                  <a:srgbClr val="201F1E"/>
                </a:solidFill>
                <a:effectLst/>
                <a:latin typeface="Calibri" panose="020F0502020204030204" pitchFamily="34" charset="0"/>
              </a:rPr>
              <a:t>Equity Lounge</a:t>
            </a:r>
          </a:p>
          <a:p>
            <a:pPr algn="l">
              <a:buFont typeface="Arial" panose="020B0604020202020204" pitchFamily="34" charset="0"/>
              <a:buChar char="•"/>
            </a:pPr>
            <a:r>
              <a:rPr lang="en-US" sz="2400" b="1" i="0" dirty="0">
                <a:solidFill>
                  <a:srgbClr val="201F1E"/>
                </a:solidFill>
                <a:effectLst/>
                <a:latin typeface="Calibri" panose="020F0502020204030204" pitchFamily="34" charset="0"/>
              </a:rPr>
              <a:t>Wednesdays, 3:00 - 4:00pm: </a:t>
            </a:r>
            <a:r>
              <a:rPr lang="en-US" sz="2400" b="0" i="0" dirty="0">
                <a:solidFill>
                  <a:srgbClr val="201F1E"/>
                </a:solidFill>
                <a:effectLst/>
                <a:latin typeface="Calibri" panose="020F0502020204030204" pitchFamily="34" charset="0"/>
              </a:rPr>
              <a:t>Drop-In Counseling, Licensed Psychologist, Jobs &amp; Internship Support</a:t>
            </a:r>
          </a:p>
          <a:p>
            <a:pPr algn="l">
              <a:buFont typeface="Arial" panose="020B0604020202020204" pitchFamily="34" charset="0"/>
              <a:buChar char="•"/>
            </a:pPr>
            <a:r>
              <a:rPr lang="en-US" sz="2400" b="1" i="0" dirty="0">
                <a:solidFill>
                  <a:srgbClr val="201F1E"/>
                </a:solidFill>
                <a:effectLst/>
                <a:latin typeface="Calibri" panose="020F0502020204030204" pitchFamily="34" charset="0"/>
              </a:rPr>
              <a:t>Thursdays, 4:30 – 5:30pm: </a:t>
            </a:r>
            <a:r>
              <a:rPr lang="en-US" sz="2400" b="0" i="0" dirty="0">
                <a:solidFill>
                  <a:srgbClr val="201F1E"/>
                </a:solidFill>
                <a:effectLst/>
                <a:latin typeface="Calibri" panose="020F0502020204030204" pitchFamily="34" charset="0"/>
              </a:rPr>
              <a:t>Faculty Office Hours with Dr. Victoire </a:t>
            </a:r>
            <a:r>
              <a:rPr lang="en-US" sz="2400" b="0" i="0" dirty="0" err="1">
                <a:solidFill>
                  <a:srgbClr val="201F1E"/>
                </a:solidFill>
                <a:effectLst/>
                <a:latin typeface="Calibri" panose="020F0502020204030204" pitchFamily="34" charset="0"/>
              </a:rPr>
              <a:t>Chochezi</a:t>
            </a:r>
            <a:endParaRPr lang="en-US" sz="2400" b="0" i="0" dirty="0">
              <a:solidFill>
                <a:srgbClr val="201F1E"/>
              </a:solidFill>
              <a:effectLst/>
              <a:latin typeface="Calibri" panose="020F0502020204030204" pitchFamily="34" charset="0"/>
            </a:endParaRPr>
          </a:p>
          <a:p>
            <a:pPr algn="l"/>
            <a:endParaRPr lang="en-US" sz="2400" dirty="0"/>
          </a:p>
        </p:txBody>
      </p:sp>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 company name&#10;&#10;Description automatically generated">
            <a:extLst>
              <a:ext uri="{FF2B5EF4-FFF2-40B4-BE49-F238E27FC236}">
                <a16:creationId xmlns:a16="http://schemas.microsoft.com/office/drawing/2014/main" id="{FA4CA1E3-8CF6-4F15-98DE-8718085F4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96" y="446807"/>
            <a:ext cx="5067940" cy="5067940"/>
          </a:xfrm>
          <a:prstGeom prst="rect">
            <a:avLst/>
          </a:prstGeom>
        </p:spPr>
      </p:pic>
    </p:spTree>
    <p:extLst>
      <p:ext uri="{BB962C8B-B14F-4D97-AF65-F5344CB8AC3E}">
        <p14:creationId xmlns:p14="http://schemas.microsoft.com/office/powerpoint/2010/main" val="369383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1656999"/>
            <a:ext cx="8229600" cy="2273968"/>
          </a:xfrm>
          <a:effectLst>
            <a:softEdge rad="635000"/>
          </a:effectLst>
        </p:spPr>
        <p:style>
          <a:lnRef idx="2">
            <a:schemeClr val="dk1"/>
          </a:lnRef>
          <a:fillRef idx="1">
            <a:schemeClr val="lt1"/>
          </a:fillRef>
          <a:effectRef idx="0">
            <a:schemeClr val="dk1"/>
          </a:effectRef>
          <a:fontRef idx="minor">
            <a:schemeClr val="dk1"/>
          </a:fontRef>
        </p:style>
        <p:txBody>
          <a:bodyPr anchor="ctr">
            <a:normAutofit/>
          </a:bodyPr>
          <a:lstStyle/>
          <a:p>
            <a:pPr marL="0" indent="0" algn="ctr">
              <a:buNone/>
            </a:pPr>
            <a:r>
              <a:rPr lang="en-US" sz="2800" dirty="0">
                <a:solidFill>
                  <a:schemeClr val="accent4">
                    <a:lumMod val="75000"/>
                  </a:schemeClr>
                </a:solidFill>
              </a:rPr>
              <a:t>WEAVE’s </a:t>
            </a:r>
            <a:r>
              <a:rPr lang="en-US" sz="2800" dirty="0"/>
              <a:t>mission is to promote safe and healthy relationships and support survivors of </a:t>
            </a:r>
            <a:r>
              <a:rPr lang="en-US" sz="2800" dirty="0">
                <a:solidFill>
                  <a:srgbClr val="57266E"/>
                </a:solidFill>
              </a:rPr>
              <a:t>sexual assault</a:t>
            </a:r>
            <a:r>
              <a:rPr lang="en-US" sz="2800" dirty="0"/>
              <a:t>, </a:t>
            </a:r>
            <a:r>
              <a:rPr lang="en-US" sz="2800" dirty="0">
                <a:solidFill>
                  <a:srgbClr val="57266E"/>
                </a:solidFill>
              </a:rPr>
              <a:t>domestic violence</a:t>
            </a:r>
            <a:r>
              <a:rPr lang="en-US" sz="2800" dirty="0"/>
              <a:t>, and </a:t>
            </a:r>
            <a:r>
              <a:rPr lang="en-US" sz="2800" dirty="0">
                <a:solidFill>
                  <a:srgbClr val="57266E"/>
                </a:solidFill>
              </a:rPr>
              <a:t>sex trafficking</a:t>
            </a:r>
            <a:r>
              <a:rPr lang="en-US" sz="2800" dirty="0"/>
              <a:t>.</a:t>
            </a:r>
            <a:endParaRPr lang="en-US" sz="2800" dirty="0">
              <a:solidFill>
                <a:schemeClr val="tx1"/>
              </a:solidFill>
            </a:endParaRPr>
          </a:p>
        </p:txBody>
      </p:sp>
      <p:sp>
        <p:nvSpPr>
          <p:cNvPr id="2" name="Rectangle 1"/>
          <p:cNvSpPr/>
          <p:nvPr/>
        </p:nvSpPr>
        <p:spPr>
          <a:xfrm>
            <a:off x="1924050" y="4447164"/>
            <a:ext cx="8343900" cy="1877437"/>
          </a:xfrm>
          <a:prstGeom prst="rect">
            <a:avLst/>
          </a:prstGeom>
        </p:spPr>
        <p:txBody>
          <a:bodyPr wrap="square">
            <a:spAutoFit/>
          </a:bodyPr>
          <a:lstStyle/>
          <a:p>
            <a:pPr algn="ctr"/>
            <a:r>
              <a:rPr lang="en-US" sz="3200" dirty="0">
                <a:effectLst>
                  <a:outerShdw blurRad="38100" dist="38100" dir="2700000" algn="tl">
                    <a:srgbClr val="000000">
                      <a:alpha val="43137"/>
                    </a:srgbClr>
                  </a:outerShdw>
                </a:effectLst>
                <a:latin typeface="Calibri Light" panose="020F0302020204030204" pitchFamily="34" charset="0"/>
              </a:rPr>
              <a:t>Established in 1978.</a:t>
            </a:r>
          </a:p>
          <a:p>
            <a:pPr algn="ctr"/>
            <a:r>
              <a:rPr lang="en-US" sz="2800" dirty="0">
                <a:latin typeface="Calibri" panose="020F0502020204030204" pitchFamily="34" charset="0"/>
                <a:cs typeface="Calibri" panose="020F0502020204030204" pitchFamily="34" charset="0"/>
              </a:rPr>
              <a:t>Opened </a:t>
            </a:r>
            <a:r>
              <a:rPr lang="en-US" sz="2800" dirty="0">
                <a:solidFill>
                  <a:srgbClr val="5A2873"/>
                </a:solidFill>
                <a:latin typeface="Calibri" panose="020F0502020204030204" pitchFamily="34" charset="0"/>
                <a:cs typeface="Calibri" panose="020F0502020204030204" pitchFamily="34" charset="0"/>
              </a:rPr>
              <a:t>first domestic violence shelter in California</a:t>
            </a:r>
            <a:r>
              <a:rPr lang="en-US"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 </a:t>
            </a:r>
            <a:r>
              <a:rPr lang="en-US" sz="2800" dirty="0">
                <a:solidFill>
                  <a:srgbClr val="5A2873"/>
                </a:solidFill>
                <a:latin typeface="Calibri" panose="020F0502020204030204" pitchFamily="34" charset="0"/>
                <a:cs typeface="Calibri" panose="020F0502020204030204" pitchFamily="34" charset="0"/>
              </a:rPr>
              <a:t>third in the nation </a:t>
            </a:r>
            <a:r>
              <a:rPr lang="en-US" sz="2800" dirty="0">
                <a:latin typeface="Calibri" panose="020F0502020204030204" pitchFamily="34" charset="0"/>
                <a:cs typeface="Calibri" panose="020F0502020204030204" pitchFamily="34" charset="0"/>
              </a:rPr>
              <a:t>in 1986.</a:t>
            </a:r>
          </a:p>
          <a:p>
            <a:pPr algn="ctr"/>
            <a:r>
              <a:rPr lang="en-US" sz="2800" dirty="0">
                <a:latin typeface="Calibri" panose="020F0502020204030204" pitchFamily="34" charset="0"/>
                <a:cs typeface="Calibri" panose="020F0502020204030204" pitchFamily="34" charset="0"/>
              </a:rPr>
              <a:t>Sacramento County’s </a:t>
            </a:r>
            <a:r>
              <a:rPr lang="en-US" sz="2800" dirty="0">
                <a:solidFill>
                  <a:schemeClr val="accent5">
                    <a:lumMod val="75000"/>
                  </a:schemeClr>
                </a:solidFill>
                <a:latin typeface="Calibri" panose="020F0502020204030204" pitchFamily="34" charset="0"/>
                <a:cs typeface="Calibri" panose="020F0502020204030204" pitchFamily="34" charset="0"/>
              </a:rPr>
              <a:t>sole rape crisis center </a:t>
            </a:r>
            <a:r>
              <a:rPr lang="en-US" sz="2800" dirty="0">
                <a:latin typeface="Calibri" panose="020F0502020204030204" pitchFamily="34" charset="0"/>
                <a:cs typeface="Calibri" panose="020F0502020204030204" pitchFamily="34" charset="0"/>
              </a:rPr>
              <a:t>since 1988.</a:t>
            </a:r>
            <a:endParaRPr lang="en-US" sz="12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5143500" y="4114800"/>
            <a:ext cx="1905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1524001" y="6738938"/>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77392" y="744532"/>
            <a:ext cx="4425492" cy="728634"/>
          </a:xfrm>
          <a:prstGeom prst="rect">
            <a:avLst/>
          </a:prstGeom>
        </p:spPr>
      </p:pic>
    </p:spTree>
    <p:extLst>
      <p:ext uri="{BB962C8B-B14F-4D97-AF65-F5344CB8AC3E}">
        <p14:creationId xmlns:p14="http://schemas.microsoft.com/office/powerpoint/2010/main" val="226416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1" y="0"/>
            <a:ext cx="9155723" cy="6858000"/>
            <a:chOff x="0" y="0"/>
            <a:chExt cx="9155723" cy="6858000"/>
          </a:xfrm>
        </p:grpSpPr>
        <p:grpSp>
          <p:nvGrpSpPr>
            <p:cNvPr id="19" name="Group 18"/>
            <p:cNvGrpSpPr/>
            <p:nvPr/>
          </p:nvGrpSpPr>
          <p:grpSpPr>
            <a:xfrm>
              <a:off x="0" y="0"/>
              <a:ext cx="9155723" cy="6858000"/>
              <a:chOff x="0" y="-617906"/>
              <a:chExt cx="9155723" cy="6858000"/>
            </a:xfrm>
          </p:grpSpPr>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7906"/>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648" t="86055" r="11262" b="9316"/>
              <a:stretch/>
            </p:blipFill>
            <p:spPr bwMode="auto">
              <a:xfrm>
                <a:off x="0" y="6121031"/>
                <a:ext cx="9155723" cy="1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6428124"/>
              <a:ext cx="1371600" cy="225827"/>
            </a:xfrm>
            <a:prstGeom prst="rect">
              <a:avLst/>
            </a:prstGeom>
          </p:spPr>
        </p:pic>
      </p:grpSp>
      <p:graphicFrame>
        <p:nvGraphicFramePr>
          <p:cNvPr id="14" name="Diagram 13"/>
          <p:cNvGraphicFramePr/>
          <p:nvPr/>
        </p:nvGraphicFramePr>
        <p:xfrm>
          <a:off x="1870896" y="2819400"/>
          <a:ext cx="8450211" cy="3579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TextBox 29"/>
          <p:cNvSpPr txBox="1"/>
          <p:nvPr/>
        </p:nvSpPr>
        <p:spPr>
          <a:xfrm>
            <a:off x="1638300" y="609601"/>
            <a:ext cx="8915400" cy="1200329"/>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Ink Free" panose="03080402000500000000" pitchFamily="66" charset="0"/>
              </a:rPr>
              <a:t>Student</a:t>
            </a:r>
            <a:r>
              <a:rPr lang="en-US" sz="7200" dirty="0">
                <a:effectLst>
                  <a:outerShdw blurRad="38100" dist="38100" dir="2700000" algn="tl">
                    <a:srgbClr val="000000">
                      <a:alpha val="43137"/>
                    </a:srgbClr>
                  </a:outerShdw>
                </a:effectLst>
                <a:latin typeface="Ink Free" panose="03080402000500000000" pitchFamily="66" charset="0"/>
              </a:rPr>
              <a:t> </a:t>
            </a:r>
            <a:r>
              <a:rPr lang="en-US" sz="6600" dirty="0">
                <a:effectLst>
                  <a:outerShdw blurRad="38100" dist="38100" dir="2700000" algn="tl">
                    <a:srgbClr val="000000">
                      <a:alpha val="43137"/>
                    </a:srgbClr>
                  </a:outerShdw>
                </a:effectLst>
                <a:latin typeface="Ink Free" panose="03080402000500000000" pitchFamily="66" charset="0"/>
              </a:rPr>
              <a:t>Resources</a:t>
            </a:r>
          </a:p>
        </p:txBody>
      </p:sp>
      <p:pic>
        <p:nvPicPr>
          <p:cNvPr id="31" name="Picture 30"/>
          <p:cNvPicPr>
            <a:picLocks noChangeAspect="1"/>
          </p:cNvPicPr>
          <p:nvPr/>
        </p:nvPicPr>
        <p:blipFill rotWithShape="1">
          <a:blip r:embed="rId10"/>
          <a:srcRect l="42972" t="28125" r="33602" b="58333"/>
          <a:stretch/>
        </p:blipFill>
        <p:spPr>
          <a:xfrm>
            <a:off x="2875767" y="1824078"/>
            <a:ext cx="3079750" cy="1084147"/>
          </a:xfrm>
          <a:prstGeom prst="rect">
            <a:avLst/>
          </a:prstGeom>
        </p:spPr>
      </p:pic>
      <p:pic>
        <p:nvPicPr>
          <p:cNvPr id="32" name="Picture 2" descr="Color_Transpar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567" y="1910953"/>
            <a:ext cx="3144838" cy="517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Text Box 4"/>
          <p:cNvSpPr txBox="1">
            <a:spLocks noChangeArrowheads="1"/>
          </p:cNvSpPr>
          <p:nvPr/>
        </p:nvSpPr>
        <p:spPr bwMode="auto">
          <a:xfrm>
            <a:off x="4077222" y="2451024"/>
            <a:ext cx="5981178" cy="899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400" dirty="0">
                <a:solidFill>
                  <a:srgbClr val="56266D"/>
                </a:solidFill>
                <a:latin typeface="Malgun Gothic" panose="020B0503020000020004" pitchFamily="34" charset="-127"/>
              </a:rPr>
              <a:t>Confidential Advocate: (916) 568-3011</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321316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38DDCFA7751040819310CC1122BA1D" ma:contentTypeVersion="12" ma:contentTypeDescription="Create a new document." ma:contentTypeScope="" ma:versionID="ad0344530ffb14bfc0d2fcbb50517792">
  <xsd:schema xmlns:xsd="http://www.w3.org/2001/XMLSchema" xmlns:xs="http://www.w3.org/2001/XMLSchema" xmlns:p="http://schemas.microsoft.com/office/2006/metadata/properties" xmlns:ns2="0481915b-4b6e-423a-97e8-6d218e6eee41" xmlns:ns3="395fc4f9-dda4-4d91-a5f9-612871a22fce" targetNamespace="http://schemas.microsoft.com/office/2006/metadata/properties" ma:root="true" ma:fieldsID="b5ba7820a54407f579218104d3dd9758" ns2:_="" ns3:_="">
    <xsd:import namespace="0481915b-4b6e-423a-97e8-6d218e6eee41"/>
    <xsd:import namespace="395fc4f9-dda4-4d91-a5f9-612871a22f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81915b-4b6e-423a-97e8-6d218e6ee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5fc4f9-dda4-4d91-a5f9-612871a22f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5D21CF-CB02-4E74-B455-6C16862575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689DF3-F253-43BE-A304-747DB86154DF}">
  <ds:schemaRefs>
    <ds:schemaRef ds:uri="0481915b-4b6e-423a-97e8-6d218e6eee41"/>
    <ds:schemaRef ds:uri="395fc4f9-dda4-4d91-a5f9-612871a22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1F6B61-9A7A-4B4F-A885-6BA342D793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2451</TotalTime>
  <Words>2745</Words>
  <Application>Microsoft Office PowerPoint</Application>
  <PresentationFormat>Widescreen</PresentationFormat>
  <Paragraphs>243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Malgun Gothic</vt:lpstr>
      <vt:lpstr>Arial</vt:lpstr>
      <vt:lpstr>Calibri</vt:lpstr>
      <vt:lpstr>Calibri Light</vt:lpstr>
      <vt:lpstr>Ink Free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Cycle of Violence</vt:lpstr>
      <vt:lpstr>PowerPoint Presentation</vt:lpstr>
      <vt:lpstr>Why have boundaries?</vt:lpstr>
      <vt:lpstr>First steps in Creating Boundaries</vt:lpstr>
      <vt:lpstr>What if I can’t this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Dominique  Rosete</cp:lastModifiedBy>
  <cp:revision>90</cp:revision>
  <dcterms:created xsi:type="dcterms:W3CDTF">2020-09-18T17:15:29Z</dcterms:created>
  <dcterms:modified xsi:type="dcterms:W3CDTF">2020-11-17T23:26:02Z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0x0101006138DDCFA7751040819310CC1122BA1D</vt:lpwstr>
  </property>
</Properties>
</file>