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Playfair Display"/>
      <p:regular r:id="rId34"/>
      <p:bold r:id="rId35"/>
      <p:italic r:id="rId36"/>
      <p:boldItalic r:id="rId37"/>
    </p:embeddedFont>
    <p:embeddedFont>
      <p:font typeface="Lato"/>
      <p:regular r:id="rId38"/>
      <p:bold r:id="rId39"/>
      <p:italic r:id="rId40"/>
      <p:boldItalic r:id="rId41"/>
    </p:embeddedFont>
    <p:embeddedFont>
      <p:font typeface="Merriweather"/>
      <p:regular r:id="rId42"/>
      <p:bold r:id="rId43"/>
      <p:italic r:id="rId44"/>
      <p:boldItalic r:id="rId45"/>
    </p:embeddedFont>
    <p:embeddedFont>
      <p:font typeface="Century Gothic"/>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42" Type="http://schemas.openxmlformats.org/officeDocument/2006/relationships/font" Target="fonts/Merriweather-regular.fntdata"/><Relationship Id="rId41" Type="http://schemas.openxmlformats.org/officeDocument/2006/relationships/font" Target="fonts/Lato-boldItalic.fntdata"/><Relationship Id="rId44" Type="http://schemas.openxmlformats.org/officeDocument/2006/relationships/font" Target="fonts/Merriweather-italic.fntdata"/><Relationship Id="rId43" Type="http://schemas.openxmlformats.org/officeDocument/2006/relationships/font" Target="fonts/Merriweather-bold.fntdata"/><Relationship Id="rId46" Type="http://schemas.openxmlformats.org/officeDocument/2006/relationships/font" Target="fonts/CenturyGothic-regular.fntdata"/><Relationship Id="rId45" Type="http://schemas.openxmlformats.org/officeDocument/2006/relationships/font" Target="fonts/Merriweather-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CenturyGothic-italic.fntdata"/><Relationship Id="rId47" Type="http://schemas.openxmlformats.org/officeDocument/2006/relationships/font" Target="fonts/CenturyGothic-bold.fntdata"/><Relationship Id="rId49"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font" Target="fonts/PlayfairDisplay-bold.fntdata"/><Relationship Id="rId34" Type="http://schemas.openxmlformats.org/officeDocument/2006/relationships/font" Target="fonts/PlayfairDisplay-regular.fntdata"/><Relationship Id="rId37" Type="http://schemas.openxmlformats.org/officeDocument/2006/relationships/font" Target="fonts/PlayfairDisplay-boldItalic.fntdata"/><Relationship Id="rId36" Type="http://schemas.openxmlformats.org/officeDocument/2006/relationships/font" Target="fonts/PlayfairDisplay-italic.fntdata"/><Relationship Id="rId39" Type="http://schemas.openxmlformats.org/officeDocument/2006/relationships/font" Target="fonts/Lato-bold.fntdata"/><Relationship Id="rId38" Type="http://schemas.openxmlformats.org/officeDocument/2006/relationships/font" Target="fonts/Lato-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c.gov/coronavirus/2019-ncov/need-extra-precautions/people-at-higher-risk.html"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c.gov/coronavirus/2019-ncov/need-extra-precautions/people-at-higher-risk.html"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we’re here…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751db3fb07_24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751db3fb07_24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751db3fb07_24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751db3fb07_24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751db3fb07_2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751db3fb07_2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751db3fb07_24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751db3fb07_24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751db3fb07_24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751db3fb07_24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751db3fb07_24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751db3fb07_24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751db3fb07_24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751db3fb07_24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52e931dcfe_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52e931dcfe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300"/>
              </a:spcBef>
              <a:spcAft>
                <a:spcPts val="0"/>
              </a:spcAft>
              <a:buClr>
                <a:schemeClr val="dk1"/>
              </a:buClr>
              <a:buSzPts val="1100"/>
              <a:buFont typeface="Arial"/>
              <a:buNone/>
            </a:pPr>
            <a:r>
              <a:rPr lang="en" sz="1300">
                <a:solidFill>
                  <a:schemeClr val="accent2"/>
                </a:solidFill>
                <a:highlight>
                  <a:srgbClr val="F7F7F3"/>
                </a:highlight>
              </a:rPr>
              <a:t>Paolo/Valerie</a:t>
            </a:r>
            <a:endParaRPr sz="1300">
              <a:solidFill>
                <a:schemeClr val="accent2"/>
              </a:solidFill>
              <a:highlight>
                <a:srgbClr val="F7F7F3"/>
              </a:highlight>
            </a:endParaRPr>
          </a:p>
          <a:p>
            <a:pPr indent="0" lvl="0" marL="0" rtl="0" algn="l">
              <a:lnSpc>
                <a:spcPct val="115000"/>
              </a:lnSpc>
              <a:spcBef>
                <a:spcPts val="1300"/>
              </a:spcBef>
              <a:spcAft>
                <a:spcPts val="0"/>
              </a:spcAft>
              <a:buClr>
                <a:schemeClr val="dk1"/>
              </a:buClr>
              <a:buSzPts val="1100"/>
              <a:buFont typeface="Arial"/>
              <a:buNone/>
            </a:pPr>
            <a:r>
              <a:rPr lang="en" sz="1300">
                <a:solidFill>
                  <a:schemeClr val="accent2"/>
                </a:solidFill>
                <a:highlight>
                  <a:srgbClr val="F7F7F3"/>
                </a:highlight>
              </a:rPr>
              <a:t>“These incidents are part of a long and growing list of anti-Asian xenophobia that has intensified since COVID-19 began to spread outside the borders of mainland China. This is a curve that needs to be flattened, too.”</a:t>
            </a:r>
            <a:endParaRPr sz="1300">
              <a:solidFill>
                <a:schemeClr val="accent2"/>
              </a:solidFill>
              <a:highlight>
                <a:srgbClr val="F7F7F3"/>
              </a:highlight>
            </a:endParaRPr>
          </a:p>
          <a:p>
            <a:pPr indent="0" lvl="0" marL="0" rtl="0" algn="l">
              <a:lnSpc>
                <a:spcPct val="115000"/>
              </a:lnSpc>
              <a:spcBef>
                <a:spcPts val="1300"/>
              </a:spcBef>
              <a:spcAft>
                <a:spcPts val="0"/>
              </a:spcAft>
              <a:buClr>
                <a:schemeClr val="dk1"/>
              </a:buClr>
              <a:buSzPts val="1100"/>
              <a:buFont typeface="Arial"/>
              <a:buNone/>
            </a:pPr>
            <a:r>
              <a:rPr lang="en" sz="1300">
                <a:solidFill>
                  <a:schemeClr val="accent2"/>
                </a:solidFill>
                <a:highlight>
                  <a:srgbClr val="F7F7F3"/>
                </a:highlight>
              </a:rPr>
              <a:t>We should also acknowledge that this isn’t unique to Asians, e.g. discriminating against blacks in china, and vice versa in africa. </a:t>
            </a:r>
            <a:endParaRPr sz="1300">
              <a:solidFill>
                <a:schemeClr val="accent2"/>
              </a:solidFill>
              <a:highlight>
                <a:srgbClr val="F7F7F3"/>
              </a:highlight>
            </a:endParaRPr>
          </a:p>
          <a:p>
            <a:pPr indent="0" lvl="0" marL="0" rtl="0" algn="l">
              <a:lnSpc>
                <a:spcPct val="115000"/>
              </a:lnSpc>
              <a:spcBef>
                <a:spcPts val="13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52e931dcfe_1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52e931dcfe_1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300"/>
              </a:spcBef>
              <a:spcAft>
                <a:spcPts val="0"/>
              </a:spcAft>
              <a:buClr>
                <a:schemeClr val="dk1"/>
              </a:buClr>
              <a:buSzPts val="1100"/>
              <a:buFont typeface="Arial"/>
              <a:buNone/>
            </a:pPr>
            <a:r>
              <a:rPr lang="en" sz="1300">
                <a:solidFill>
                  <a:schemeClr val="accent2"/>
                </a:solidFill>
                <a:highlight>
                  <a:srgbClr val="F7F7F3"/>
                </a:highlight>
              </a:rPr>
              <a:t>Paolo/Valerie</a:t>
            </a:r>
            <a:endParaRPr sz="1300">
              <a:solidFill>
                <a:schemeClr val="accent2"/>
              </a:solidFill>
              <a:highlight>
                <a:srgbClr val="F7F7F3"/>
              </a:highlight>
            </a:endParaRPr>
          </a:p>
          <a:p>
            <a:pPr indent="0" lvl="0" marL="0" rtl="0" algn="l">
              <a:lnSpc>
                <a:spcPct val="115000"/>
              </a:lnSpc>
              <a:spcBef>
                <a:spcPts val="1300"/>
              </a:spcBef>
              <a:spcAft>
                <a:spcPts val="0"/>
              </a:spcAft>
              <a:buClr>
                <a:schemeClr val="dk1"/>
              </a:buClr>
              <a:buSzPts val="1100"/>
              <a:buFont typeface="Arial"/>
              <a:buNone/>
            </a:pPr>
            <a:r>
              <a:rPr lang="en" sz="1300">
                <a:solidFill>
                  <a:schemeClr val="accent2"/>
                </a:solidFill>
                <a:highlight>
                  <a:srgbClr val="F7F7F3"/>
                </a:highlight>
              </a:rPr>
              <a:t>“These incidents are part of a long and growing list of anti-Asian xenophobia that has intensified since COVID-19 began to spread outside the borders of mainland China. This is a curve that needs to be flattened, too.”</a:t>
            </a:r>
            <a:endParaRPr sz="1300">
              <a:solidFill>
                <a:schemeClr val="accent2"/>
              </a:solidFill>
              <a:highlight>
                <a:srgbClr val="F7F7F3"/>
              </a:highlight>
            </a:endParaRPr>
          </a:p>
          <a:p>
            <a:pPr indent="0" lvl="0" marL="0" rtl="0" algn="l">
              <a:lnSpc>
                <a:spcPct val="115000"/>
              </a:lnSpc>
              <a:spcBef>
                <a:spcPts val="1300"/>
              </a:spcBef>
              <a:spcAft>
                <a:spcPts val="0"/>
              </a:spcAft>
              <a:buClr>
                <a:schemeClr val="dk1"/>
              </a:buClr>
              <a:buSzPts val="1100"/>
              <a:buFont typeface="Arial"/>
              <a:buNone/>
            </a:pPr>
            <a:r>
              <a:rPr lang="en" sz="1300">
                <a:solidFill>
                  <a:schemeClr val="accent2"/>
                </a:solidFill>
                <a:highlight>
                  <a:srgbClr val="F7F7F3"/>
                </a:highlight>
              </a:rPr>
              <a:t>We should also acknowledge that this isn’t unique to Asians, e.g. discriminating against blacks in china, and vice versa in africa. </a:t>
            </a:r>
            <a:endParaRPr sz="1300">
              <a:solidFill>
                <a:schemeClr val="accent2"/>
              </a:solidFill>
              <a:highlight>
                <a:srgbClr val="F7F7F3"/>
              </a:highlight>
            </a:endParaRPr>
          </a:p>
          <a:p>
            <a:pPr indent="0" lvl="0" marL="0" rtl="0" algn="l">
              <a:lnSpc>
                <a:spcPct val="115000"/>
              </a:lnSpc>
              <a:spcBef>
                <a:spcPts val="13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52e931dcf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52e931dcf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aim is to build and share this space to have and engage in courageous and difficult conversations as a means of healing and learning.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52e931dcf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2e931dcf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Name, campus, pronouns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52e931dcfe_1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52e931dcfe_1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aim is to build and share this space to have and engage in courageous and difficult conversations as a means of healing and learning.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751db3fb07_9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751db3fb07_9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2"/>
                </a:solidFill>
                <a:latin typeface="Lato"/>
                <a:ea typeface="Lato"/>
                <a:cs typeface="Lato"/>
                <a:sym typeface="Lato"/>
              </a:rPr>
              <a:t>*share survey results if too much silence</a:t>
            </a:r>
            <a:endParaRPr sz="1800">
              <a:solidFill>
                <a:schemeClr val="dk2"/>
              </a:solidFill>
              <a:latin typeface="Lato"/>
              <a:ea typeface="Lato"/>
              <a:cs typeface="Lato"/>
              <a:sym typeface="Lato"/>
            </a:endParaRPr>
          </a:p>
          <a:p>
            <a:pPr indent="0" lvl="0" marL="0" rtl="0" algn="l">
              <a:spcBef>
                <a:spcPts val="160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52e931dcfe_1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52e931dcfe_1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52e931dcfe_1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52e931dcfe_1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751db3fb07_2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751db3fb07_2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1" marL="914400" rtl="0" algn="l">
              <a:lnSpc>
                <a:spcPct val="115000"/>
              </a:lnSpc>
              <a:spcBef>
                <a:spcPts val="0"/>
              </a:spcBef>
              <a:spcAft>
                <a:spcPts val="0"/>
              </a:spcAft>
              <a:buClr>
                <a:srgbClr val="000000"/>
              </a:buClr>
              <a:buSzPts val="1400"/>
              <a:buFont typeface="Lato"/>
              <a:buChar char="○"/>
            </a:pPr>
            <a:r>
              <a:rPr lang="en" sz="1400">
                <a:latin typeface="Lato"/>
                <a:ea typeface="Lato"/>
                <a:cs typeface="Lato"/>
                <a:sym typeface="Lato"/>
              </a:rPr>
              <a:t>(include graphic as part of slides?) </a:t>
            </a:r>
            <a:endParaRPr sz="1300">
              <a:highlight>
                <a:srgbClr val="FFFFFF"/>
              </a:highlight>
              <a:latin typeface="Merriweather"/>
              <a:ea typeface="Merriweather"/>
              <a:cs typeface="Merriweather"/>
              <a:sym typeface="Merriweather"/>
            </a:endParaRPr>
          </a:p>
          <a:p>
            <a:pPr indent="0" lvl="0" marL="0" rtl="0" algn="l">
              <a:lnSpc>
                <a:spcPct val="130000"/>
              </a:lnSpc>
              <a:spcBef>
                <a:spcPts val="1800"/>
              </a:spcBef>
              <a:spcAft>
                <a:spcPts val="0"/>
              </a:spcAft>
              <a:buNone/>
            </a:pPr>
            <a:r>
              <a:rPr lang="en" sz="1300">
                <a:highlight>
                  <a:srgbClr val="FFFFFF"/>
                </a:highlight>
                <a:latin typeface="Merriweather"/>
                <a:ea typeface="Merriweather"/>
                <a:cs typeface="Merriweather"/>
                <a:sym typeface="Merriweather"/>
              </a:rPr>
              <a:t>It’s important to keep in mind the most vulnerable and impacted by this.</a:t>
            </a:r>
            <a:endParaRPr sz="1300">
              <a:highlight>
                <a:srgbClr val="FFFFFF"/>
              </a:highlight>
              <a:latin typeface="Merriweather"/>
              <a:ea typeface="Merriweather"/>
              <a:cs typeface="Merriweather"/>
              <a:sym typeface="Merriweather"/>
            </a:endParaRPr>
          </a:p>
          <a:p>
            <a:pPr indent="0" lvl="0" marL="0" rtl="0" algn="l">
              <a:lnSpc>
                <a:spcPct val="130000"/>
              </a:lnSpc>
              <a:spcBef>
                <a:spcPts val="1800"/>
              </a:spcBef>
              <a:spcAft>
                <a:spcPts val="0"/>
              </a:spcAft>
              <a:buNone/>
            </a:pPr>
            <a:r>
              <a:rPr lang="en" sz="1300">
                <a:highlight>
                  <a:srgbClr val="FFFFFF"/>
                </a:highlight>
                <a:latin typeface="Merriweather"/>
                <a:ea typeface="Merriweather"/>
                <a:cs typeface="Merriweather"/>
                <a:sym typeface="Merriweather"/>
              </a:rPr>
              <a:t>Taking care of yourself, your friends, and your family can help you cope with stress. Helping others cope with their stress can also make your community stronger.</a:t>
            </a:r>
            <a:endParaRPr sz="1300">
              <a:highlight>
                <a:srgbClr val="FFFFFF"/>
              </a:highlight>
              <a:latin typeface="Merriweather"/>
              <a:ea typeface="Merriweather"/>
              <a:cs typeface="Merriweather"/>
              <a:sym typeface="Merriweather"/>
            </a:endParaRPr>
          </a:p>
          <a:p>
            <a:pPr indent="0" lvl="0" marL="0" rtl="0" algn="l">
              <a:lnSpc>
                <a:spcPct val="130000"/>
              </a:lnSpc>
              <a:spcBef>
                <a:spcPts val="1800"/>
              </a:spcBef>
              <a:spcAft>
                <a:spcPts val="0"/>
              </a:spcAft>
              <a:buNone/>
            </a:pPr>
            <a:r>
              <a:rPr lang="en" sz="1700">
                <a:highlight>
                  <a:srgbClr val="FFFF00"/>
                </a:highlight>
                <a:latin typeface="Merriweather"/>
                <a:ea typeface="Merriweather"/>
                <a:cs typeface="Merriweather"/>
                <a:sym typeface="Merriweather"/>
              </a:rPr>
              <a:t>Everyone reacts differently to stressful situations</a:t>
            </a:r>
            <a:endParaRPr sz="1700">
              <a:highlight>
                <a:srgbClr val="FFFF00"/>
              </a:highlight>
              <a:latin typeface="Merriweather"/>
              <a:ea typeface="Merriweather"/>
              <a:cs typeface="Merriweather"/>
              <a:sym typeface="Merriweather"/>
            </a:endParaRPr>
          </a:p>
          <a:p>
            <a:pPr indent="0" lvl="0" marL="0" rtl="0" algn="l">
              <a:lnSpc>
                <a:spcPct val="115000"/>
              </a:lnSpc>
              <a:spcBef>
                <a:spcPts val="400"/>
              </a:spcBef>
              <a:spcAft>
                <a:spcPts val="0"/>
              </a:spcAft>
              <a:buNone/>
            </a:pPr>
            <a:r>
              <a:rPr lang="en" sz="1300">
                <a:highlight>
                  <a:srgbClr val="FFFFFF"/>
                </a:highlight>
              </a:rPr>
              <a:t>How you respond to the outbreak can depend on your background, the things that make you different from other people, and the community you live in.</a:t>
            </a:r>
            <a:endParaRPr sz="1300">
              <a:highlight>
                <a:srgbClr val="FFFFFF"/>
              </a:highlight>
            </a:endParaRPr>
          </a:p>
          <a:p>
            <a:pPr indent="0" lvl="0" marL="0" rtl="0" algn="l">
              <a:lnSpc>
                <a:spcPct val="115000"/>
              </a:lnSpc>
              <a:spcBef>
                <a:spcPts val="1200"/>
              </a:spcBef>
              <a:spcAft>
                <a:spcPts val="0"/>
              </a:spcAft>
              <a:buNone/>
            </a:pPr>
            <a:r>
              <a:rPr lang="en" sz="1300">
                <a:highlight>
                  <a:srgbClr val="FFFFFF"/>
                </a:highlight>
              </a:rPr>
              <a:t>(People who may respond more strongly to the stress of a crisis include</a:t>
            </a:r>
            <a:endParaRPr sz="1300">
              <a:highlight>
                <a:srgbClr val="FFFFFF"/>
              </a:highlight>
            </a:endParaRPr>
          </a:p>
          <a:p>
            <a:pPr indent="-311150" lvl="0" marL="457200" rtl="0" algn="l">
              <a:lnSpc>
                <a:spcPct val="115000"/>
              </a:lnSpc>
              <a:spcBef>
                <a:spcPts val="1200"/>
              </a:spcBef>
              <a:spcAft>
                <a:spcPts val="0"/>
              </a:spcAft>
              <a:buSzPts val="1300"/>
              <a:buChar char="●"/>
            </a:pPr>
            <a:r>
              <a:rPr lang="en" sz="1300">
                <a:highlight>
                  <a:srgbClr val="FFFFFF"/>
                </a:highlight>
              </a:rPr>
              <a:t>Older people and people with chronic diseases who are </a:t>
            </a:r>
            <a:r>
              <a:rPr lang="en" sz="1300" u="sng">
                <a:solidFill>
                  <a:srgbClr val="075290"/>
                </a:solidFill>
                <a:highlight>
                  <a:srgbClr val="FFFFFF"/>
                </a:highlight>
                <a:hlinkClick r:id="rId2">
                  <a:extLst>
                    <a:ext uri="{A12FA001-AC4F-418D-AE19-62706E023703}">
                      <ahyp:hlinkClr val="tx"/>
                    </a:ext>
                  </a:extLst>
                </a:hlinkClick>
              </a:rPr>
              <a:t>at higher risk for severe illness</a:t>
            </a:r>
            <a:r>
              <a:rPr lang="en" sz="1300">
                <a:highlight>
                  <a:srgbClr val="FFFFFF"/>
                </a:highlight>
              </a:rPr>
              <a:t> from COVID-19</a:t>
            </a:r>
            <a:endParaRPr sz="1300">
              <a:highlight>
                <a:srgbClr val="FFFFFF"/>
              </a:highlight>
            </a:endParaRPr>
          </a:p>
          <a:p>
            <a:pPr indent="-311150" lvl="0" marL="457200" rtl="0" algn="l">
              <a:lnSpc>
                <a:spcPct val="115000"/>
              </a:lnSpc>
              <a:spcBef>
                <a:spcPts val="0"/>
              </a:spcBef>
              <a:spcAft>
                <a:spcPts val="0"/>
              </a:spcAft>
              <a:buSzPts val="1300"/>
              <a:buChar char="●"/>
            </a:pPr>
            <a:r>
              <a:rPr lang="en" sz="1300">
                <a:highlight>
                  <a:srgbClr val="FFFFFF"/>
                </a:highlight>
              </a:rPr>
              <a:t>Children and teens</a:t>
            </a:r>
            <a:endParaRPr sz="1300">
              <a:highlight>
                <a:srgbClr val="FFFFFF"/>
              </a:highlight>
            </a:endParaRPr>
          </a:p>
          <a:p>
            <a:pPr indent="-311150" lvl="0" marL="457200" rtl="0" algn="l">
              <a:lnSpc>
                <a:spcPct val="115000"/>
              </a:lnSpc>
              <a:spcBef>
                <a:spcPts val="0"/>
              </a:spcBef>
              <a:spcAft>
                <a:spcPts val="0"/>
              </a:spcAft>
              <a:buSzPts val="1300"/>
              <a:buChar char="●"/>
            </a:pPr>
            <a:r>
              <a:rPr lang="en" sz="1300">
                <a:highlight>
                  <a:srgbClr val="FFFFFF"/>
                </a:highlight>
              </a:rPr>
              <a:t>People who are helping with the response to COVID-19, like doctors, other health care providers, and first responders</a:t>
            </a:r>
            <a:endParaRPr sz="1300">
              <a:highlight>
                <a:srgbClr val="FFFFFF"/>
              </a:highlight>
            </a:endParaRPr>
          </a:p>
          <a:p>
            <a:pPr indent="-311150" lvl="0" marL="457200" rtl="0" algn="l">
              <a:lnSpc>
                <a:spcPct val="115000"/>
              </a:lnSpc>
              <a:spcBef>
                <a:spcPts val="0"/>
              </a:spcBef>
              <a:spcAft>
                <a:spcPts val="0"/>
              </a:spcAft>
              <a:buSzPts val="1300"/>
              <a:buChar char="●"/>
            </a:pPr>
            <a:r>
              <a:rPr lang="en" sz="1300">
                <a:highlight>
                  <a:srgbClr val="FFFFFF"/>
                </a:highlight>
              </a:rPr>
              <a:t>People who have mental health conditions including problems with substance use)</a:t>
            </a:r>
            <a:endParaRPr sz="1300">
              <a:highlight>
                <a:srgbClr val="FFFFFF"/>
              </a:highlight>
            </a:endParaRPr>
          </a:p>
          <a:p>
            <a:pPr indent="0" lvl="0" marL="0" rtl="0" algn="l">
              <a:spcBef>
                <a:spcPts val="120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751db3fb07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751db3fb07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1" marL="914400" rtl="0" algn="l">
              <a:lnSpc>
                <a:spcPct val="115000"/>
              </a:lnSpc>
              <a:spcBef>
                <a:spcPts val="0"/>
              </a:spcBef>
              <a:spcAft>
                <a:spcPts val="0"/>
              </a:spcAft>
              <a:buClr>
                <a:srgbClr val="000000"/>
              </a:buClr>
              <a:buSzPts val="1400"/>
              <a:buFont typeface="Lato"/>
              <a:buChar char="○"/>
            </a:pPr>
            <a:r>
              <a:rPr lang="en" sz="1400">
                <a:latin typeface="Lato"/>
                <a:ea typeface="Lato"/>
                <a:cs typeface="Lato"/>
                <a:sym typeface="Lato"/>
              </a:rPr>
              <a:t>(include graphic as part of slides?) </a:t>
            </a:r>
            <a:endParaRPr sz="1300">
              <a:highlight>
                <a:srgbClr val="FFFFFF"/>
              </a:highlight>
              <a:latin typeface="Merriweather"/>
              <a:ea typeface="Merriweather"/>
              <a:cs typeface="Merriweather"/>
              <a:sym typeface="Merriweather"/>
            </a:endParaRPr>
          </a:p>
          <a:p>
            <a:pPr indent="0" lvl="0" marL="0" rtl="0" algn="l">
              <a:lnSpc>
                <a:spcPct val="130000"/>
              </a:lnSpc>
              <a:spcBef>
                <a:spcPts val="1800"/>
              </a:spcBef>
              <a:spcAft>
                <a:spcPts val="0"/>
              </a:spcAft>
              <a:buNone/>
            </a:pPr>
            <a:r>
              <a:rPr lang="en" sz="1300">
                <a:highlight>
                  <a:srgbClr val="FFFFFF"/>
                </a:highlight>
                <a:latin typeface="Merriweather"/>
                <a:ea typeface="Merriweather"/>
                <a:cs typeface="Merriweather"/>
                <a:sym typeface="Merriweather"/>
              </a:rPr>
              <a:t>It’s important to keep in mind the most vulnerable and impacted by this.</a:t>
            </a:r>
            <a:endParaRPr sz="1300">
              <a:highlight>
                <a:srgbClr val="FFFFFF"/>
              </a:highlight>
              <a:latin typeface="Merriweather"/>
              <a:ea typeface="Merriweather"/>
              <a:cs typeface="Merriweather"/>
              <a:sym typeface="Merriweather"/>
            </a:endParaRPr>
          </a:p>
          <a:p>
            <a:pPr indent="0" lvl="0" marL="0" rtl="0" algn="l">
              <a:lnSpc>
                <a:spcPct val="130000"/>
              </a:lnSpc>
              <a:spcBef>
                <a:spcPts val="1800"/>
              </a:spcBef>
              <a:spcAft>
                <a:spcPts val="0"/>
              </a:spcAft>
              <a:buNone/>
            </a:pPr>
            <a:r>
              <a:rPr lang="en" sz="1300">
                <a:highlight>
                  <a:srgbClr val="FFFFFF"/>
                </a:highlight>
                <a:latin typeface="Merriweather"/>
                <a:ea typeface="Merriweather"/>
                <a:cs typeface="Merriweather"/>
                <a:sym typeface="Merriweather"/>
              </a:rPr>
              <a:t>We cannot combat this as asian americans alone, which is why it’s important for us to build community together and to be aware of and respond, and challenge anti-Asian incidences of hate and discrimination, as well as those from other vulnerable communities. </a:t>
            </a:r>
            <a:endParaRPr sz="1300">
              <a:highlight>
                <a:srgbClr val="FFFFFF"/>
              </a:highlight>
              <a:latin typeface="Merriweather"/>
              <a:ea typeface="Merriweather"/>
              <a:cs typeface="Merriweather"/>
              <a:sym typeface="Merriweather"/>
            </a:endParaRPr>
          </a:p>
          <a:p>
            <a:pPr indent="0" lvl="0" marL="0" rtl="0" algn="l">
              <a:lnSpc>
                <a:spcPct val="130000"/>
              </a:lnSpc>
              <a:spcBef>
                <a:spcPts val="1800"/>
              </a:spcBef>
              <a:spcAft>
                <a:spcPts val="0"/>
              </a:spcAft>
              <a:buNone/>
            </a:pPr>
            <a:r>
              <a:rPr lang="en" sz="1300">
                <a:highlight>
                  <a:srgbClr val="FFFFFF"/>
                </a:highlight>
                <a:latin typeface="Merriweather"/>
                <a:ea typeface="Merriweather"/>
                <a:cs typeface="Merriweather"/>
                <a:sym typeface="Merriweather"/>
              </a:rPr>
              <a:t>Taking care of yourself, your friends, and your family can help you cope with stress. Helping others cope with their stress can also make your community stronger.</a:t>
            </a:r>
            <a:endParaRPr sz="1300">
              <a:highlight>
                <a:srgbClr val="FFFFFF"/>
              </a:highlight>
              <a:latin typeface="Merriweather"/>
              <a:ea typeface="Merriweather"/>
              <a:cs typeface="Merriweather"/>
              <a:sym typeface="Merriweather"/>
            </a:endParaRPr>
          </a:p>
          <a:p>
            <a:pPr indent="0" lvl="0" marL="0" rtl="0" algn="l">
              <a:lnSpc>
                <a:spcPct val="130000"/>
              </a:lnSpc>
              <a:spcBef>
                <a:spcPts val="1800"/>
              </a:spcBef>
              <a:spcAft>
                <a:spcPts val="0"/>
              </a:spcAft>
              <a:buNone/>
            </a:pPr>
            <a:r>
              <a:rPr lang="en" sz="1700">
                <a:highlight>
                  <a:srgbClr val="FFFFFF"/>
                </a:highlight>
                <a:latin typeface="Merriweather"/>
                <a:ea typeface="Merriweather"/>
                <a:cs typeface="Merriweather"/>
                <a:sym typeface="Merriweather"/>
              </a:rPr>
              <a:t>Everyone reacts differently to stressful situations</a:t>
            </a:r>
            <a:endParaRPr sz="1700">
              <a:highlight>
                <a:srgbClr val="FFFFFF"/>
              </a:highlight>
              <a:latin typeface="Merriweather"/>
              <a:ea typeface="Merriweather"/>
              <a:cs typeface="Merriweather"/>
              <a:sym typeface="Merriweather"/>
            </a:endParaRPr>
          </a:p>
          <a:p>
            <a:pPr indent="0" lvl="0" marL="0" rtl="0" algn="l">
              <a:lnSpc>
                <a:spcPct val="115000"/>
              </a:lnSpc>
              <a:spcBef>
                <a:spcPts val="400"/>
              </a:spcBef>
              <a:spcAft>
                <a:spcPts val="0"/>
              </a:spcAft>
              <a:buNone/>
            </a:pPr>
            <a:r>
              <a:rPr lang="en" sz="1300">
                <a:highlight>
                  <a:srgbClr val="FFFFFF"/>
                </a:highlight>
              </a:rPr>
              <a:t>How you respond to the outbreak can depend on your background, the things that make you different from other people, and the community you live in.</a:t>
            </a:r>
            <a:endParaRPr sz="1300">
              <a:highlight>
                <a:srgbClr val="FFFFFF"/>
              </a:highlight>
            </a:endParaRPr>
          </a:p>
          <a:p>
            <a:pPr indent="0" lvl="0" marL="0" rtl="0" algn="l">
              <a:lnSpc>
                <a:spcPct val="115000"/>
              </a:lnSpc>
              <a:spcBef>
                <a:spcPts val="1200"/>
              </a:spcBef>
              <a:spcAft>
                <a:spcPts val="0"/>
              </a:spcAft>
              <a:buNone/>
            </a:pPr>
            <a:r>
              <a:rPr lang="en" sz="1300">
                <a:highlight>
                  <a:srgbClr val="FFFFFF"/>
                </a:highlight>
              </a:rPr>
              <a:t>(People who may respond more strongly to the stress of a crisis include</a:t>
            </a:r>
            <a:endParaRPr sz="1300">
              <a:highlight>
                <a:srgbClr val="FFFFFF"/>
              </a:highlight>
            </a:endParaRPr>
          </a:p>
          <a:p>
            <a:pPr indent="-311150" lvl="0" marL="457200" rtl="0" algn="l">
              <a:lnSpc>
                <a:spcPct val="115000"/>
              </a:lnSpc>
              <a:spcBef>
                <a:spcPts val="1200"/>
              </a:spcBef>
              <a:spcAft>
                <a:spcPts val="0"/>
              </a:spcAft>
              <a:buSzPts val="1300"/>
              <a:buChar char="●"/>
            </a:pPr>
            <a:r>
              <a:rPr lang="en" sz="1300">
                <a:highlight>
                  <a:srgbClr val="FFFFFF"/>
                </a:highlight>
              </a:rPr>
              <a:t>Older people and people with chronic diseases who are </a:t>
            </a:r>
            <a:r>
              <a:rPr lang="en" sz="1300" u="sng">
                <a:solidFill>
                  <a:srgbClr val="075290"/>
                </a:solidFill>
                <a:highlight>
                  <a:srgbClr val="FFFFFF"/>
                </a:highlight>
                <a:hlinkClick r:id="rId2">
                  <a:extLst>
                    <a:ext uri="{A12FA001-AC4F-418D-AE19-62706E023703}">
                      <ahyp:hlinkClr val="tx"/>
                    </a:ext>
                  </a:extLst>
                </a:hlinkClick>
              </a:rPr>
              <a:t>at higher risk for severe illness</a:t>
            </a:r>
            <a:r>
              <a:rPr lang="en" sz="1300">
                <a:highlight>
                  <a:srgbClr val="FFFFFF"/>
                </a:highlight>
              </a:rPr>
              <a:t> from COVID-19</a:t>
            </a:r>
            <a:endParaRPr sz="1300">
              <a:highlight>
                <a:srgbClr val="FFFFFF"/>
              </a:highlight>
            </a:endParaRPr>
          </a:p>
          <a:p>
            <a:pPr indent="-311150" lvl="0" marL="457200" rtl="0" algn="l">
              <a:lnSpc>
                <a:spcPct val="115000"/>
              </a:lnSpc>
              <a:spcBef>
                <a:spcPts val="0"/>
              </a:spcBef>
              <a:spcAft>
                <a:spcPts val="0"/>
              </a:spcAft>
              <a:buSzPts val="1300"/>
              <a:buChar char="●"/>
            </a:pPr>
            <a:r>
              <a:rPr lang="en" sz="1300">
                <a:highlight>
                  <a:srgbClr val="FFFFFF"/>
                </a:highlight>
              </a:rPr>
              <a:t>Children and teens</a:t>
            </a:r>
            <a:endParaRPr sz="1300">
              <a:highlight>
                <a:srgbClr val="FFFFFF"/>
              </a:highlight>
            </a:endParaRPr>
          </a:p>
          <a:p>
            <a:pPr indent="-311150" lvl="0" marL="457200" rtl="0" algn="l">
              <a:lnSpc>
                <a:spcPct val="115000"/>
              </a:lnSpc>
              <a:spcBef>
                <a:spcPts val="0"/>
              </a:spcBef>
              <a:spcAft>
                <a:spcPts val="0"/>
              </a:spcAft>
              <a:buSzPts val="1300"/>
              <a:buChar char="●"/>
            </a:pPr>
            <a:r>
              <a:rPr lang="en" sz="1300">
                <a:highlight>
                  <a:srgbClr val="FFFFFF"/>
                </a:highlight>
              </a:rPr>
              <a:t>People who are helping with the response to COVID-19, like doctors, other health care providers, and first responders</a:t>
            </a:r>
            <a:endParaRPr sz="1300">
              <a:highlight>
                <a:srgbClr val="FFFFFF"/>
              </a:highlight>
            </a:endParaRPr>
          </a:p>
          <a:p>
            <a:pPr indent="-311150" lvl="0" marL="457200" rtl="0" algn="l">
              <a:lnSpc>
                <a:spcPct val="115000"/>
              </a:lnSpc>
              <a:spcBef>
                <a:spcPts val="0"/>
              </a:spcBef>
              <a:spcAft>
                <a:spcPts val="0"/>
              </a:spcAft>
              <a:buSzPts val="1300"/>
              <a:buChar char="●"/>
            </a:pPr>
            <a:r>
              <a:rPr lang="en" sz="1300">
                <a:highlight>
                  <a:srgbClr val="FFFFFF"/>
                </a:highlight>
              </a:rPr>
              <a:t>People who have mental health conditions including problems with substance use)</a:t>
            </a:r>
            <a:endParaRPr sz="1300">
              <a:highlight>
                <a:srgbClr val="FFFFFF"/>
              </a:highlight>
            </a:endParaRPr>
          </a:p>
          <a:p>
            <a:pPr indent="0" lvl="0" marL="0" rtl="0" algn="l">
              <a:spcBef>
                <a:spcPts val="120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52e931dcfe_1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52e931dcfe_1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Jimina</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52e931dcfe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52e931dcf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Rod</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en" sz="1800">
                <a:solidFill>
                  <a:schemeClr val="dk2"/>
                </a:solidFill>
                <a:latin typeface="Lato"/>
                <a:ea typeface="Lato"/>
                <a:cs typeface="Lato"/>
                <a:sym typeface="Lato"/>
              </a:rPr>
              <a:t>We get to shape the narrative of how we respond as a community. </a:t>
            </a:r>
            <a:endParaRPr sz="1800">
              <a:solidFill>
                <a:schemeClr val="dk2"/>
              </a:solidFill>
              <a:latin typeface="Lato"/>
              <a:ea typeface="Lato"/>
              <a:cs typeface="Lato"/>
              <a:sym typeface="Lato"/>
            </a:endParaRPr>
          </a:p>
          <a:p>
            <a:pPr indent="0" lvl="0" marL="0" rtl="0" algn="l">
              <a:lnSpc>
                <a:spcPct val="115000"/>
              </a:lnSpc>
              <a:spcBef>
                <a:spcPts val="1600"/>
              </a:spcBef>
              <a:spcAft>
                <a:spcPts val="0"/>
              </a:spcAft>
              <a:buNone/>
            </a:pPr>
            <a:r>
              <a:rPr lang="en" sz="1800">
                <a:solidFill>
                  <a:schemeClr val="dk2"/>
                </a:solidFill>
                <a:latin typeface="Lato"/>
                <a:ea typeface="Lato"/>
                <a:cs typeface="Lato"/>
                <a:sym typeface="Lato"/>
              </a:rPr>
              <a:t>There are varying levels of action we can take, from micro to macro, institutional that can contribute to systemic changes. </a:t>
            </a:r>
            <a:endParaRPr sz="1800">
              <a:solidFill>
                <a:schemeClr val="dk2"/>
              </a:solidFill>
              <a:latin typeface="Lato"/>
              <a:ea typeface="Lato"/>
              <a:cs typeface="Lato"/>
              <a:sym typeface="Lato"/>
            </a:endParaRPr>
          </a:p>
          <a:p>
            <a:pPr indent="0" lvl="0" marL="0" rtl="0" algn="l">
              <a:spcBef>
                <a:spcPts val="1600"/>
              </a:spcBef>
              <a:spcAft>
                <a:spcPts val="0"/>
              </a:spcAft>
              <a:buNone/>
            </a:pPr>
            <a:r>
              <a:t/>
            </a:r>
            <a:endParaRPr/>
          </a:p>
          <a:p>
            <a:pPr indent="0" lvl="0" marL="0" rtl="0" algn="l">
              <a:lnSpc>
                <a:spcPct val="130000"/>
              </a:lnSpc>
              <a:spcBef>
                <a:spcPts val="1800"/>
              </a:spcBef>
              <a:spcAft>
                <a:spcPts val="0"/>
              </a:spcAft>
              <a:buNone/>
            </a:pPr>
            <a:r>
              <a:rPr lang="en" sz="1300">
                <a:highlight>
                  <a:schemeClr val="lt1"/>
                </a:highlight>
                <a:latin typeface="Merriweather"/>
                <a:ea typeface="Merriweather"/>
                <a:cs typeface="Merriweather"/>
                <a:sym typeface="Merriweather"/>
              </a:rPr>
              <a:t>A</a:t>
            </a:r>
            <a:r>
              <a:rPr lang="en" sz="1300">
                <a:highlight>
                  <a:schemeClr val="lt1"/>
                </a:highlight>
                <a:latin typeface="Merriweather"/>
                <a:ea typeface="Merriweather"/>
                <a:cs typeface="Merriweather"/>
                <a:sym typeface="Merriweather"/>
              </a:rPr>
              <a:t>s asian american community, we cannot combat this alone, which is why it’s important for us to build community together and to be aware of, respond, and challenge anti-Asian incidences of hate and discrimination, along with those from other vulnerable communities. </a:t>
            </a:r>
            <a:endParaRPr/>
          </a:p>
          <a:p>
            <a:pPr indent="0" lvl="0" marL="0" rtl="0" algn="l">
              <a:spcBef>
                <a:spcPts val="400"/>
              </a:spcBef>
              <a:spcAft>
                <a:spcPts val="0"/>
              </a:spcAft>
              <a:buNone/>
            </a:pPr>
            <a:r>
              <a:t/>
            </a:r>
            <a:endParaRPr/>
          </a:p>
          <a:p>
            <a:pPr indent="0" lvl="0" marL="0" rtl="0" algn="l">
              <a:lnSpc>
                <a:spcPct val="115000"/>
              </a:lnSpc>
              <a:spcBef>
                <a:spcPts val="0"/>
              </a:spcBef>
              <a:spcAft>
                <a:spcPts val="0"/>
              </a:spcAft>
              <a:buNone/>
            </a:pPr>
            <a:r>
              <a:rPr lang="en" sz="1400"/>
              <a:t>In </a:t>
            </a:r>
            <a:r>
              <a:rPr lang="en" sz="1400"/>
              <a:t>remembering</a:t>
            </a:r>
            <a:r>
              <a:rPr lang="en" sz="1400"/>
              <a:t> that we are in </a:t>
            </a:r>
            <a:r>
              <a:rPr lang="en" sz="1400"/>
              <a:t>Solidarity with all people who have been affected by injustices shown by this pandemic:</a:t>
            </a:r>
            <a:endParaRPr sz="1400"/>
          </a:p>
          <a:p>
            <a:pPr indent="-317500" lvl="0" marL="457200" rtl="0" algn="l">
              <a:lnSpc>
                <a:spcPct val="115000"/>
              </a:lnSpc>
              <a:spcBef>
                <a:spcPts val="0"/>
              </a:spcBef>
              <a:spcAft>
                <a:spcPts val="0"/>
              </a:spcAft>
              <a:buSzPts val="1400"/>
              <a:buChar char="●"/>
            </a:pPr>
            <a:r>
              <a:rPr lang="en" sz="1400"/>
              <a:t> it is important to continue to show care and support to others who may be experiencing a struggle different than your own </a:t>
            </a:r>
            <a:endParaRPr sz="1400"/>
          </a:p>
          <a:p>
            <a:pPr indent="-317500" lvl="0" marL="457200" rtl="0" algn="l">
              <a:lnSpc>
                <a:spcPct val="115000"/>
              </a:lnSpc>
              <a:spcBef>
                <a:spcPts val="0"/>
              </a:spcBef>
              <a:spcAft>
                <a:spcPts val="0"/>
              </a:spcAft>
              <a:buSzPts val="1400"/>
              <a:buChar char="●"/>
            </a:pPr>
            <a:r>
              <a:rPr lang="en" sz="1400"/>
              <a:t>and have the willingness to help others you do not know or is part of a different community other than your own. </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rPr lang="en" sz="1400"/>
              <a:t> </a:t>
            </a:r>
            <a:endParaRPr sz="1400"/>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751db3fb07_9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751db3fb07_9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751db3fb07_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751db3fb07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Valerie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751db3fb07_16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51db3fb07_16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Jamil/Jimina</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en" sz="1400"/>
              <a:t>Solidarity is the concept of showing support to others who may be experiencing a struggle different to yours. In other words, it’s the practice of fighting for someone you don’t know.</a:t>
            </a:r>
            <a:endParaRPr sz="1400"/>
          </a:p>
          <a:p>
            <a:pPr indent="0" lvl="0" marL="0" rtl="0" algn="l">
              <a:spcBef>
                <a:spcPts val="0"/>
              </a:spcBef>
              <a:spcAft>
                <a:spcPts val="0"/>
              </a:spcAft>
              <a:buNone/>
            </a:pPr>
            <a:r>
              <a:rPr lang="en" sz="1200"/>
              <a:t>We recognize that Black/African Am and Latinx communities dying at a higher rate, most people of color are part of the essential workers; we acknowledge hardships that muslim communities of not being able to gather for Ramadan; PI communities unable to practice traditional ceremonies of celebration and grief around death.</a:t>
            </a:r>
            <a:endParaRPr sz="1200"/>
          </a:p>
          <a:p>
            <a:pPr indent="0" lvl="0" marL="0" rtl="0" algn="l">
              <a:spcBef>
                <a:spcPts val="0"/>
              </a:spcBef>
              <a:spcAft>
                <a:spcPts val="0"/>
              </a:spcAft>
              <a:buNone/>
            </a:pPr>
            <a:r>
              <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52e931dcf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52e931dcf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Neue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52e931dcf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52e931dcf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Neue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52e931dcf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52e931dcf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Jimina/Jamil</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52e931dcf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52e931dcf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Valerie/Paolo</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52e931dcfe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52e931dcfe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Valerie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3.jp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1.png"/><Relationship Id="rId9" Type="http://schemas.openxmlformats.org/officeDocument/2006/relationships/image" Target="../media/image9.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jpg"/><Relationship Id="rId4" Type="http://schemas.openxmlformats.org/officeDocument/2006/relationships/image" Target="../media/image1.png"/><Relationship Id="rId9" Type="http://schemas.openxmlformats.org/officeDocument/2006/relationships/image" Target="../media/image14.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mailto:dailyn@arc.losrios.edu" TargetMode="External"/><Relationship Id="rId4" Type="http://schemas.openxmlformats.org/officeDocument/2006/relationships/hyperlink" Target="mailto:casarea@crc.losrios.edu" TargetMode="External"/><Relationship Id="rId11" Type="http://schemas.openxmlformats.org/officeDocument/2006/relationships/image" Target="../media/image5.png"/><Relationship Id="rId10" Type="http://schemas.openxmlformats.org/officeDocument/2006/relationships/image" Target="../media/image4.png"/><Relationship Id="rId9" Type="http://schemas.openxmlformats.org/officeDocument/2006/relationships/image" Target="../media/image2.png"/><Relationship Id="rId5" Type="http://schemas.openxmlformats.org/officeDocument/2006/relationships/hyperlink" Target="mailto:equity@flc.losrios.edu" TargetMode="External"/><Relationship Id="rId6" Type="http://schemas.openxmlformats.org/officeDocument/2006/relationships/hyperlink" Target="mailto:colemaa@scc.losrios.edu" TargetMode="External"/><Relationship Id="rId7" Type="http://schemas.openxmlformats.org/officeDocument/2006/relationships/image" Target="../media/image3.jpg"/><Relationship Id="rId8"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www.ihollaback.org/bystanderintervention/" TargetMode="External"/><Relationship Id="rId4" Type="http://schemas.openxmlformats.org/officeDocument/2006/relationships/hyperlink" Target="https://www.ihollaback.org/app/uploads/2016/11/Show-Up_CUPxHollaback.pdf" TargetMode="External"/><Relationship Id="rId9" Type="http://schemas.openxmlformats.org/officeDocument/2006/relationships/image" Target="../media/image5.png"/><Relationship Id="rId5" Type="http://schemas.openxmlformats.org/officeDocument/2006/relationships/image" Target="../media/image3.jpg"/><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jpg"/><Relationship Id="rId4" Type="http://schemas.openxmlformats.org/officeDocument/2006/relationships/image" Target="../media/image1.png"/><Relationship Id="rId11" Type="http://schemas.openxmlformats.org/officeDocument/2006/relationships/hyperlink" Target="mailto:sorianp@crc.losrios.edu" TargetMode="External"/><Relationship Id="rId10" Type="http://schemas.openxmlformats.org/officeDocument/2006/relationships/hyperlink" Target="mailto:leungn@arc.losrios.edu" TargetMode="External"/><Relationship Id="rId12" Type="http://schemas.openxmlformats.org/officeDocument/2006/relationships/hyperlink" Target="mailto:Agbunag-agbunar@arc.losrios.edu" TargetMode="External"/><Relationship Id="rId9" Type="http://schemas.openxmlformats.org/officeDocument/2006/relationships/hyperlink" Target="mailto:ChuehV@flc.losrios.edu" TargetMode="External"/><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hyperlink" Target="mailto:afuolaJ@arc.losrios.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 name="Google Shape;60;p13"/>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pic>
        <p:nvPicPr>
          <p:cNvPr id="61" name="Google Shape;61;p13"/>
          <p:cNvPicPr preferRelativeResize="0"/>
          <p:nvPr/>
        </p:nvPicPr>
        <p:blipFill>
          <a:blip r:embed="rId3">
            <a:alphaModFix/>
          </a:blip>
          <a:stretch>
            <a:fillRect/>
          </a:stretch>
        </p:blipFill>
        <p:spPr>
          <a:xfrm>
            <a:off x="1179086" y="407050"/>
            <a:ext cx="7838890" cy="4024600"/>
          </a:xfrm>
          <a:prstGeom prst="rect">
            <a:avLst/>
          </a:prstGeom>
          <a:noFill/>
          <a:ln>
            <a:noFill/>
          </a:ln>
        </p:spPr>
      </p:pic>
      <p:pic>
        <p:nvPicPr>
          <p:cNvPr id="62" name="Google Shape;62;p13"/>
          <p:cNvPicPr preferRelativeResize="0"/>
          <p:nvPr/>
        </p:nvPicPr>
        <p:blipFill>
          <a:blip r:embed="rId4">
            <a:alphaModFix/>
          </a:blip>
          <a:stretch>
            <a:fillRect/>
          </a:stretch>
        </p:blipFill>
        <p:spPr>
          <a:xfrm>
            <a:off x="125125" y="205250"/>
            <a:ext cx="853245" cy="608631"/>
          </a:xfrm>
          <a:prstGeom prst="rect">
            <a:avLst/>
          </a:prstGeom>
          <a:noFill/>
          <a:ln>
            <a:noFill/>
          </a:ln>
        </p:spPr>
      </p:pic>
      <p:pic>
        <p:nvPicPr>
          <p:cNvPr id="63" name="Google Shape;63;p13"/>
          <p:cNvPicPr preferRelativeResize="0"/>
          <p:nvPr/>
        </p:nvPicPr>
        <p:blipFill>
          <a:blip r:embed="rId5">
            <a:alphaModFix/>
          </a:blip>
          <a:stretch>
            <a:fillRect/>
          </a:stretch>
        </p:blipFill>
        <p:spPr>
          <a:xfrm>
            <a:off x="125113" y="3026103"/>
            <a:ext cx="853250" cy="853237"/>
          </a:xfrm>
          <a:prstGeom prst="rect">
            <a:avLst/>
          </a:prstGeom>
          <a:noFill/>
          <a:ln>
            <a:noFill/>
          </a:ln>
        </p:spPr>
      </p:pic>
      <p:pic>
        <p:nvPicPr>
          <p:cNvPr id="64" name="Google Shape;64;p13"/>
          <p:cNvPicPr preferRelativeResize="0"/>
          <p:nvPr/>
        </p:nvPicPr>
        <p:blipFill>
          <a:blip r:embed="rId6">
            <a:alphaModFix/>
          </a:blip>
          <a:stretch>
            <a:fillRect/>
          </a:stretch>
        </p:blipFill>
        <p:spPr>
          <a:xfrm>
            <a:off x="125113" y="1023229"/>
            <a:ext cx="853250" cy="853237"/>
          </a:xfrm>
          <a:prstGeom prst="rect">
            <a:avLst/>
          </a:prstGeom>
          <a:noFill/>
          <a:ln>
            <a:noFill/>
          </a:ln>
        </p:spPr>
      </p:pic>
      <p:pic>
        <p:nvPicPr>
          <p:cNvPr id="65" name="Google Shape;65;p13"/>
          <p:cNvPicPr preferRelativeResize="0"/>
          <p:nvPr/>
        </p:nvPicPr>
        <p:blipFill>
          <a:blip r:embed="rId7">
            <a:alphaModFix/>
          </a:blip>
          <a:stretch>
            <a:fillRect/>
          </a:stretch>
        </p:blipFill>
        <p:spPr>
          <a:xfrm>
            <a:off x="125113" y="2024668"/>
            <a:ext cx="853247" cy="853236"/>
          </a:xfrm>
          <a:prstGeom prst="rect">
            <a:avLst/>
          </a:prstGeom>
          <a:noFill/>
          <a:ln>
            <a:noFill/>
          </a:ln>
        </p:spPr>
      </p:pic>
      <p:pic>
        <p:nvPicPr>
          <p:cNvPr id="66" name="Google Shape;66;p13"/>
          <p:cNvPicPr preferRelativeResize="0"/>
          <p:nvPr/>
        </p:nvPicPr>
        <p:blipFill>
          <a:blip r:embed="rId8">
            <a:alphaModFix/>
          </a:blip>
          <a:stretch>
            <a:fillRect/>
          </a:stretch>
        </p:blipFill>
        <p:spPr>
          <a:xfrm>
            <a:off x="215528" y="4141518"/>
            <a:ext cx="672416" cy="672407"/>
          </a:xfrm>
          <a:prstGeom prst="rect">
            <a:avLst/>
          </a:prstGeom>
          <a:noFill/>
          <a:ln>
            <a:noFill/>
          </a:ln>
        </p:spPr>
      </p:pic>
      <p:sp>
        <p:nvSpPr>
          <p:cNvPr id="67" name="Google Shape;67;p13"/>
          <p:cNvSpPr txBox="1"/>
          <p:nvPr/>
        </p:nvSpPr>
        <p:spPr>
          <a:xfrm>
            <a:off x="1868075" y="4431650"/>
            <a:ext cx="7226100" cy="843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a:latin typeface="Lato"/>
                <a:ea typeface="Lato"/>
                <a:cs typeface="Lato"/>
                <a:sym typeface="Lato"/>
              </a:rPr>
              <a:t>Art shared with permission by @madame_marilou on instagram.</a:t>
            </a:r>
            <a:endParaRPr b="1">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2"/>
          <p:cNvSpPr txBox="1"/>
          <p:nvPr>
            <p:ph type="title"/>
          </p:nvPr>
        </p:nvSpPr>
        <p:spPr>
          <a:xfrm>
            <a:off x="1607100" y="162750"/>
            <a:ext cx="72045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Context</a:t>
            </a:r>
            <a:endParaRPr/>
          </a:p>
        </p:txBody>
      </p:sp>
      <p:pic>
        <p:nvPicPr>
          <p:cNvPr id="162" name="Google Shape;162;p22"/>
          <p:cNvPicPr preferRelativeResize="0"/>
          <p:nvPr/>
        </p:nvPicPr>
        <p:blipFill>
          <a:blip r:embed="rId3">
            <a:alphaModFix/>
          </a:blip>
          <a:stretch>
            <a:fillRect/>
          </a:stretch>
        </p:blipFill>
        <p:spPr>
          <a:xfrm>
            <a:off x="125125" y="205250"/>
            <a:ext cx="853245" cy="608631"/>
          </a:xfrm>
          <a:prstGeom prst="rect">
            <a:avLst/>
          </a:prstGeom>
          <a:noFill/>
          <a:ln>
            <a:noFill/>
          </a:ln>
        </p:spPr>
      </p:pic>
      <p:pic>
        <p:nvPicPr>
          <p:cNvPr id="163" name="Google Shape;163;p22"/>
          <p:cNvPicPr preferRelativeResize="0"/>
          <p:nvPr/>
        </p:nvPicPr>
        <p:blipFill>
          <a:blip r:embed="rId4">
            <a:alphaModFix/>
          </a:blip>
          <a:stretch>
            <a:fillRect/>
          </a:stretch>
        </p:blipFill>
        <p:spPr>
          <a:xfrm>
            <a:off x="125113" y="3026103"/>
            <a:ext cx="853250" cy="853237"/>
          </a:xfrm>
          <a:prstGeom prst="rect">
            <a:avLst/>
          </a:prstGeom>
          <a:noFill/>
          <a:ln>
            <a:noFill/>
          </a:ln>
        </p:spPr>
      </p:pic>
      <p:pic>
        <p:nvPicPr>
          <p:cNvPr id="164" name="Google Shape;164;p22"/>
          <p:cNvPicPr preferRelativeResize="0"/>
          <p:nvPr/>
        </p:nvPicPr>
        <p:blipFill>
          <a:blip r:embed="rId5">
            <a:alphaModFix/>
          </a:blip>
          <a:stretch>
            <a:fillRect/>
          </a:stretch>
        </p:blipFill>
        <p:spPr>
          <a:xfrm>
            <a:off x="125113" y="1023229"/>
            <a:ext cx="853250" cy="853237"/>
          </a:xfrm>
          <a:prstGeom prst="rect">
            <a:avLst/>
          </a:prstGeom>
          <a:noFill/>
          <a:ln>
            <a:noFill/>
          </a:ln>
        </p:spPr>
      </p:pic>
      <p:pic>
        <p:nvPicPr>
          <p:cNvPr id="165" name="Google Shape;165;p22"/>
          <p:cNvPicPr preferRelativeResize="0"/>
          <p:nvPr/>
        </p:nvPicPr>
        <p:blipFill>
          <a:blip r:embed="rId6">
            <a:alphaModFix/>
          </a:blip>
          <a:stretch>
            <a:fillRect/>
          </a:stretch>
        </p:blipFill>
        <p:spPr>
          <a:xfrm>
            <a:off x="125113" y="2024668"/>
            <a:ext cx="853247" cy="853236"/>
          </a:xfrm>
          <a:prstGeom prst="rect">
            <a:avLst/>
          </a:prstGeom>
          <a:noFill/>
          <a:ln>
            <a:noFill/>
          </a:ln>
        </p:spPr>
      </p:pic>
      <p:pic>
        <p:nvPicPr>
          <p:cNvPr id="166" name="Google Shape;166;p22"/>
          <p:cNvPicPr preferRelativeResize="0"/>
          <p:nvPr/>
        </p:nvPicPr>
        <p:blipFill>
          <a:blip r:embed="rId7">
            <a:alphaModFix/>
          </a:blip>
          <a:stretch>
            <a:fillRect/>
          </a:stretch>
        </p:blipFill>
        <p:spPr>
          <a:xfrm>
            <a:off x="215528" y="4141518"/>
            <a:ext cx="672416" cy="672407"/>
          </a:xfrm>
          <a:prstGeom prst="rect">
            <a:avLst/>
          </a:prstGeom>
          <a:noFill/>
          <a:ln>
            <a:noFill/>
          </a:ln>
        </p:spPr>
      </p:pic>
      <p:pic>
        <p:nvPicPr>
          <p:cNvPr id="167" name="Google Shape;167;p22"/>
          <p:cNvPicPr preferRelativeResize="0"/>
          <p:nvPr/>
        </p:nvPicPr>
        <p:blipFill>
          <a:blip r:embed="rId8">
            <a:alphaModFix/>
          </a:blip>
          <a:stretch>
            <a:fillRect/>
          </a:stretch>
        </p:blipFill>
        <p:spPr>
          <a:xfrm>
            <a:off x="2645063" y="788850"/>
            <a:ext cx="5128572" cy="4170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3"/>
          <p:cNvSpPr txBox="1"/>
          <p:nvPr>
            <p:ph type="title"/>
          </p:nvPr>
        </p:nvSpPr>
        <p:spPr>
          <a:xfrm>
            <a:off x="1607100" y="391350"/>
            <a:ext cx="72045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Context</a:t>
            </a:r>
            <a:endParaRPr/>
          </a:p>
        </p:txBody>
      </p:sp>
      <p:pic>
        <p:nvPicPr>
          <p:cNvPr id="173" name="Google Shape;173;p23"/>
          <p:cNvPicPr preferRelativeResize="0"/>
          <p:nvPr/>
        </p:nvPicPr>
        <p:blipFill>
          <a:blip r:embed="rId3">
            <a:alphaModFix/>
          </a:blip>
          <a:stretch>
            <a:fillRect/>
          </a:stretch>
        </p:blipFill>
        <p:spPr>
          <a:xfrm>
            <a:off x="125125" y="205250"/>
            <a:ext cx="853245" cy="608631"/>
          </a:xfrm>
          <a:prstGeom prst="rect">
            <a:avLst/>
          </a:prstGeom>
          <a:noFill/>
          <a:ln>
            <a:noFill/>
          </a:ln>
        </p:spPr>
      </p:pic>
      <p:pic>
        <p:nvPicPr>
          <p:cNvPr id="174" name="Google Shape;174;p23"/>
          <p:cNvPicPr preferRelativeResize="0"/>
          <p:nvPr/>
        </p:nvPicPr>
        <p:blipFill>
          <a:blip r:embed="rId4">
            <a:alphaModFix/>
          </a:blip>
          <a:stretch>
            <a:fillRect/>
          </a:stretch>
        </p:blipFill>
        <p:spPr>
          <a:xfrm>
            <a:off x="125113" y="3026103"/>
            <a:ext cx="853250" cy="853237"/>
          </a:xfrm>
          <a:prstGeom prst="rect">
            <a:avLst/>
          </a:prstGeom>
          <a:noFill/>
          <a:ln>
            <a:noFill/>
          </a:ln>
        </p:spPr>
      </p:pic>
      <p:pic>
        <p:nvPicPr>
          <p:cNvPr id="175" name="Google Shape;175;p23"/>
          <p:cNvPicPr preferRelativeResize="0"/>
          <p:nvPr/>
        </p:nvPicPr>
        <p:blipFill>
          <a:blip r:embed="rId5">
            <a:alphaModFix/>
          </a:blip>
          <a:stretch>
            <a:fillRect/>
          </a:stretch>
        </p:blipFill>
        <p:spPr>
          <a:xfrm>
            <a:off x="125113" y="1023229"/>
            <a:ext cx="853250" cy="853237"/>
          </a:xfrm>
          <a:prstGeom prst="rect">
            <a:avLst/>
          </a:prstGeom>
          <a:noFill/>
          <a:ln>
            <a:noFill/>
          </a:ln>
        </p:spPr>
      </p:pic>
      <p:pic>
        <p:nvPicPr>
          <p:cNvPr id="176" name="Google Shape;176;p23"/>
          <p:cNvPicPr preferRelativeResize="0"/>
          <p:nvPr/>
        </p:nvPicPr>
        <p:blipFill>
          <a:blip r:embed="rId6">
            <a:alphaModFix/>
          </a:blip>
          <a:stretch>
            <a:fillRect/>
          </a:stretch>
        </p:blipFill>
        <p:spPr>
          <a:xfrm>
            <a:off x="125113" y="2024668"/>
            <a:ext cx="853247" cy="853236"/>
          </a:xfrm>
          <a:prstGeom prst="rect">
            <a:avLst/>
          </a:prstGeom>
          <a:noFill/>
          <a:ln>
            <a:noFill/>
          </a:ln>
        </p:spPr>
      </p:pic>
      <p:pic>
        <p:nvPicPr>
          <p:cNvPr id="177" name="Google Shape;177;p23"/>
          <p:cNvPicPr preferRelativeResize="0"/>
          <p:nvPr/>
        </p:nvPicPr>
        <p:blipFill>
          <a:blip r:embed="rId7">
            <a:alphaModFix/>
          </a:blip>
          <a:stretch>
            <a:fillRect/>
          </a:stretch>
        </p:blipFill>
        <p:spPr>
          <a:xfrm>
            <a:off x="215528" y="4141518"/>
            <a:ext cx="672416" cy="672407"/>
          </a:xfrm>
          <a:prstGeom prst="rect">
            <a:avLst/>
          </a:prstGeom>
          <a:noFill/>
          <a:ln>
            <a:noFill/>
          </a:ln>
        </p:spPr>
      </p:pic>
      <p:pic>
        <p:nvPicPr>
          <p:cNvPr id="178" name="Google Shape;178;p23"/>
          <p:cNvPicPr preferRelativeResize="0"/>
          <p:nvPr/>
        </p:nvPicPr>
        <p:blipFill>
          <a:blip r:embed="rId8">
            <a:alphaModFix/>
          </a:blip>
          <a:stretch>
            <a:fillRect/>
          </a:stretch>
        </p:blipFill>
        <p:spPr>
          <a:xfrm>
            <a:off x="2022326" y="1151411"/>
            <a:ext cx="5099350" cy="3736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4"/>
          <p:cNvSpPr txBox="1"/>
          <p:nvPr>
            <p:ph type="title"/>
          </p:nvPr>
        </p:nvSpPr>
        <p:spPr>
          <a:xfrm>
            <a:off x="1607100" y="391350"/>
            <a:ext cx="72045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Context</a:t>
            </a:r>
            <a:endParaRPr/>
          </a:p>
        </p:txBody>
      </p:sp>
      <p:pic>
        <p:nvPicPr>
          <p:cNvPr id="184" name="Google Shape;184;p24"/>
          <p:cNvPicPr preferRelativeResize="0"/>
          <p:nvPr/>
        </p:nvPicPr>
        <p:blipFill>
          <a:blip r:embed="rId3">
            <a:alphaModFix/>
          </a:blip>
          <a:stretch>
            <a:fillRect/>
          </a:stretch>
        </p:blipFill>
        <p:spPr>
          <a:xfrm>
            <a:off x="125125" y="205250"/>
            <a:ext cx="853245" cy="608631"/>
          </a:xfrm>
          <a:prstGeom prst="rect">
            <a:avLst/>
          </a:prstGeom>
          <a:noFill/>
          <a:ln>
            <a:noFill/>
          </a:ln>
        </p:spPr>
      </p:pic>
      <p:pic>
        <p:nvPicPr>
          <p:cNvPr id="185" name="Google Shape;185;p24"/>
          <p:cNvPicPr preferRelativeResize="0"/>
          <p:nvPr/>
        </p:nvPicPr>
        <p:blipFill>
          <a:blip r:embed="rId4">
            <a:alphaModFix/>
          </a:blip>
          <a:stretch>
            <a:fillRect/>
          </a:stretch>
        </p:blipFill>
        <p:spPr>
          <a:xfrm>
            <a:off x="125113" y="3026103"/>
            <a:ext cx="853250" cy="853237"/>
          </a:xfrm>
          <a:prstGeom prst="rect">
            <a:avLst/>
          </a:prstGeom>
          <a:noFill/>
          <a:ln>
            <a:noFill/>
          </a:ln>
        </p:spPr>
      </p:pic>
      <p:pic>
        <p:nvPicPr>
          <p:cNvPr id="186" name="Google Shape;186;p24"/>
          <p:cNvPicPr preferRelativeResize="0"/>
          <p:nvPr/>
        </p:nvPicPr>
        <p:blipFill>
          <a:blip r:embed="rId5">
            <a:alphaModFix/>
          </a:blip>
          <a:stretch>
            <a:fillRect/>
          </a:stretch>
        </p:blipFill>
        <p:spPr>
          <a:xfrm>
            <a:off x="125113" y="1023229"/>
            <a:ext cx="853250" cy="853237"/>
          </a:xfrm>
          <a:prstGeom prst="rect">
            <a:avLst/>
          </a:prstGeom>
          <a:noFill/>
          <a:ln>
            <a:noFill/>
          </a:ln>
        </p:spPr>
      </p:pic>
      <p:pic>
        <p:nvPicPr>
          <p:cNvPr id="187" name="Google Shape;187;p24"/>
          <p:cNvPicPr preferRelativeResize="0"/>
          <p:nvPr/>
        </p:nvPicPr>
        <p:blipFill>
          <a:blip r:embed="rId6">
            <a:alphaModFix/>
          </a:blip>
          <a:stretch>
            <a:fillRect/>
          </a:stretch>
        </p:blipFill>
        <p:spPr>
          <a:xfrm>
            <a:off x="125113" y="2024668"/>
            <a:ext cx="853247" cy="853236"/>
          </a:xfrm>
          <a:prstGeom prst="rect">
            <a:avLst/>
          </a:prstGeom>
          <a:noFill/>
          <a:ln>
            <a:noFill/>
          </a:ln>
        </p:spPr>
      </p:pic>
      <p:pic>
        <p:nvPicPr>
          <p:cNvPr id="188" name="Google Shape;188;p24"/>
          <p:cNvPicPr preferRelativeResize="0"/>
          <p:nvPr/>
        </p:nvPicPr>
        <p:blipFill>
          <a:blip r:embed="rId7">
            <a:alphaModFix/>
          </a:blip>
          <a:stretch>
            <a:fillRect/>
          </a:stretch>
        </p:blipFill>
        <p:spPr>
          <a:xfrm>
            <a:off x="215528" y="4141518"/>
            <a:ext cx="672416" cy="672407"/>
          </a:xfrm>
          <a:prstGeom prst="rect">
            <a:avLst/>
          </a:prstGeom>
          <a:noFill/>
          <a:ln>
            <a:noFill/>
          </a:ln>
        </p:spPr>
      </p:pic>
      <p:pic>
        <p:nvPicPr>
          <p:cNvPr id="189" name="Google Shape;189;p24"/>
          <p:cNvPicPr preferRelativeResize="0"/>
          <p:nvPr/>
        </p:nvPicPr>
        <p:blipFill>
          <a:blip r:embed="rId8">
            <a:alphaModFix/>
          </a:blip>
          <a:stretch>
            <a:fillRect/>
          </a:stretch>
        </p:blipFill>
        <p:spPr>
          <a:xfrm>
            <a:off x="1607100" y="1198250"/>
            <a:ext cx="7054074" cy="2879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5"/>
          <p:cNvSpPr txBox="1"/>
          <p:nvPr>
            <p:ph type="title"/>
          </p:nvPr>
        </p:nvSpPr>
        <p:spPr>
          <a:xfrm>
            <a:off x="1607100" y="238950"/>
            <a:ext cx="72045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Context</a:t>
            </a:r>
            <a:endParaRPr/>
          </a:p>
        </p:txBody>
      </p:sp>
      <p:pic>
        <p:nvPicPr>
          <p:cNvPr id="195" name="Google Shape;195;p25"/>
          <p:cNvPicPr preferRelativeResize="0"/>
          <p:nvPr/>
        </p:nvPicPr>
        <p:blipFill>
          <a:blip r:embed="rId3">
            <a:alphaModFix/>
          </a:blip>
          <a:stretch>
            <a:fillRect/>
          </a:stretch>
        </p:blipFill>
        <p:spPr>
          <a:xfrm>
            <a:off x="125125" y="205250"/>
            <a:ext cx="853245" cy="608631"/>
          </a:xfrm>
          <a:prstGeom prst="rect">
            <a:avLst/>
          </a:prstGeom>
          <a:noFill/>
          <a:ln>
            <a:noFill/>
          </a:ln>
        </p:spPr>
      </p:pic>
      <p:pic>
        <p:nvPicPr>
          <p:cNvPr id="196" name="Google Shape;196;p25"/>
          <p:cNvPicPr preferRelativeResize="0"/>
          <p:nvPr/>
        </p:nvPicPr>
        <p:blipFill>
          <a:blip r:embed="rId4">
            <a:alphaModFix/>
          </a:blip>
          <a:stretch>
            <a:fillRect/>
          </a:stretch>
        </p:blipFill>
        <p:spPr>
          <a:xfrm>
            <a:off x="125113" y="3026103"/>
            <a:ext cx="853250" cy="853237"/>
          </a:xfrm>
          <a:prstGeom prst="rect">
            <a:avLst/>
          </a:prstGeom>
          <a:noFill/>
          <a:ln>
            <a:noFill/>
          </a:ln>
        </p:spPr>
      </p:pic>
      <p:pic>
        <p:nvPicPr>
          <p:cNvPr id="197" name="Google Shape;197;p25"/>
          <p:cNvPicPr preferRelativeResize="0"/>
          <p:nvPr/>
        </p:nvPicPr>
        <p:blipFill>
          <a:blip r:embed="rId5">
            <a:alphaModFix/>
          </a:blip>
          <a:stretch>
            <a:fillRect/>
          </a:stretch>
        </p:blipFill>
        <p:spPr>
          <a:xfrm>
            <a:off x="125113" y="1023229"/>
            <a:ext cx="853250" cy="853237"/>
          </a:xfrm>
          <a:prstGeom prst="rect">
            <a:avLst/>
          </a:prstGeom>
          <a:noFill/>
          <a:ln>
            <a:noFill/>
          </a:ln>
        </p:spPr>
      </p:pic>
      <p:pic>
        <p:nvPicPr>
          <p:cNvPr id="198" name="Google Shape;198;p25"/>
          <p:cNvPicPr preferRelativeResize="0"/>
          <p:nvPr/>
        </p:nvPicPr>
        <p:blipFill>
          <a:blip r:embed="rId6">
            <a:alphaModFix/>
          </a:blip>
          <a:stretch>
            <a:fillRect/>
          </a:stretch>
        </p:blipFill>
        <p:spPr>
          <a:xfrm>
            <a:off x="125113" y="2024668"/>
            <a:ext cx="853247" cy="853236"/>
          </a:xfrm>
          <a:prstGeom prst="rect">
            <a:avLst/>
          </a:prstGeom>
          <a:noFill/>
          <a:ln>
            <a:noFill/>
          </a:ln>
        </p:spPr>
      </p:pic>
      <p:pic>
        <p:nvPicPr>
          <p:cNvPr id="199" name="Google Shape;199;p25"/>
          <p:cNvPicPr preferRelativeResize="0"/>
          <p:nvPr/>
        </p:nvPicPr>
        <p:blipFill>
          <a:blip r:embed="rId7">
            <a:alphaModFix/>
          </a:blip>
          <a:stretch>
            <a:fillRect/>
          </a:stretch>
        </p:blipFill>
        <p:spPr>
          <a:xfrm>
            <a:off x="215528" y="4141518"/>
            <a:ext cx="672416" cy="672407"/>
          </a:xfrm>
          <a:prstGeom prst="rect">
            <a:avLst/>
          </a:prstGeom>
          <a:noFill/>
          <a:ln>
            <a:noFill/>
          </a:ln>
        </p:spPr>
      </p:pic>
      <p:pic>
        <p:nvPicPr>
          <p:cNvPr id="200" name="Google Shape;200;p25"/>
          <p:cNvPicPr preferRelativeResize="0"/>
          <p:nvPr/>
        </p:nvPicPr>
        <p:blipFill>
          <a:blip r:embed="rId8">
            <a:alphaModFix/>
          </a:blip>
          <a:stretch>
            <a:fillRect/>
          </a:stretch>
        </p:blipFill>
        <p:spPr>
          <a:xfrm>
            <a:off x="2565750" y="870825"/>
            <a:ext cx="4751550" cy="3959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6"/>
          <p:cNvSpPr txBox="1"/>
          <p:nvPr>
            <p:ph type="title"/>
          </p:nvPr>
        </p:nvSpPr>
        <p:spPr>
          <a:xfrm>
            <a:off x="1607100" y="391350"/>
            <a:ext cx="72045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Context</a:t>
            </a:r>
            <a:endParaRPr/>
          </a:p>
        </p:txBody>
      </p:sp>
      <p:pic>
        <p:nvPicPr>
          <p:cNvPr id="206" name="Google Shape;206;p26"/>
          <p:cNvPicPr preferRelativeResize="0"/>
          <p:nvPr/>
        </p:nvPicPr>
        <p:blipFill>
          <a:blip r:embed="rId3">
            <a:alphaModFix/>
          </a:blip>
          <a:stretch>
            <a:fillRect/>
          </a:stretch>
        </p:blipFill>
        <p:spPr>
          <a:xfrm>
            <a:off x="125125" y="205250"/>
            <a:ext cx="853245" cy="608631"/>
          </a:xfrm>
          <a:prstGeom prst="rect">
            <a:avLst/>
          </a:prstGeom>
          <a:noFill/>
          <a:ln>
            <a:noFill/>
          </a:ln>
        </p:spPr>
      </p:pic>
      <p:pic>
        <p:nvPicPr>
          <p:cNvPr id="207" name="Google Shape;207;p26"/>
          <p:cNvPicPr preferRelativeResize="0"/>
          <p:nvPr/>
        </p:nvPicPr>
        <p:blipFill>
          <a:blip r:embed="rId4">
            <a:alphaModFix/>
          </a:blip>
          <a:stretch>
            <a:fillRect/>
          </a:stretch>
        </p:blipFill>
        <p:spPr>
          <a:xfrm>
            <a:off x="125113" y="3026103"/>
            <a:ext cx="853250" cy="853237"/>
          </a:xfrm>
          <a:prstGeom prst="rect">
            <a:avLst/>
          </a:prstGeom>
          <a:noFill/>
          <a:ln>
            <a:noFill/>
          </a:ln>
        </p:spPr>
      </p:pic>
      <p:pic>
        <p:nvPicPr>
          <p:cNvPr id="208" name="Google Shape;208;p26"/>
          <p:cNvPicPr preferRelativeResize="0"/>
          <p:nvPr/>
        </p:nvPicPr>
        <p:blipFill>
          <a:blip r:embed="rId5">
            <a:alphaModFix/>
          </a:blip>
          <a:stretch>
            <a:fillRect/>
          </a:stretch>
        </p:blipFill>
        <p:spPr>
          <a:xfrm>
            <a:off x="125113" y="1023229"/>
            <a:ext cx="853250" cy="853237"/>
          </a:xfrm>
          <a:prstGeom prst="rect">
            <a:avLst/>
          </a:prstGeom>
          <a:noFill/>
          <a:ln>
            <a:noFill/>
          </a:ln>
        </p:spPr>
      </p:pic>
      <p:pic>
        <p:nvPicPr>
          <p:cNvPr id="209" name="Google Shape;209;p26"/>
          <p:cNvPicPr preferRelativeResize="0"/>
          <p:nvPr/>
        </p:nvPicPr>
        <p:blipFill>
          <a:blip r:embed="rId6">
            <a:alphaModFix/>
          </a:blip>
          <a:stretch>
            <a:fillRect/>
          </a:stretch>
        </p:blipFill>
        <p:spPr>
          <a:xfrm>
            <a:off x="125113" y="2024668"/>
            <a:ext cx="853247" cy="853236"/>
          </a:xfrm>
          <a:prstGeom prst="rect">
            <a:avLst/>
          </a:prstGeom>
          <a:noFill/>
          <a:ln>
            <a:noFill/>
          </a:ln>
        </p:spPr>
      </p:pic>
      <p:pic>
        <p:nvPicPr>
          <p:cNvPr id="210" name="Google Shape;210;p26"/>
          <p:cNvPicPr preferRelativeResize="0"/>
          <p:nvPr/>
        </p:nvPicPr>
        <p:blipFill>
          <a:blip r:embed="rId7">
            <a:alphaModFix/>
          </a:blip>
          <a:stretch>
            <a:fillRect/>
          </a:stretch>
        </p:blipFill>
        <p:spPr>
          <a:xfrm>
            <a:off x="215528" y="4141518"/>
            <a:ext cx="672416" cy="672407"/>
          </a:xfrm>
          <a:prstGeom prst="rect">
            <a:avLst/>
          </a:prstGeom>
          <a:noFill/>
          <a:ln>
            <a:noFill/>
          </a:ln>
        </p:spPr>
      </p:pic>
      <p:pic>
        <p:nvPicPr>
          <p:cNvPr id="211" name="Google Shape;211;p26"/>
          <p:cNvPicPr preferRelativeResize="0"/>
          <p:nvPr/>
        </p:nvPicPr>
        <p:blipFill>
          <a:blip r:embed="rId8">
            <a:alphaModFix/>
          </a:blip>
          <a:stretch>
            <a:fillRect/>
          </a:stretch>
        </p:blipFill>
        <p:spPr>
          <a:xfrm>
            <a:off x="1130763" y="1169850"/>
            <a:ext cx="7860837" cy="352291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7"/>
          <p:cNvSpPr txBox="1"/>
          <p:nvPr>
            <p:ph type="title"/>
          </p:nvPr>
        </p:nvSpPr>
        <p:spPr>
          <a:xfrm>
            <a:off x="1607100" y="391350"/>
            <a:ext cx="72045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Context</a:t>
            </a:r>
            <a:endParaRPr/>
          </a:p>
        </p:txBody>
      </p:sp>
      <p:pic>
        <p:nvPicPr>
          <p:cNvPr id="217" name="Google Shape;217;p27"/>
          <p:cNvPicPr preferRelativeResize="0"/>
          <p:nvPr/>
        </p:nvPicPr>
        <p:blipFill>
          <a:blip r:embed="rId3">
            <a:alphaModFix/>
          </a:blip>
          <a:stretch>
            <a:fillRect/>
          </a:stretch>
        </p:blipFill>
        <p:spPr>
          <a:xfrm>
            <a:off x="125125" y="205250"/>
            <a:ext cx="853245" cy="608631"/>
          </a:xfrm>
          <a:prstGeom prst="rect">
            <a:avLst/>
          </a:prstGeom>
          <a:noFill/>
          <a:ln>
            <a:noFill/>
          </a:ln>
        </p:spPr>
      </p:pic>
      <p:pic>
        <p:nvPicPr>
          <p:cNvPr id="218" name="Google Shape;218;p27"/>
          <p:cNvPicPr preferRelativeResize="0"/>
          <p:nvPr/>
        </p:nvPicPr>
        <p:blipFill>
          <a:blip r:embed="rId4">
            <a:alphaModFix/>
          </a:blip>
          <a:stretch>
            <a:fillRect/>
          </a:stretch>
        </p:blipFill>
        <p:spPr>
          <a:xfrm>
            <a:off x="125113" y="3026103"/>
            <a:ext cx="853250" cy="853237"/>
          </a:xfrm>
          <a:prstGeom prst="rect">
            <a:avLst/>
          </a:prstGeom>
          <a:noFill/>
          <a:ln>
            <a:noFill/>
          </a:ln>
        </p:spPr>
      </p:pic>
      <p:pic>
        <p:nvPicPr>
          <p:cNvPr id="219" name="Google Shape;219;p27"/>
          <p:cNvPicPr preferRelativeResize="0"/>
          <p:nvPr/>
        </p:nvPicPr>
        <p:blipFill>
          <a:blip r:embed="rId5">
            <a:alphaModFix/>
          </a:blip>
          <a:stretch>
            <a:fillRect/>
          </a:stretch>
        </p:blipFill>
        <p:spPr>
          <a:xfrm>
            <a:off x="125113" y="1023229"/>
            <a:ext cx="853250" cy="853237"/>
          </a:xfrm>
          <a:prstGeom prst="rect">
            <a:avLst/>
          </a:prstGeom>
          <a:noFill/>
          <a:ln>
            <a:noFill/>
          </a:ln>
        </p:spPr>
      </p:pic>
      <p:pic>
        <p:nvPicPr>
          <p:cNvPr id="220" name="Google Shape;220;p27"/>
          <p:cNvPicPr preferRelativeResize="0"/>
          <p:nvPr/>
        </p:nvPicPr>
        <p:blipFill>
          <a:blip r:embed="rId6">
            <a:alphaModFix/>
          </a:blip>
          <a:stretch>
            <a:fillRect/>
          </a:stretch>
        </p:blipFill>
        <p:spPr>
          <a:xfrm>
            <a:off x="125113" y="2024668"/>
            <a:ext cx="853247" cy="853236"/>
          </a:xfrm>
          <a:prstGeom prst="rect">
            <a:avLst/>
          </a:prstGeom>
          <a:noFill/>
          <a:ln>
            <a:noFill/>
          </a:ln>
        </p:spPr>
      </p:pic>
      <p:pic>
        <p:nvPicPr>
          <p:cNvPr id="221" name="Google Shape;221;p27"/>
          <p:cNvPicPr preferRelativeResize="0"/>
          <p:nvPr/>
        </p:nvPicPr>
        <p:blipFill>
          <a:blip r:embed="rId7">
            <a:alphaModFix/>
          </a:blip>
          <a:stretch>
            <a:fillRect/>
          </a:stretch>
        </p:blipFill>
        <p:spPr>
          <a:xfrm>
            <a:off x="215528" y="4141518"/>
            <a:ext cx="672416" cy="672407"/>
          </a:xfrm>
          <a:prstGeom prst="rect">
            <a:avLst/>
          </a:prstGeom>
          <a:noFill/>
          <a:ln>
            <a:noFill/>
          </a:ln>
        </p:spPr>
      </p:pic>
      <p:pic>
        <p:nvPicPr>
          <p:cNvPr id="222" name="Google Shape;222;p27"/>
          <p:cNvPicPr preferRelativeResize="0"/>
          <p:nvPr/>
        </p:nvPicPr>
        <p:blipFill rotWithShape="1">
          <a:blip r:embed="rId8">
            <a:alphaModFix/>
          </a:blip>
          <a:srcRect b="12303" l="0" r="0" t="0"/>
          <a:stretch/>
        </p:blipFill>
        <p:spPr>
          <a:xfrm>
            <a:off x="1607100" y="1023225"/>
            <a:ext cx="4084225" cy="3718650"/>
          </a:xfrm>
          <a:prstGeom prst="rect">
            <a:avLst/>
          </a:prstGeom>
          <a:noFill/>
          <a:ln>
            <a:noFill/>
          </a:ln>
        </p:spPr>
      </p:pic>
      <p:pic>
        <p:nvPicPr>
          <p:cNvPr id="223" name="Google Shape;223;p27"/>
          <p:cNvPicPr preferRelativeResize="0"/>
          <p:nvPr/>
        </p:nvPicPr>
        <p:blipFill>
          <a:blip r:embed="rId9">
            <a:alphaModFix/>
          </a:blip>
          <a:stretch>
            <a:fillRect/>
          </a:stretch>
        </p:blipFill>
        <p:spPr>
          <a:xfrm>
            <a:off x="1814750" y="2484375"/>
            <a:ext cx="6996850" cy="939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8"/>
          <p:cNvSpPr txBox="1"/>
          <p:nvPr>
            <p:ph type="title"/>
          </p:nvPr>
        </p:nvSpPr>
        <p:spPr>
          <a:xfrm>
            <a:off x="1607100" y="391350"/>
            <a:ext cx="72045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Context</a:t>
            </a:r>
            <a:endParaRPr/>
          </a:p>
        </p:txBody>
      </p:sp>
      <p:pic>
        <p:nvPicPr>
          <p:cNvPr id="229" name="Google Shape;229;p28"/>
          <p:cNvPicPr preferRelativeResize="0"/>
          <p:nvPr/>
        </p:nvPicPr>
        <p:blipFill>
          <a:blip r:embed="rId3">
            <a:alphaModFix/>
          </a:blip>
          <a:stretch>
            <a:fillRect/>
          </a:stretch>
        </p:blipFill>
        <p:spPr>
          <a:xfrm>
            <a:off x="125125" y="205250"/>
            <a:ext cx="853245" cy="608631"/>
          </a:xfrm>
          <a:prstGeom prst="rect">
            <a:avLst/>
          </a:prstGeom>
          <a:noFill/>
          <a:ln>
            <a:noFill/>
          </a:ln>
        </p:spPr>
      </p:pic>
      <p:pic>
        <p:nvPicPr>
          <p:cNvPr id="230" name="Google Shape;230;p28"/>
          <p:cNvPicPr preferRelativeResize="0"/>
          <p:nvPr/>
        </p:nvPicPr>
        <p:blipFill>
          <a:blip r:embed="rId4">
            <a:alphaModFix/>
          </a:blip>
          <a:stretch>
            <a:fillRect/>
          </a:stretch>
        </p:blipFill>
        <p:spPr>
          <a:xfrm>
            <a:off x="125113" y="3026103"/>
            <a:ext cx="853250" cy="853237"/>
          </a:xfrm>
          <a:prstGeom prst="rect">
            <a:avLst/>
          </a:prstGeom>
          <a:noFill/>
          <a:ln>
            <a:noFill/>
          </a:ln>
        </p:spPr>
      </p:pic>
      <p:pic>
        <p:nvPicPr>
          <p:cNvPr id="231" name="Google Shape;231;p28"/>
          <p:cNvPicPr preferRelativeResize="0"/>
          <p:nvPr/>
        </p:nvPicPr>
        <p:blipFill>
          <a:blip r:embed="rId5">
            <a:alphaModFix/>
          </a:blip>
          <a:stretch>
            <a:fillRect/>
          </a:stretch>
        </p:blipFill>
        <p:spPr>
          <a:xfrm>
            <a:off x="125113" y="1023229"/>
            <a:ext cx="853250" cy="853237"/>
          </a:xfrm>
          <a:prstGeom prst="rect">
            <a:avLst/>
          </a:prstGeom>
          <a:noFill/>
          <a:ln>
            <a:noFill/>
          </a:ln>
        </p:spPr>
      </p:pic>
      <p:pic>
        <p:nvPicPr>
          <p:cNvPr id="232" name="Google Shape;232;p28"/>
          <p:cNvPicPr preferRelativeResize="0"/>
          <p:nvPr/>
        </p:nvPicPr>
        <p:blipFill>
          <a:blip r:embed="rId6">
            <a:alphaModFix/>
          </a:blip>
          <a:stretch>
            <a:fillRect/>
          </a:stretch>
        </p:blipFill>
        <p:spPr>
          <a:xfrm>
            <a:off x="125113" y="2024668"/>
            <a:ext cx="853247" cy="853236"/>
          </a:xfrm>
          <a:prstGeom prst="rect">
            <a:avLst/>
          </a:prstGeom>
          <a:noFill/>
          <a:ln>
            <a:noFill/>
          </a:ln>
        </p:spPr>
      </p:pic>
      <p:pic>
        <p:nvPicPr>
          <p:cNvPr id="233" name="Google Shape;233;p28"/>
          <p:cNvPicPr preferRelativeResize="0"/>
          <p:nvPr/>
        </p:nvPicPr>
        <p:blipFill>
          <a:blip r:embed="rId7">
            <a:alphaModFix/>
          </a:blip>
          <a:stretch>
            <a:fillRect/>
          </a:stretch>
        </p:blipFill>
        <p:spPr>
          <a:xfrm>
            <a:off x="215528" y="4141518"/>
            <a:ext cx="672416" cy="672407"/>
          </a:xfrm>
          <a:prstGeom prst="rect">
            <a:avLst/>
          </a:prstGeom>
          <a:noFill/>
          <a:ln>
            <a:noFill/>
          </a:ln>
        </p:spPr>
      </p:pic>
      <p:pic>
        <p:nvPicPr>
          <p:cNvPr id="234" name="Google Shape;234;p28"/>
          <p:cNvPicPr preferRelativeResize="0"/>
          <p:nvPr/>
        </p:nvPicPr>
        <p:blipFill rotWithShape="1">
          <a:blip r:embed="rId8">
            <a:alphaModFix/>
          </a:blip>
          <a:srcRect b="0" l="0" r="1816" t="12103"/>
          <a:stretch/>
        </p:blipFill>
        <p:spPr>
          <a:xfrm>
            <a:off x="1607100" y="1129550"/>
            <a:ext cx="5439151" cy="3762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9"/>
          <p:cNvSpPr txBox="1"/>
          <p:nvPr>
            <p:ph type="title"/>
          </p:nvPr>
        </p:nvSpPr>
        <p:spPr>
          <a:xfrm>
            <a:off x="1152225" y="495750"/>
            <a:ext cx="7478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000000"/>
                </a:solidFill>
              </a:rPr>
              <a:t>INCIDENTS OF CORONAVIRUS-RELATED DISCRIMINATION </a:t>
            </a:r>
            <a:r>
              <a:rPr lang="en" sz="2000">
                <a:solidFill>
                  <a:srgbClr val="000000"/>
                </a:solidFill>
              </a:rPr>
              <a:t>REPORT</a:t>
            </a:r>
            <a:endParaRPr sz="2000">
              <a:solidFill>
                <a:srgbClr val="000000"/>
              </a:solidFill>
            </a:endParaRPr>
          </a:p>
        </p:txBody>
      </p:sp>
      <p:sp>
        <p:nvSpPr>
          <p:cNvPr id="240" name="Google Shape;240;p29"/>
          <p:cNvSpPr txBox="1"/>
          <p:nvPr>
            <p:ph idx="1" type="body"/>
          </p:nvPr>
        </p:nvSpPr>
        <p:spPr>
          <a:xfrm>
            <a:off x="1152225" y="1068450"/>
            <a:ext cx="7478700" cy="333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solidFill>
                <a:srgbClr val="000000"/>
              </a:solidFill>
            </a:endParaRPr>
          </a:p>
          <a:p>
            <a:pPr indent="-323850" lvl="0" marL="457200" rtl="0" algn="l">
              <a:spcBef>
                <a:spcPts val="1600"/>
              </a:spcBef>
              <a:spcAft>
                <a:spcPts val="0"/>
              </a:spcAft>
              <a:buClr>
                <a:srgbClr val="000000"/>
              </a:buClr>
              <a:buSzPts val="1500"/>
              <a:buChar char="●"/>
            </a:pPr>
            <a:r>
              <a:rPr lang="en" sz="1500">
                <a:solidFill>
                  <a:srgbClr val="000000"/>
                </a:solidFill>
              </a:rPr>
              <a:t>This report reviews </a:t>
            </a:r>
            <a:r>
              <a:rPr b="1" lang="en" sz="1500">
                <a:solidFill>
                  <a:srgbClr val="000000"/>
                </a:solidFill>
              </a:rPr>
              <a:t>1,497 </a:t>
            </a:r>
            <a:r>
              <a:rPr lang="en" sz="1500">
                <a:solidFill>
                  <a:srgbClr val="000000"/>
                </a:solidFill>
              </a:rPr>
              <a:t>reports of coronavirus discrimination submitted on the CAA/A3PCON STOP AAPI HATE website from </a:t>
            </a:r>
            <a:r>
              <a:rPr b="1" lang="en" sz="1500">
                <a:solidFill>
                  <a:srgbClr val="000000"/>
                </a:solidFill>
              </a:rPr>
              <a:t>March 19 - April 15, 2020</a:t>
            </a:r>
            <a:r>
              <a:rPr lang="en" sz="1500">
                <a:solidFill>
                  <a:srgbClr val="000000"/>
                </a:solidFill>
              </a:rPr>
              <a:t>*. </a:t>
            </a:r>
            <a:endParaRPr sz="1500">
              <a:solidFill>
                <a:srgbClr val="000000"/>
              </a:solidFill>
            </a:endParaRPr>
          </a:p>
          <a:p>
            <a:pPr indent="-323850" lvl="0" marL="457200" rtl="0" algn="l">
              <a:lnSpc>
                <a:spcPct val="150000"/>
              </a:lnSpc>
              <a:spcBef>
                <a:spcPts val="0"/>
              </a:spcBef>
              <a:spcAft>
                <a:spcPts val="0"/>
              </a:spcAft>
              <a:buClr>
                <a:srgbClr val="000000"/>
              </a:buClr>
              <a:buSzPts val="1500"/>
              <a:buChar char="●"/>
            </a:pPr>
            <a:r>
              <a:rPr lang="en" sz="1500">
                <a:solidFill>
                  <a:srgbClr val="000000"/>
                </a:solidFill>
              </a:rPr>
              <a:t>The following patterns emerged over the course of one month**:</a:t>
            </a:r>
            <a:endParaRPr sz="1500">
              <a:solidFill>
                <a:srgbClr val="000000"/>
              </a:solidFill>
            </a:endParaRPr>
          </a:p>
          <a:p>
            <a:pPr indent="-323850" lvl="1" marL="914400" rtl="0" algn="l">
              <a:lnSpc>
                <a:spcPct val="150000"/>
              </a:lnSpc>
              <a:spcBef>
                <a:spcPts val="0"/>
              </a:spcBef>
              <a:spcAft>
                <a:spcPts val="0"/>
              </a:spcAft>
              <a:buClr>
                <a:srgbClr val="000000"/>
              </a:buClr>
              <a:buSzPts val="1500"/>
              <a:buChar char="○"/>
            </a:pPr>
            <a:r>
              <a:rPr lang="en" sz="1500">
                <a:solidFill>
                  <a:srgbClr val="000000"/>
                </a:solidFill>
              </a:rPr>
              <a:t>STOP AAPI HATE received </a:t>
            </a:r>
            <a:r>
              <a:rPr b="1" lang="en" sz="1500">
                <a:solidFill>
                  <a:srgbClr val="000000"/>
                </a:solidFill>
              </a:rPr>
              <a:t>1,497 r</a:t>
            </a:r>
            <a:r>
              <a:rPr lang="en" sz="1500">
                <a:solidFill>
                  <a:srgbClr val="000000"/>
                </a:solidFill>
              </a:rPr>
              <a:t>eports in its first four weeks.  </a:t>
            </a:r>
            <a:endParaRPr sz="1500">
              <a:solidFill>
                <a:srgbClr val="000000"/>
              </a:solidFill>
            </a:endParaRPr>
          </a:p>
          <a:p>
            <a:pPr indent="-323850" lvl="1" marL="914400" rtl="0" algn="l">
              <a:lnSpc>
                <a:spcPct val="150000"/>
              </a:lnSpc>
              <a:spcBef>
                <a:spcPts val="0"/>
              </a:spcBef>
              <a:spcAft>
                <a:spcPts val="0"/>
              </a:spcAft>
              <a:buClr>
                <a:srgbClr val="000000"/>
              </a:buClr>
              <a:buSzPts val="1500"/>
              <a:buChar char="○"/>
            </a:pPr>
            <a:r>
              <a:rPr lang="en" sz="1500">
                <a:solidFill>
                  <a:srgbClr val="000000"/>
                </a:solidFill>
              </a:rPr>
              <a:t>Incidents from California and New York constituted over </a:t>
            </a:r>
            <a:r>
              <a:rPr b="1" lang="en" sz="1500">
                <a:solidFill>
                  <a:srgbClr val="000000"/>
                </a:solidFill>
              </a:rPr>
              <a:t>58% </a:t>
            </a:r>
            <a:r>
              <a:rPr lang="en" sz="1500">
                <a:solidFill>
                  <a:srgbClr val="000000"/>
                </a:solidFill>
              </a:rPr>
              <a:t>of all reports.</a:t>
            </a:r>
            <a:endParaRPr sz="1500">
              <a:solidFill>
                <a:srgbClr val="000000"/>
              </a:solidFill>
            </a:endParaRPr>
          </a:p>
          <a:p>
            <a:pPr indent="-323850" lvl="1" marL="914400" rtl="0" algn="l">
              <a:lnSpc>
                <a:spcPct val="150000"/>
              </a:lnSpc>
              <a:spcBef>
                <a:spcPts val="0"/>
              </a:spcBef>
              <a:spcAft>
                <a:spcPts val="0"/>
              </a:spcAft>
              <a:buClr>
                <a:srgbClr val="000000"/>
              </a:buClr>
              <a:buSzPts val="1500"/>
              <a:buChar char="○"/>
            </a:pPr>
            <a:r>
              <a:rPr lang="en" sz="1500">
                <a:solidFill>
                  <a:srgbClr val="000000"/>
                </a:solidFill>
              </a:rPr>
              <a:t>Civil rights violations involving workplace discrimination and being barred from businesses and transportation or refused service made up almost ten percent of all incident reports.</a:t>
            </a:r>
            <a:endParaRPr sz="1500">
              <a:solidFill>
                <a:srgbClr val="000000"/>
              </a:solidFill>
            </a:endParaRPr>
          </a:p>
          <a:p>
            <a:pPr indent="0" lvl="0" marL="0" rtl="0" algn="l">
              <a:spcBef>
                <a:spcPts val="1600"/>
              </a:spcBef>
              <a:spcAft>
                <a:spcPts val="0"/>
              </a:spcAft>
              <a:buNone/>
            </a:pPr>
            <a:r>
              <a:rPr lang="en" sz="900">
                <a:solidFill>
                  <a:srgbClr val="000000"/>
                </a:solidFill>
              </a:rPr>
              <a:t>* </a:t>
            </a:r>
            <a:r>
              <a:rPr lang="en" sz="900">
                <a:solidFill>
                  <a:schemeClr val="dk1"/>
                </a:solidFill>
              </a:rPr>
              <a:t>A Report for A3PCON and CAA Russell Jeung, PhD and Kai Nham1 San Francisco State University Asian American Studies April 23, 2020. **www.asianpacificpolicyandplanningcouncil.org/wp-content/uploads/STOP_AAPI_HATE_MONTHLY_REPORT_4_23_20.pdf</a:t>
            </a:r>
            <a:endParaRPr sz="900">
              <a:solidFill>
                <a:schemeClr val="dk1"/>
              </a:solidFill>
            </a:endParaRPr>
          </a:p>
          <a:p>
            <a:pPr indent="0" lvl="0" marL="0" rtl="0" algn="l">
              <a:spcBef>
                <a:spcPts val="1600"/>
              </a:spcBef>
              <a:spcAft>
                <a:spcPts val="0"/>
              </a:spcAft>
              <a:buNone/>
            </a:pPr>
            <a:r>
              <a:t/>
            </a:r>
            <a:endParaRPr sz="1100">
              <a:solidFill>
                <a:schemeClr val="dk1"/>
              </a:solidFill>
            </a:endParaRPr>
          </a:p>
          <a:p>
            <a:pPr indent="0" lvl="0" marL="0" rtl="0" algn="l">
              <a:spcBef>
                <a:spcPts val="1600"/>
              </a:spcBef>
              <a:spcAft>
                <a:spcPts val="0"/>
              </a:spcAft>
              <a:buClr>
                <a:schemeClr val="dk1"/>
              </a:buClr>
              <a:buSzPts val="1100"/>
              <a:buFont typeface="Arial"/>
              <a:buNone/>
            </a:pPr>
            <a:r>
              <a:rPr lang="en" sz="1400">
                <a:solidFill>
                  <a:srgbClr val="000000"/>
                </a:solidFill>
              </a:rPr>
              <a:t> </a:t>
            </a:r>
            <a:endParaRPr sz="1400">
              <a:solidFill>
                <a:srgbClr val="000000"/>
              </a:solidFill>
            </a:endParaRPr>
          </a:p>
          <a:p>
            <a:pPr indent="0" lvl="0" marL="0" rtl="0" algn="l">
              <a:spcBef>
                <a:spcPts val="1600"/>
              </a:spcBef>
              <a:spcAft>
                <a:spcPts val="0"/>
              </a:spcAft>
              <a:buClr>
                <a:schemeClr val="dk1"/>
              </a:buClr>
              <a:buSzPts val="1100"/>
              <a:buFont typeface="Arial"/>
              <a:buNone/>
            </a:pPr>
            <a:r>
              <a:rPr lang="en" sz="1400">
                <a:solidFill>
                  <a:srgbClr val="000000"/>
                </a:solidFill>
              </a:rPr>
              <a:t> </a:t>
            </a:r>
            <a:endParaRPr sz="1400">
              <a:solidFill>
                <a:srgbClr val="000000"/>
              </a:solidFill>
            </a:endParaRPr>
          </a:p>
          <a:p>
            <a:pPr indent="0" lvl="0" marL="0" rtl="0" algn="l">
              <a:spcBef>
                <a:spcPts val="1600"/>
              </a:spcBef>
              <a:spcAft>
                <a:spcPts val="1600"/>
              </a:spcAft>
              <a:buNone/>
            </a:pPr>
            <a:r>
              <a:rPr lang="en" sz="1400">
                <a:solidFill>
                  <a:srgbClr val="000000"/>
                </a:solidFill>
              </a:rPr>
              <a:t>1 Research assistance provided by Sarah Gowing, Kara Takasaki, Kourtney Nham, Mai Xiong, Bianca Louie, Amelia Navins, and Keri Eason. 2 It was determined from our monthly tabulation of incident reports that a small number were reported to the site more than once. All duplicates were then removed.</a:t>
            </a:r>
            <a:endParaRPr sz="1400">
              <a:solidFill>
                <a:srgbClr val="000000"/>
              </a:solidFill>
            </a:endParaRPr>
          </a:p>
        </p:txBody>
      </p:sp>
      <p:pic>
        <p:nvPicPr>
          <p:cNvPr id="241" name="Google Shape;241;p29"/>
          <p:cNvPicPr preferRelativeResize="0"/>
          <p:nvPr/>
        </p:nvPicPr>
        <p:blipFill>
          <a:blip r:embed="rId3">
            <a:alphaModFix/>
          </a:blip>
          <a:stretch>
            <a:fillRect/>
          </a:stretch>
        </p:blipFill>
        <p:spPr>
          <a:xfrm>
            <a:off x="125125" y="205250"/>
            <a:ext cx="853245" cy="608631"/>
          </a:xfrm>
          <a:prstGeom prst="rect">
            <a:avLst/>
          </a:prstGeom>
          <a:noFill/>
          <a:ln>
            <a:noFill/>
          </a:ln>
        </p:spPr>
      </p:pic>
      <p:pic>
        <p:nvPicPr>
          <p:cNvPr id="242" name="Google Shape;242;p29"/>
          <p:cNvPicPr preferRelativeResize="0"/>
          <p:nvPr/>
        </p:nvPicPr>
        <p:blipFill>
          <a:blip r:embed="rId4">
            <a:alphaModFix/>
          </a:blip>
          <a:stretch>
            <a:fillRect/>
          </a:stretch>
        </p:blipFill>
        <p:spPr>
          <a:xfrm>
            <a:off x="125113" y="3026103"/>
            <a:ext cx="853250" cy="853237"/>
          </a:xfrm>
          <a:prstGeom prst="rect">
            <a:avLst/>
          </a:prstGeom>
          <a:noFill/>
          <a:ln>
            <a:noFill/>
          </a:ln>
        </p:spPr>
      </p:pic>
      <p:pic>
        <p:nvPicPr>
          <p:cNvPr id="243" name="Google Shape;243;p29"/>
          <p:cNvPicPr preferRelativeResize="0"/>
          <p:nvPr/>
        </p:nvPicPr>
        <p:blipFill>
          <a:blip r:embed="rId5">
            <a:alphaModFix/>
          </a:blip>
          <a:stretch>
            <a:fillRect/>
          </a:stretch>
        </p:blipFill>
        <p:spPr>
          <a:xfrm>
            <a:off x="125113" y="1023229"/>
            <a:ext cx="853250" cy="853237"/>
          </a:xfrm>
          <a:prstGeom prst="rect">
            <a:avLst/>
          </a:prstGeom>
          <a:noFill/>
          <a:ln>
            <a:noFill/>
          </a:ln>
        </p:spPr>
      </p:pic>
      <p:pic>
        <p:nvPicPr>
          <p:cNvPr id="244" name="Google Shape;244;p29"/>
          <p:cNvPicPr preferRelativeResize="0"/>
          <p:nvPr/>
        </p:nvPicPr>
        <p:blipFill>
          <a:blip r:embed="rId6">
            <a:alphaModFix/>
          </a:blip>
          <a:stretch>
            <a:fillRect/>
          </a:stretch>
        </p:blipFill>
        <p:spPr>
          <a:xfrm>
            <a:off x="125113" y="2024668"/>
            <a:ext cx="853247" cy="853236"/>
          </a:xfrm>
          <a:prstGeom prst="rect">
            <a:avLst/>
          </a:prstGeom>
          <a:noFill/>
          <a:ln>
            <a:noFill/>
          </a:ln>
        </p:spPr>
      </p:pic>
      <p:pic>
        <p:nvPicPr>
          <p:cNvPr id="245" name="Google Shape;245;p29"/>
          <p:cNvPicPr preferRelativeResize="0"/>
          <p:nvPr/>
        </p:nvPicPr>
        <p:blipFill>
          <a:blip r:embed="rId7">
            <a:alphaModFix/>
          </a:blip>
          <a:stretch>
            <a:fillRect/>
          </a:stretch>
        </p:blipFill>
        <p:spPr>
          <a:xfrm>
            <a:off x="215528" y="4141518"/>
            <a:ext cx="672416" cy="67240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0"/>
          <p:cNvSpPr txBox="1"/>
          <p:nvPr>
            <p:ph type="title"/>
          </p:nvPr>
        </p:nvSpPr>
        <p:spPr>
          <a:xfrm>
            <a:off x="1202400" y="372300"/>
            <a:ext cx="755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000000"/>
                </a:solidFill>
              </a:rPr>
              <a:t>INCIDENTS OF CORONAVIRUS-RELATED DISCRIMINATION REPORT</a:t>
            </a:r>
            <a:endParaRPr sz="2000">
              <a:solidFill>
                <a:srgbClr val="000000"/>
              </a:solidFill>
            </a:endParaRPr>
          </a:p>
        </p:txBody>
      </p:sp>
      <p:sp>
        <p:nvSpPr>
          <p:cNvPr id="251" name="Google Shape;251;p30"/>
          <p:cNvSpPr txBox="1"/>
          <p:nvPr>
            <p:ph idx="1" type="body"/>
          </p:nvPr>
        </p:nvSpPr>
        <p:spPr>
          <a:xfrm>
            <a:off x="1202400" y="1021200"/>
            <a:ext cx="7554000" cy="3338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rgbClr val="000000"/>
              </a:buClr>
              <a:buSzPts val="1500"/>
              <a:buChar char="●"/>
            </a:pPr>
            <a:r>
              <a:rPr lang="en" sz="1500">
                <a:solidFill>
                  <a:srgbClr val="000000"/>
                </a:solidFill>
              </a:rPr>
              <a:t>...continued</a:t>
            </a:r>
            <a:r>
              <a:rPr lang="en" sz="1500">
                <a:solidFill>
                  <a:srgbClr val="000000"/>
                </a:solidFill>
              </a:rPr>
              <a:t>:</a:t>
            </a:r>
            <a:endParaRPr sz="1500">
              <a:solidFill>
                <a:srgbClr val="000000"/>
              </a:solidFill>
            </a:endParaRPr>
          </a:p>
          <a:p>
            <a:pPr indent="-323850" lvl="1" marL="914400" rtl="0" algn="l">
              <a:lnSpc>
                <a:spcPct val="150000"/>
              </a:lnSpc>
              <a:spcBef>
                <a:spcPts val="0"/>
              </a:spcBef>
              <a:spcAft>
                <a:spcPts val="0"/>
              </a:spcAft>
              <a:buClr>
                <a:srgbClr val="000000"/>
              </a:buClr>
              <a:buSzPts val="1500"/>
              <a:buChar char="○"/>
            </a:pPr>
            <a:r>
              <a:rPr b="1" lang="en" sz="1500">
                <a:solidFill>
                  <a:srgbClr val="000000"/>
                </a:solidFill>
              </a:rPr>
              <a:t>44% </a:t>
            </a:r>
            <a:r>
              <a:rPr lang="en" sz="1500">
                <a:solidFill>
                  <a:srgbClr val="000000"/>
                </a:solidFill>
              </a:rPr>
              <a:t>of incidents took place at private businesses.</a:t>
            </a:r>
            <a:endParaRPr sz="1500">
              <a:solidFill>
                <a:srgbClr val="000000"/>
              </a:solidFill>
            </a:endParaRPr>
          </a:p>
          <a:p>
            <a:pPr indent="-323850" lvl="1" marL="914400" rtl="0" algn="l">
              <a:lnSpc>
                <a:spcPct val="150000"/>
              </a:lnSpc>
              <a:spcBef>
                <a:spcPts val="0"/>
              </a:spcBef>
              <a:spcAft>
                <a:spcPts val="0"/>
              </a:spcAft>
              <a:buClr>
                <a:srgbClr val="000000"/>
              </a:buClr>
              <a:buSzPts val="1500"/>
              <a:buChar char="○"/>
            </a:pPr>
            <a:r>
              <a:rPr lang="en" sz="1500">
                <a:solidFill>
                  <a:srgbClr val="000000"/>
                </a:solidFill>
              </a:rPr>
              <a:t>AAPI women were harassed </a:t>
            </a:r>
            <a:r>
              <a:rPr b="1" lang="en" sz="1500">
                <a:solidFill>
                  <a:srgbClr val="000000"/>
                </a:solidFill>
              </a:rPr>
              <a:t>2.3 times </a:t>
            </a:r>
            <a:r>
              <a:rPr lang="en" sz="1500">
                <a:solidFill>
                  <a:srgbClr val="000000"/>
                </a:solidFill>
              </a:rPr>
              <a:t>more than AAPI men.</a:t>
            </a:r>
            <a:endParaRPr sz="1500">
              <a:solidFill>
                <a:srgbClr val="000000"/>
              </a:solidFill>
            </a:endParaRPr>
          </a:p>
          <a:p>
            <a:pPr indent="-323850" lvl="1" marL="914400" rtl="0" algn="l">
              <a:lnSpc>
                <a:spcPct val="150000"/>
              </a:lnSpc>
              <a:spcBef>
                <a:spcPts val="0"/>
              </a:spcBef>
              <a:spcAft>
                <a:spcPts val="0"/>
              </a:spcAft>
              <a:buClr>
                <a:srgbClr val="000000"/>
              </a:buClr>
              <a:buSzPts val="1500"/>
              <a:buChar char="○"/>
            </a:pPr>
            <a:r>
              <a:rPr lang="en" sz="1500">
                <a:solidFill>
                  <a:srgbClr val="000000"/>
                </a:solidFill>
              </a:rPr>
              <a:t>Nine percent of respondents were AAPI seniors (over the age of 60). </a:t>
            </a:r>
            <a:endParaRPr sz="1500">
              <a:solidFill>
                <a:srgbClr val="000000"/>
              </a:solidFill>
            </a:endParaRPr>
          </a:p>
          <a:p>
            <a:pPr indent="-323850" lvl="1" marL="914400" rtl="0" algn="l">
              <a:lnSpc>
                <a:spcPct val="150000"/>
              </a:lnSpc>
              <a:spcBef>
                <a:spcPts val="0"/>
              </a:spcBef>
              <a:spcAft>
                <a:spcPts val="0"/>
              </a:spcAft>
              <a:buClr>
                <a:srgbClr val="000000"/>
              </a:buClr>
              <a:buSzPts val="1500"/>
              <a:buChar char="○"/>
            </a:pPr>
            <a:r>
              <a:rPr lang="en" sz="1500">
                <a:solidFill>
                  <a:srgbClr val="000000"/>
                </a:solidFill>
              </a:rPr>
              <a:t>Reports came from 45 states across the nation and Washington DC. </a:t>
            </a:r>
            <a:endParaRPr sz="1500">
              <a:solidFill>
                <a:srgbClr val="000000"/>
              </a:solidFill>
            </a:endParaRPr>
          </a:p>
          <a:p>
            <a:pPr indent="-323850" lvl="1" marL="914400" rtl="0" algn="l">
              <a:lnSpc>
                <a:spcPct val="150000"/>
              </a:lnSpc>
              <a:spcBef>
                <a:spcPts val="0"/>
              </a:spcBef>
              <a:spcAft>
                <a:spcPts val="0"/>
              </a:spcAft>
              <a:buClr>
                <a:srgbClr val="000000"/>
              </a:buClr>
              <a:buSzPts val="1500"/>
              <a:buChar char="○"/>
            </a:pPr>
            <a:r>
              <a:rPr lang="en" sz="1500">
                <a:solidFill>
                  <a:srgbClr val="000000"/>
                </a:solidFill>
              </a:rPr>
              <a:t>Even as shelter-in-place policies were implemented across much of the country and AAPIs interacted less with others, the rate of acts of racism remains alarming.</a:t>
            </a:r>
            <a:endParaRPr sz="1500">
              <a:solidFill>
                <a:srgbClr val="000000"/>
              </a:solidFill>
            </a:endParaRPr>
          </a:p>
          <a:p>
            <a:pPr indent="0" lvl="0" marL="0" rtl="0" algn="l">
              <a:lnSpc>
                <a:spcPct val="150000"/>
              </a:lnSpc>
              <a:spcBef>
                <a:spcPts val="1600"/>
              </a:spcBef>
              <a:spcAft>
                <a:spcPts val="0"/>
              </a:spcAft>
              <a:buNone/>
            </a:pPr>
            <a:r>
              <a:t/>
            </a:r>
            <a:endParaRPr sz="1500">
              <a:solidFill>
                <a:srgbClr val="000000"/>
              </a:solidFill>
            </a:endParaRPr>
          </a:p>
          <a:p>
            <a:pPr indent="0" lvl="0" marL="0" rtl="0" algn="l">
              <a:spcBef>
                <a:spcPts val="1600"/>
              </a:spcBef>
              <a:spcAft>
                <a:spcPts val="0"/>
              </a:spcAft>
              <a:buNone/>
            </a:pPr>
            <a:r>
              <a:rPr lang="en" sz="900">
                <a:solidFill>
                  <a:srgbClr val="000000"/>
                </a:solidFill>
              </a:rPr>
              <a:t>* </a:t>
            </a:r>
            <a:r>
              <a:rPr lang="en" sz="900">
                <a:solidFill>
                  <a:schemeClr val="dk1"/>
                </a:solidFill>
              </a:rPr>
              <a:t>A Report for A3PCON and CAA Russell Jeung, PhD and Kai Nham1 San Francisco State University Asian American Studies April 23, 2020. **www.asianpacificpolicyandplanningcouncil.org/wp-content/uploads/STOP_AAPI_HATE_MONTHLY_REPORT_4_23_20.pdf</a:t>
            </a:r>
            <a:endParaRPr sz="900">
              <a:solidFill>
                <a:schemeClr val="dk1"/>
              </a:solidFill>
            </a:endParaRPr>
          </a:p>
          <a:p>
            <a:pPr indent="0" lvl="0" marL="0" rtl="0" algn="l">
              <a:spcBef>
                <a:spcPts val="1600"/>
              </a:spcBef>
              <a:spcAft>
                <a:spcPts val="0"/>
              </a:spcAft>
              <a:buNone/>
            </a:pPr>
            <a:r>
              <a:t/>
            </a:r>
            <a:endParaRPr sz="1100">
              <a:solidFill>
                <a:schemeClr val="dk1"/>
              </a:solidFill>
            </a:endParaRPr>
          </a:p>
          <a:p>
            <a:pPr indent="0" lvl="0" marL="0" rtl="0" algn="l">
              <a:spcBef>
                <a:spcPts val="1600"/>
              </a:spcBef>
              <a:spcAft>
                <a:spcPts val="0"/>
              </a:spcAft>
              <a:buClr>
                <a:schemeClr val="dk1"/>
              </a:buClr>
              <a:buSzPts val="1100"/>
              <a:buFont typeface="Arial"/>
              <a:buNone/>
            </a:pPr>
            <a:r>
              <a:rPr lang="en" sz="1400">
                <a:solidFill>
                  <a:srgbClr val="000000"/>
                </a:solidFill>
              </a:rPr>
              <a:t> </a:t>
            </a:r>
            <a:endParaRPr sz="1400">
              <a:solidFill>
                <a:srgbClr val="000000"/>
              </a:solidFill>
            </a:endParaRPr>
          </a:p>
          <a:p>
            <a:pPr indent="0" lvl="0" marL="0" rtl="0" algn="l">
              <a:spcBef>
                <a:spcPts val="1600"/>
              </a:spcBef>
              <a:spcAft>
                <a:spcPts val="0"/>
              </a:spcAft>
              <a:buClr>
                <a:schemeClr val="dk1"/>
              </a:buClr>
              <a:buSzPts val="1100"/>
              <a:buFont typeface="Arial"/>
              <a:buNone/>
            </a:pPr>
            <a:r>
              <a:rPr lang="en" sz="1400">
                <a:solidFill>
                  <a:srgbClr val="000000"/>
                </a:solidFill>
              </a:rPr>
              <a:t> </a:t>
            </a:r>
            <a:endParaRPr sz="1400">
              <a:solidFill>
                <a:srgbClr val="000000"/>
              </a:solidFill>
            </a:endParaRPr>
          </a:p>
          <a:p>
            <a:pPr indent="0" lvl="0" marL="0" rtl="0" algn="l">
              <a:spcBef>
                <a:spcPts val="1600"/>
              </a:spcBef>
              <a:spcAft>
                <a:spcPts val="1600"/>
              </a:spcAft>
              <a:buNone/>
            </a:pPr>
            <a:r>
              <a:rPr lang="en" sz="1400">
                <a:solidFill>
                  <a:srgbClr val="000000"/>
                </a:solidFill>
              </a:rPr>
              <a:t>1 Research assistance provided by Sarah Gowing, Kara Takasaki, Kourtney Nham, Mai Xiong, Bianca Louie, Amelia Navins, and Keri Eason. 2 It was determined from our monthly tabulation of incident reports that a small number were reported to the site more than once. All duplicates were then removed.</a:t>
            </a:r>
            <a:endParaRPr sz="1400">
              <a:solidFill>
                <a:srgbClr val="000000"/>
              </a:solidFill>
            </a:endParaRPr>
          </a:p>
        </p:txBody>
      </p:sp>
      <p:pic>
        <p:nvPicPr>
          <p:cNvPr id="252" name="Google Shape;252;p30"/>
          <p:cNvPicPr preferRelativeResize="0"/>
          <p:nvPr/>
        </p:nvPicPr>
        <p:blipFill>
          <a:blip r:embed="rId3">
            <a:alphaModFix/>
          </a:blip>
          <a:stretch>
            <a:fillRect/>
          </a:stretch>
        </p:blipFill>
        <p:spPr>
          <a:xfrm>
            <a:off x="125125" y="205250"/>
            <a:ext cx="853245" cy="608631"/>
          </a:xfrm>
          <a:prstGeom prst="rect">
            <a:avLst/>
          </a:prstGeom>
          <a:noFill/>
          <a:ln>
            <a:noFill/>
          </a:ln>
        </p:spPr>
      </p:pic>
      <p:pic>
        <p:nvPicPr>
          <p:cNvPr id="253" name="Google Shape;253;p30"/>
          <p:cNvPicPr preferRelativeResize="0"/>
          <p:nvPr/>
        </p:nvPicPr>
        <p:blipFill>
          <a:blip r:embed="rId4">
            <a:alphaModFix/>
          </a:blip>
          <a:stretch>
            <a:fillRect/>
          </a:stretch>
        </p:blipFill>
        <p:spPr>
          <a:xfrm>
            <a:off x="125113" y="3026103"/>
            <a:ext cx="853250" cy="853237"/>
          </a:xfrm>
          <a:prstGeom prst="rect">
            <a:avLst/>
          </a:prstGeom>
          <a:noFill/>
          <a:ln>
            <a:noFill/>
          </a:ln>
        </p:spPr>
      </p:pic>
      <p:pic>
        <p:nvPicPr>
          <p:cNvPr id="254" name="Google Shape;254;p30"/>
          <p:cNvPicPr preferRelativeResize="0"/>
          <p:nvPr/>
        </p:nvPicPr>
        <p:blipFill>
          <a:blip r:embed="rId5">
            <a:alphaModFix/>
          </a:blip>
          <a:stretch>
            <a:fillRect/>
          </a:stretch>
        </p:blipFill>
        <p:spPr>
          <a:xfrm>
            <a:off x="125113" y="1023229"/>
            <a:ext cx="853250" cy="853237"/>
          </a:xfrm>
          <a:prstGeom prst="rect">
            <a:avLst/>
          </a:prstGeom>
          <a:noFill/>
          <a:ln>
            <a:noFill/>
          </a:ln>
        </p:spPr>
      </p:pic>
      <p:pic>
        <p:nvPicPr>
          <p:cNvPr id="255" name="Google Shape;255;p30"/>
          <p:cNvPicPr preferRelativeResize="0"/>
          <p:nvPr/>
        </p:nvPicPr>
        <p:blipFill>
          <a:blip r:embed="rId6">
            <a:alphaModFix/>
          </a:blip>
          <a:stretch>
            <a:fillRect/>
          </a:stretch>
        </p:blipFill>
        <p:spPr>
          <a:xfrm>
            <a:off x="125113" y="2024668"/>
            <a:ext cx="853247" cy="853236"/>
          </a:xfrm>
          <a:prstGeom prst="rect">
            <a:avLst/>
          </a:prstGeom>
          <a:noFill/>
          <a:ln>
            <a:noFill/>
          </a:ln>
        </p:spPr>
      </p:pic>
      <p:pic>
        <p:nvPicPr>
          <p:cNvPr id="256" name="Google Shape;256;p30"/>
          <p:cNvPicPr preferRelativeResize="0"/>
          <p:nvPr/>
        </p:nvPicPr>
        <p:blipFill>
          <a:blip r:embed="rId7">
            <a:alphaModFix/>
          </a:blip>
          <a:stretch>
            <a:fillRect/>
          </a:stretch>
        </p:blipFill>
        <p:spPr>
          <a:xfrm>
            <a:off x="215528" y="4141518"/>
            <a:ext cx="672416" cy="67240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1"/>
          <p:cNvSpPr txBox="1"/>
          <p:nvPr>
            <p:ph type="title"/>
          </p:nvPr>
        </p:nvSpPr>
        <p:spPr>
          <a:xfrm>
            <a:off x="1206050" y="23970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Los Rios API Survey (76 responses)</a:t>
            </a:r>
            <a:endParaRPr/>
          </a:p>
        </p:txBody>
      </p:sp>
      <p:sp>
        <p:nvSpPr>
          <p:cNvPr id="262" name="Google Shape;262;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t/>
            </a:r>
            <a:endParaRPr/>
          </a:p>
          <a:p>
            <a:pPr indent="0" lvl="0" marL="0" rtl="0" algn="l">
              <a:spcBef>
                <a:spcPts val="1600"/>
              </a:spcBef>
              <a:spcAft>
                <a:spcPts val="1600"/>
              </a:spcAft>
              <a:buNone/>
            </a:pPr>
            <a:r>
              <a:t/>
            </a:r>
            <a:endParaRPr/>
          </a:p>
        </p:txBody>
      </p:sp>
      <p:pic>
        <p:nvPicPr>
          <p:cNvPr id="263" name="Google Shape;263;p31"/>
          <p:cNvPicPr preferRelativeResize="0"/>
          <p:nvPr/>
        </p:nvPicPr>
        <p:blipFill>
          <a:blip r:embed="rId3">
            <a:alphaModFix/>
          </a:blip>
          <a:stretch>
            <a:fillRect/>
          </a:stretch>
        </p:blipFill>
        <p:spPr>
          <a:xfrm>
            <a:off x="125125" y="205250"/>
            <a:ext cx="853245" cy="608631"/>
          </a:xfrm>
          <a:prstGeom prst="rect">
            <a:avLst/>
          </a:prstGeom>
          <a:noFill/>
          <a:ln>
            <a:noFill/>
          </a:ln>
        </p:spPr>
      </p:pic>
      <p:pic>
        <p:nvPicPr>
          <p:cNvPr id="264" name="Google Shape;264;p31"/>
          <p:cNvPicPr preferRelativeResize="0"/>
          <p:nvPr/>
        </p:nvPicPr>
        <p:blipFill>
          <a:blip r:embed="rId4">
            <a:alphaModFix/>
          </a:blip>
          <a:stretch>
            <a:fillRect/>
          </a:stretch>
        </p:blipFill>
        <p:spPr>
          <a:xfrm>
            <a:off x="125113" y="3026103"/>
            <a:ext cx="853250" cy="853237"/>
          </a:xfrm>
          <a:prstGeom prst="rect">
            <a:avLst/>
          </a:prstGeom>
          <a:noFill/>
          <a:ln>
            <a:noFill/>
          </a:ln>
        </p:spPr>
      </p:pic>
      <p:pic>
        <p:nvPicPr>
          <p:cNvPr id="265" name="Google Shape;265;p31"/>
          <p:cNvPicPr preferRelativeResize="0"/>
          <p:nvPr/>
        </p:nvPicPr>
        <p:blipFill>
          <a:blip r:embed="rId5">
            <a:alphaModFix/>
          </a:blip>
          <a:stretch>
            <a:fillRect/>
          </a:stretch>
        </p:blipFill>
        <p:spPr>
          <a:xfrm>
            <a:off x="125113" y="1023229"/>
            <a:ext cx="853250" cy="853237"/>
          </a:xfrm>
          <a:prstGeom prst="rect">
            <a:avLst/>
          </a:prstGeom>
          <a:noFill/>
          <a:ln>
            <a:noFill/>
          </a:ln>
        </p:spPr>
      </p:pic>
      <p:pic>
        <p:nvPicPr>
          <p:cNvPr id="266" name="Google Shape;266;p31"/>
          <p:cNvPicPr preferRelativeResize="0"/>
          <p:nvPr/>
        </p:nvPicPr>
        <p:blipFill>
          <a:blip r:embed="rId6">
            <a:alphaModFix/>
          </a:blip>
          <a:stretch>
            <a:fillRect/>
          </a:stretch>
        </p:blipFill>
        <p:spPr>
          <a:xfrm>
            <a:off x="125113" y="2024668"/>
            <a:ext cx="853247" cy="853236"/>
          </a:xfrm>
          <a:prstGeom prst="rect">
            <a:avLst/>
          </a:prstGeom>
          <a:noFill/>
          <a:ln>
            <a:noFill/>
          </a:ln>
        </p:spPr>
      </p:pic>
      <p:pic>
        <p:nvPicPr>
          <p:cNvPr id="267" name="Google Shape;267;p31"/>
          <p:cNvPicPr preferRelativeResize="0"/>
          <p:nvPr/>
        </p:nvPicPr>
        <p:blipFill>
          <a:blip r:embed="rId7">
            <a:alphaModFix/>
          </a:blip>
          <a:stretch>
            <a:fillRect/>
          </a:stretch>
        </p:blipFill>
        <p:spPr>
          <a:xfrm>
            <a:off x="215528" y="4141518"/>
            <a:ext cx="672416" cy="672407"/>
          </a:xfrm>
          <a:prstGeom prst="rect">
            <a:avLst/>
          </a:prstGeom>
          <a:noFill/>
          <a:ln>
            <a:noFill/>
          </a:ln>
        </p:spPr>
      </p:pic>
      <p:pic>
        <p:nvPicPr>
          <p:cNvPr id="268" name="Google Shape;268;p31"/>
          <p:cNvPicPr preferRelativeResize="0"/>
          <p:nvPr/>
        </p:nvPicPr>
        <p:blipFill rotWithShape="1">
          <a:blip r:embed="rId8">
            <a:alphaModFix/>
          </a:blip>
          <a:srcRect b="0" l="0" r="5846" t="0"/>
          <a:stretch/>
        </p:blipFill>
        <p:spPr>
          <a:xfrm>
            <a:off x="1100250" y="1023225"/>
            <a:ext cx="7635251" cy="36172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1419700" y="356375"/>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API Legacy: Planning Committee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73" name="Google Shape;73;p14"/>
          <p:cNvSpPr txBox="1"/>
          <p:nvPr>
            <p:ph idx="1" type="body"/>
          </p:nvPr>
        </p:nvSpPr>
        <p:spPr>
          <a:xfrm>
            <a:off x="1420575" y="975875"/>
            <a:ext cx="7411800" cy="1848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rgbClr val="000000"/>
                </a:solidFill>
                <a:latin typeface="Century Gothic"/>
                <a:ea typeface="Century Gothic"/>
                <a:cs typeface="Century Gothic"/>
                <a:sym typeface="Century Gothic"/>
              </a:rPr>
              <a:t>ARC: 	</a:t>
            </a:r>
            <a:r>
              <a:rPr lang="en" sz="1600">
                <a:solidFill>
                  <a:srgbClr val="000000"/>
                </a:solidFill>
                <a:latin typeface="Century Gothic"/>
                <a:ea typeface="Century Gothic"/>
                <a:cs typeface="Century Gothic"/>
                <a:sym typeface="Century Gothic"/>
              </a:rPr>
              <a:t>Jimina Afuola (she/her/hers), </a:t>
            </a:r>
            <a:r>
              <a:rPr lang="en" sz="1600">
                <a:solidFill>
                  <a:srgbClr val="000000"/>
                </a:solidFill>
                <a:latin typeface="Century Gothic"/>
                <a:ea typeface="Century Gothic"/>
                <a:cs typeface="Century Gothic"/>
                <a:sym typeface="Century Gothic"/>
              </a:rPr>
              <a:t>Rod Agbunag (he, him, his), </a:t>
            </a:r>
            <a:br>
              <a:rPr lang="en" sz="1600">
                <a:solidFill>
                  <a:srgbClr val="000000"/>
                </a:solidFill>
                <a:latin typeface="Century Gothic"/>
                <a:ea typeface="Century Gothic"/>
                <a:cs typeface="Century Gothic"/>
                <a:sym typeface="Century Gothic"/>
              </a:rPr>
            </a:br>
            <a:r>
              <a:rPr lang="en" sz="1600">
                <a:solidFill>
                  <a:srgbClr val="000000"/>
                </a:solidFill>
                <a:latin typeface="Century Gothic"/>
                <a:ea typeface="Century Gothic"/>
                <a:cs typeface="Century Gothic"/>
                <a:sym typeface="Century Gothic"/>
              </a:rPr>
              <a:t>		Neue Leung (she/her/hers)</a:t>
            </a:r>
            <a:br>
              <a:rPr lang="en" sz="1600">
                <a:solidFill>
                  <a:srgbClr val="000000"/>
                </a:solidFill>
                <a:latin typeface="Century Gothic"/>
                <a:ea typeface="Century Gothic"/>
                <a:cs typeface="Century Gothic"/>
                <a:sym typeface="Century Gothic"/>
              </a:rPr>
            </a:br>
            <a:r>
              <a:rPr lang="en" sz="1600">
                <a:solidFill>
                  <a:srgbClr val="000000"/>
                </a:solidFill>
                <a:latin typeface="Century Gothic"/>
                <a:ea typeface="Century Gothic"/>
                <a:cs typeface="Century Gothic"/>
                <a:sym typeface="Century Gothic"/>
              </a:rPr>
              <a:t>CRC: 	Paolo Soriano (he/him/his)</a:t>
            </a:r>
            <a:br>
              <a:rPr lang="en" sz="1600">
                <a:solidFill>
                  <a:srgbClr val="000000"/>
                </a:solidFill>
                <a:latin typeface="Century Gothic"/>
                <a:ea typeface="Century Gothic"/>
                <a:cs typeface="Century Gothic"/>
                <a:sym typeface="Century Gothic"/>
              </a:rPr>
            </a:br>
            <a:r>
              <a:rPr lang="en" sz="1600">
                <a:solidFill>
                  <a:srgbClr val="000000"/>
                </a:solidFill>
                <a:latin typeface="Century Gothic"/>
                <a:ea typeface="Century Gothic"/>
                <a:cs typeface="Century Gothic"/>
                <a:sym typeface="Century Gothic"/>
              </a:rPr>
              <a:t>FLC: 	Valerie Chueh (they/she), Sharisse Estomo (she/her/hers)</a:t>
            </a:r>
            <a:br>
              <a:rPr lang="en" sz="1600">
                <a:solidFill>
                  <a:srgbClr val="000000"/>
                </a:solidFill>
                <a:latin typeface="Century Gothic"/>
                <a:ea typeface="Century Gothic"/>
                <a:cs typeface="Century Gothic"/>
                <a:sym typeface="Century Gothic"/>
              </a:rPr>
            </a:br>
            <a:r>
              <a:rPr lang="en" sz="1600">
                <a:solidFill>
                  <a:srgbClr val="000000"/>
                </a:solidFill>
                <a:latin typeface="Century Gothic"/>
                <a:ea typeface="Century Gothic"/>
                <a:cs typeface="Century Gothic"/>
                <a:sym typeface="Century Gothic"/>
              </a:rPr>
              <a:t>SCC: 	Jamil Malik (he/him/his)</a:t>
            </a:r>
            <a:br>
              <a:rPr lang="en" sz="1600">
                <a:solidFill>
                  <a:srgbClr val="000000"/>
                </a:solidFill>
                <a:latin typeface="Century Gothic"/>
                <a:ea typeface="Century Gothic"/>
                <a:cs typeface="Century Gothic"/>
                <a:sym typeface="Century Gothic"/>
              </a:rPr>
            </a:br>
            <a:endParaRPr sz="1600">
              <a:solidFill>
                <a:srgbClr val="000000"/>
              </a:solidFill>
              <a:latin typeface="Century Gothic"/>
              <a:ea typeface="Century Gothic"/>
              <a:cs typeface="Century Gothic"/>
              <a:sym typeface="Century Gothic"/>
            </a:endParaRPr>
          </a:p>
          <a:p>
            <a:pPr indent="0" lvl="0" marL="0" rtl="0" algn="l">
              <a:lnSpc>
                <a:spcPct val="115000"/>
              </a:lnSpc>
              <a:spcBef>
                <a:spcPts val="1600"/>
              </a:spcBef>
              <a:spcAft>
                <a:spcPts val="0"/>
              </a:spcAft>
              <a:buNone/>
            </a:pPr>
            <a:r>
              <a:t/>
            </a:r>
            <a:endParaRPr sz="16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1600"/>
              </a:spcAft>
              <a:buNone/>
            </a:pPr>
            <a:r>
              <a:rPr lang="en" sz="1600">
                <a:solidFill>
                  <a:srgbClr val="000000"/>
                </a:solidFill>
                <a:latin typeface="Century Gothic"/>
                <a:ea typeface="Century Gothic"/>
                <a:cs typeface="Century Gothic"/>
                <a:sym typeface="Century Gothic"/>
              </a:rPr>
              <a:t>FLC Equity Center Team, Dr. Molly Senecal </a:t>
            </a:r>
            <a:r>
              <a:rPr lang="en" sz="1600">
                <a:solidFill>
                  <a:srgbClr val="000000"/>
                </a:solidFill>
                <a:latin typeface="Century Gothic"/>
                <a:ea typeface="Century Gothic"/>
                <a:cs typeface="Century Gothic"/>
                <a:sym typeface="Century Gothic"/>
              </a:rPr>
              <a:t>(she/her/hers)</a:t>
            </a:r>
            <a:r>
              <a:rPr lang="en" sz="1600">
                <a:solidFill>
                  <a:srgbClr val="000000"/>
                </a:solidFill>
                <a:latin typeface="Century Gothic"/>
                <a:ea typeface="Century Gothic"/>
                <a:cs typeface="Century Gothic"/>
                <a:sym typeface="Century Gothic"/>
              </a:rPr>
              <a:t> </a:t>
            </a:r>
            <a:br>
              <a:rPr lang="en" sz="1600">
                <a:solidFill>
                  <a:srgbClr val="000000"/>
                </a:solidFill>
                <a:latin typeface="Century Gothic"/>
                <a:ea typeface="Century Gothic"/>
                <a:cs typeface="Century Gothic"/>
                <a:sym typeface="Century Gothic"/>
              </a:rPr>
            </a:br>
            <a:r>
              <a:rPr lang="en" sz="1600">
                <a:solidFill>
                  <a:srgbClr val="000000"/>
                </a:solidFill>
                <a:latin typeface="Century Gothic"/>
                <a:ea typeface="Century Gothic"/>
                <a:cs typeface="Century Gothic"/>
                <a:sym typeface="Century Gothic"/>
              </a:rPr>
              <a:t>ASL Interpreters Jesse Martinez (he/him/his) &amp; Janina Witteborg (she/her/hers)</a:t>
            </a:r>
            <a:br>
              <a:rPr lang="en" sz="1600">
                <a:solidFill>
                  <a:srgbClr val="000000"/>
                </a:solidFill>
                <a:latin typeface="Century Gothic"/>
                <a:ea typeface="Century Gothic"/>
                <a:cs typeface="Century Gothic"/>
                <a:sym typeface="Century Gothic"/>
              </a:rPr>
            </a:br>
            <a:r>
              <a:rPr lang="en" sz="1600">
                <a:solidFill>
                  <a:srgbClr val="000000"/>
                </a:solidFill>
                <a:latin typeface="Century Gothic"/>
                <a:ea typeface="Century Gothic"/>
                <a:cs typeface="Century Gothic"/>
                <a:sym typeface="Century Gothic"/>
              </a:rPr>
              <a:t>ARC Pacific Islander Asian American Resilience Integrity &amp; Self-Determination through Education (PRISE) </a:t>
            </a:r>
            <a:endParaRPr sz="1600">
              <a:solidFill>
                <a:srgbClr val="000000"/>
              </a:solidFill>
              <a:latin typeface="Century Gothic"/>
              <a:ea typeface="Century Gothic"/>
              <a:cs typeface="Century Gothic"/>
              <a:sym typeface="Century Gothic"/>
            </a:endParaRPr>
          </a:p>
        </p:txBody>
      </p:sp>
      <p:pic>
        <p:nvPicPr>
          <p:cNvPr id="74" name="Google Shape;74;p14"/>
          <p:cNvPicPr preferRelativeResize="0"/>
          <p:nvPr/>
        </p:nvPicPr>
        <p:blipFill>
          <a:blip r:embed="rId3">
            <a:alphaModFix/>
          </a:blip>
          <a:stretch>
            <a:fillRect/>
          </a:stretch>
        </p:blipFill>
        <p:spPr>
          <a:xfrm>
            <a:off x="125125" y="205250"/>
            <a:ext cx="853245" cy="608631"/>
          </a:xfrm>
          <a:prstGeom prst="rect">
            <a:avLst/>
          </a:prstGeom>
          <a:noFill/>
          <a:ln>
            <a:noFill/>
          </a:ln>
        </p:spPr>
      </p:pic>
      <p:pic>
        <p:nvPicPr>
          <p:cNvPr id="75" name="Google Shape;75;p14"/>
          <p:cNvPicPr preferRelativeResize="0"/>
          <p:nvPr/>
        </p:nvPicPr>
        <p:blipFill>
          <a:blip r:embed="rId4">
            <a:alphaModFix/>
          </a:blip>
          <a:stretch>
            <a:fillRect/>
          </a:stretch>
        </p:blipFill>
        <p:spPr>
          <a:xfrm>
            <a:off x="125113" y="3026103"/>
            <a:ext cx="853250" cy="853237"/>
          </a:xfrm>
          <a:prstGeom prst="rect">
            <a:avLst/>
          </a:prstGeom>
          <a:noFill/>
          <a:ln>
            <a:noFill/>
          </a:ln>
        </p:spPr>
      </p:pic>
      <p:pic>
        <p:nvPicPr>
          <p:cNvPr id="76" name="Google Shape;76;p14"/>
          <p:cNvPicPr preferRelativeResize="0"/>
          <p:nvPr/>
        </p:nvPicPr>
        <p:blipFill>
          <a:blip r:embed="rId5">
            <a:alphaModFix/>
          </a:blip>
          <a:stretch>
            <a:fillRect/>
          </a:stretch>
        </p:blipFill>
        <p:spPr>
          <a:xfrm>
            <a:off x="125113" y="1023229"/>
            <a:ext cx="853250" cy="853237"/>
          </a:xfrm>
          <a:prstGeom prst="rect">
            <a:avLst/>
          </a:prstGeom>
          <a:noFill/>
          <a:ln>
            <a:noFill/>
          </a:ln>
        </p:spPr>
      </p:pic>
      <p:pic>
        <p:nvPicPr>
          <p:cNvPr id="77" name="Google Shape;77;p14"/>
          <p:cNvPicPr preferRelativeResize="0"/>
          <p:nvPr/>
        </p:nvPicPr>
        <p:blipFill>
          <a:blip r:embed="rId6">
            <a:alphaModFix/>
          </a:blip>
          <a:stretch>
            <a:fillRect/>
          </a:stretch>
        </p:blipFill>
        <p:spPr>
          <a:xfrm>
            <a:off x="125113" y="2024668"/>
            <a:ext cx="853247" cy="853236"/>
          </a:xfrm>
          <a:prstGeom prst="rect">
            <a:avLst/>
          </a:prstGeom>
          <a:noFill/>
          <a:ln>
            <a:noFill/>
          </a:ln>
        </p:spPr>
      </p:pic>
      <p:pic>
        <p:nvPicPr>
          <p:cNvPr id="78" name="Google Shape;78;p14"/>
          <p:cNvPicPr preferRelativeResize="0"/>
          <p:nvPr/>
        </p:nvPicPr>
        <p:blipFill>
          <a:blip r:embed="rId7">
            <a:alphaModFix/>
          </a:blip>
          <a:stretch>
            <a:fillRect/>
          </a:stretch>
        </p:blipFill>
        <p:spPr>
          <a:xfrm>
            <a:off x="215528" y="4141518"/>
            <a:ext cx="672416" cy="672407"/>
          </a:xfrm>
          <a:prstGeom prst="rect">
            <a:avLst/>
          </a:prstGeom>
          <a:noFill/>
          <a:ln>
            <a:noFill/>
          </a:ln>
        </p:spPr>
      </p:pic>
      <p:sp>
        <p:nvSpPr>
          <p:cNvPr id="79" name="Google Shape;79;p14"/>
          <p:cNvSpPr txBox="1"/>
          <p:nvPr>
            <p:ph type="title"/>
          </p:nvPr>
        </p:nvSpPr>
        <p:spPr>
          <a:xfrm>
            <a:off x="1419150" y="2571750"/>
            <a:ext cx="8520600" cy="74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Support From: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2"/>
          <p:cNvSpPr txBox="1"/>
          <p:nvPr>
            <p:ph type="title"/>
          </p:nvPr>
        </p:nvSpPr>
        <p:spPr>
          <a:xfrm>
            <a:off x="1206050" y="23970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Los Rios API Survey (76 responses)</a:t>
            </a:r>
            <a:endParaRPr/>
          </a:p>
        </p:txBody>
      </p:sp>
      <p:sp>
        <p:nvSpPr>
          <p:cNvPr id="274" name="Google Shape;274;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t/>
            </a:r>
            <a:endParaRPr/>
          </a:p>
          <a:p>
            <a:pPr indent="0" lvl="0" marL="0" rtl="0" algn="l">
              <a:spcBef>
                <a:spcPts val="1600"/>
              </a:spcBef>
              <a:spcAft>
                <a:spcPts val="1600"/>
              </a:spcAft>
              <a:buNone/>
            </a:pPr>
            <a:r>
              <a:t/>
            </a:r>
            <a:endParaRPr/>
          </a:p>
        </p:txBody>
      </p:sp>
      <p:pic>
        <p:nvPicPr>
          <p:cNvPr id="275" name="Google Shape;275;p32"/>
          <p:cNvPicPr preferRelativeResize="0"/>
          <p:nvPr/>
        </p:nvPicPr>
        <p:blipFill>
          <a:blip r:embed="rId3">
            <a:alphaModFix/>
          </a:blip>
          <a:stretch>
            <a:fillRect/>
          </a:stretch>
        </p:blipFill>
        <p:spPr>
          <a:xfrm>
            <a:off x="125125" y="205250"/>
            <a:ext cx="853245" cy="608631"/>
          </a:xfrm>
          <a:prstGeom prst="rect">
            <a:avLst/>
          </a:prstGeom>
          <a:noFill/>
          <a:ln>
            <a:noFill/>
          </a:ln>
        </p:spPr>
      </p:pic>
      <p:pic>
        <p:nvPicPr>
          <p:cNvPr id="276" name="Google Shape;276;p32"/>
          <p:cNvPicPr preferRelativeResize="0"/>
          <p:nvPr/>
        </p:nvPicPr>
        <p:blipFill>
          <a:blip r:embed="rId4">
            <a:alphaModFix/>
          </a:blip>
          <a:stretch>
            <a:fillRect/>
          </a:stretch>
        </p:blipFill>
        <p:spPr>
          <a:xfrm>
            <a:off x="125113" y="3026103"/>
            <a:ext cx="853250" cy="853237"/>
          </a:xfrm>
          <a:prstGeom prst="rect">
            <a:avLst/>
          </a:prstGeom>
          <a:noFill/>
          <a:ln>
            <a:noFill/>
          </a:ln>
        </p:spPr>
      </p:pic>
      <p:pic>
        <p:nvPicPr>
          <p:cNvPr id="277" name="Google Shape;277;p32"/>
          <p:cNvPicPr preferRelativeResize="0"/>
          <p:nvPr/>
        </p:nvPicPr>
        <p:blipFill>
          <a:blip r:embed="rId5">
            <a:alphaModFix/>
          </a:blip>
          <a:stretch>
            <a:fillRect/>
          </a:stretch>
        </p:blipFill>
        <p:spPr>
          <a:xfrm>
            <a:off x="125113" y="1023229"/>
            <a:ext cx="853250" cy="853237"/>
          </a:xfrm>
          <a:prstGeom prst="rect">
            <a:avLst/>
          </a:prstGeom>
          <a:noFill/>
          <a:ln>
            <a:noFill/>
          </a:ln>
        </p:spPr>
      </p:pic>
      <p:pic>
        <p:nvPicPr>
          <p:cNvPr id="278" name="Google Shape;278;p32"/>
          <p:cNvPicPr preferRelativeResize="0"/>
          <p:nvPr/>
        </p:nvPicPr>
        <p:blipFill>
          <a:blip r:embed="rId6">
            <a:alphaModFix/>
          </a:blip>
          <a:stretch>
            <a:fillRect/>
          </a:stretch>
        </p:blipFill>
        <p:spPr>
          <a:xfrm>
            <a:off x="125113" y="2024668"/>
            <a:ext cx="853247" cy="853236"/>
          </a:xfrm>
          <a:prstGeom prst="rect">
            <a:avLst/>
          </a:prstGeom>
          <a:noFill/>
          <a:ln>
            <a:noFill/>
          </a:ln>
        </p:spPr>
      </p:pic>
      <p:pic>
        <p:nvPicPr>
          <p:cNvPr id="279" name="Google Shape;279;p32"/>
          <p:cNvPicPr preferRelativeResize="0"/>
          <p:nvPr/>
        </p:nvPicPr>
        <p:blipFill>
          <a:blip r:embed="rId7">
            <a:alphaModFix/>
          </a:blip>
          <a:stretch>
            <a:fillRect/>
          </a:stretch>
        </p:blipFill>
        <p:spPr>
          <a:xfrm>
            <a:off x="215528" y="4141518"/>
            <a:ext cx="672416" cy="672407"/>
          </a:xfrm>
          <a:prstGeom prst="rect">
            <a:avLst/>
          </a:prstGeom>
          <a:noFill/>
          <a:ln>
            <a:noFill/>
          </a:ln>
        </p:spPr>
      </p:pic>
      <p:pic>
        <p:nvPicPr>
          <p:cNvPr id="280" name="Google Shape;280;p32"/>
          <p:cNvPicPr preferRelativeResize="0"/>
          <p:nvPr/>
        </p:nvPicPr>
        <p:blipFill rotWithShape="1">
          <a:blip r:embed="rId8">
            <a:alphaModFix/>
          </a:blip>
          <a:srcRect b="0" l="0" r="5846" t="0"/>
          <a:stretch/>
        </p:blipFill>
        <p:spPr>
          <a:xfrm>
            <a:off x="1100250" y="1023225"/>
            <a:ext cx="7573100" cy="3587801"/>
          </a:xfrm>
          <a:prstGeom prst="rect">
            <a:avLst/>
          </a:prstGeom>
          <a:noFill/>
          <a:ln>
            <a:noFill/>
          </a:ln>
        </p:spPr>
      </p:pic>
      <p:pic>
        <p:nvPicPr>
          <p:cNvPr id="281" name="Google Shape;281;p32"/>
          <p:cNvPicPr preferRelativeResize="0"/>
          <p:nvPr/>
        </p:nvPicPr>
        <p:blipFill rotWithShape="1">
          <a:blip r:embed="rId9">
            <a:alphaModFix/>
          </a:blip>
          <a:srcRect b="0" l="0" r="5926" t="0"/>
          <a:stretch/>
        </p:blipFill>
        <p:spPr>
          <a:xfrm>
            <a:off x="1206050" y="1095300"/>
            <a:ext cx="7467301" cy="34819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3"/>
          <p:cNvSpPr txBox="1"/>
          <p:nvPr>
            <p:ph type="title"/>
          </p:nvPr>
        </p:nvSpPr>
        <p:spPr>
          <a:xfrm>
            <a:off x="1644350" y="467550"/>
            <a:ext cx="7301700" cy="10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Personal Stories</a:t>
            </a:r>
            <a:endParaRPr sz="2600"/>
          </a:p>
        </p:txBody>
      </p:sp>
      <p:sp>
        <p:nvSpPr>
          <p:cNvPr id="287" name="Google Shape;287;p33"/>
          <p:cNvSpPr txBox="1"/>
          <p:nvPr>
            <p:ph idx="1" type="body"/>
          </p:nvPr>
        </p:nvSpPr>
        <p:spPr>
          <a:xfrm>
            <a:off x="1676875" y="1186700"/>
            <a:ext cx="7301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Truth-telling is a form of healing. </a:t>
            </a:r>
            <a:endParaRPr>
              <a:solidFill>
                <a:srgbClr val="000000"/>
              </a:solidFill>
            </a:endParaRPr>
          </a:p>
          <a:p>
            <a:pPr indent="0" lvl="0" marL="0" rtl="0" algn="l">
              <a:spcBef>
                <a:spcPts val="1600"/>
              </a:spcBef>
              <a:spcAft>
                <a:spcPts val="1600"/>
              </a:spcAft>
              <a:buNone/>
            </a:pPr>
            <a:r>
              <a:rPr lang="en">
                <a:solidFill>
                  <a:srgbClr val="000000"/>
                </a:solidFill>
              </a:rPr>
              <a:t>To be added to the list, please enter your name in the Zoom Chat to share your story</a:t>
            </a:r>
            <a:endParaRPr>
              <a:solidFill>
                <a:srgbClr val="000000"/>
              </a:solidFill>
            </a:endParaRPr>
          </a:p>
        </p:txBody>
      </p:sp>
      <p:pic>
        <p:nvPicPr>
          <p:cNvPr id="288" name="Google Shape;288;p33"/>
          <p:cNvPicPr preferRelativeResize="0"/>
          <p:nvPr/>
        </p:nvPicPr>
        <p:blipFill>
          <a:blip r:embed="rId3">
            <a:alphaModFix/>
          </a:blip>
          <a:stretch>
            <a:fillRect/>
          </a:stretch>
        </p:blipFill>
        <p:spPr>
          <a:xfrm>
            <a:off x="125125" y="205250"/>
            <a:ext cx="853245" cy="608631"/>
          </a:xfrm>
          <a:prstGeom prst="rect">
            <a:avLst/>
          </a:prstGeom>
          <a:noFill/>
          <a:ln>
            <a:noFill/>
          </a:ln>
        </p:spPr>
      </p:pic>
      <p:pic>
        <p:nvPicPr>
          <p:cNvPr id="289" name="Google Shape;289;p33"/>
          <p:cNvPicPr preferRelativeResize="0"/>
          <p:nvPr/>
        </p:nvPicPr>
        <p:blipFill>
          <a:blip r:embed="rId4">
            <a:alphaModFix/>
          </a:blip>
          <a:stretch>
            <a:fillRect/>
          </a:stretch>
        </p:blipFill>
        <p:spPr>
          <a:xfrm>
            <a:off x="125113" y="3026103"/>
            <a:ext cx="853250" cy="853237"/>
          </a:xfrm>
          <a:prstGeom prst="rect">
            <a:avLst/>
          </a:prstGeom>
          <a:noFill/>
          <a:ln>
            <a:noFill/>
          </a:ln>
        </p:spPr>
      </p:pic>
      <p:pic>
        <p:nvPicPr>
          <p:cNvPr id="290" name="Google Shape;290;p33"/>
          <p:cNvPicPr preferRelativeResize="0"/>
          <p:nvPr/>
        </p:nvPicPr>
        <p:blipFill>
          <a:blip r:embed="rId5">
            <a:alphaModFix/>
          </a:blip>
          <a:stretch>
            <a:fillRect/>
          </a:stretch>
        </p:blipFill>
        <p:spPr>
          <a:xfrm>
            <a:off x="125113" y="1023229"/>
            <a:ext cx="853250" cy="853237"/>
          </a:xfrm>
          <a:prstGeom prst="rect">
            <a:avLst/>
          </a:prstGeom>
          <a:noFill/>
          <a:ln>
            <a:noFill/>
          </a:ln>
        </p:spPr>
      </p:pic>
      <p:pic>
        <p:nvPicPr>
          <p:cNvPr id="291" name="Google Shape;291;p33"/>
          <p:cNvPicPr preferRelativeResize="0"/>
          <p:nvPr/>
        </p:nvPicPr>
        <p:blipFill>
          <a:blip r:embed="rId6">
            <a:alphaModFix/>
          </a:blip>
          <a:stretch>
            <a:fillRect/>
          </a:stretch>
        </p:blipFill>
        <p:spPr>
          <a:xfrm>
            <a:off x="125113" y="2024668"/>
            <a:ext cx="853247" cy="853236"/>
          </a:xfrm>
          <a:prstGeom prst="rect">
            <a:avLst/>
          </a:prstGeom>
          <a:noFill/>
          <a:ln>
            <a:noFill/>
          </a:ln>
        </p:spPr>
      </p:pic>
      <p:pic>
        <p:nvPicPr>
          <p:cNvPr id="292" name="Google Shape;292;p33"/>
          <p:cNvPicPr preferRelativeResize="0"/>
          <p:nvPr/>
        </p:nvPicPr>
        <p:blipFill>
          <a:blip r:embed="rId7">
            <a:alphaModFix/>
          </a:blip>
          <a:stretch>
            <a:fillRect/>
          </a:stretch>
        </p:blipFill>
        <p:spPr>
          <a:xfrm>
            <a:off x="215528" y="4141518"/>
            <a:ext cx="672416" cy="67240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4"/>
          <p:cNvSpPr txBox="1"/>
          <p:nvPr>
            <p:ph type="title"/>
          </p:nvPr>
        </p:nvSpPr>
        <p:spPr>
          <a:xfrm>
            <a:off x="1492875" y="427125"/>
            <a:ext cx="7301700" cy="10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cope with and heal from Anti-Asian Racism </a:t>
            </a:r>
            <a:endParaRPr/>
          </a:p>
        </p:txBody>
      </p:sp>
      <p:sp>
        <p:nvSpPr>
          <p:cNvPr id="298" name="Google Shape;298;p34"/>
          <p:cNvSpPr txBox="1"/>
          <p:nvPr>
            <p:ph idx="1" type="body"/>
          </p:nvPr>
        </p:nvSpPr>
        <p:spPr>
          <a:xfrm>
            <a:off x="978375" y="1428475"/>
            <a:ext cx="7816200" cy="34164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rPr b="1" lang="en">
                <a:solidFill>
                  <a:srgbClr val="000000"/>
                </a:solidFill>
              </a:rPr>
              <a:t>Self-care tips for Asian Americans</a:t>
            </a:r>
            <a:endParaRPr b="1">
              <a:solidFill>
                <a:srgbClr val="000000"/>
              </a:solidFill>
            </a:endParaRPr>
          </a:p>
          <a:p>
            <a:pPr indent="-342900" lvl="0" marL="914400" rtl="0" algn="l">
              <a:spcBef>
                <a:spcPts val="1600"/>
              </a:spcBef>
              <a:spcAft>
                <a:spcPts val="0"/>
              </a:spcAft>
              <a:buClr>
                <a:srgbClr val="000000"/>
              </a:buClr>
              <a:buSzPts val="1800"/>
              <a:buChar char="●"/>
            </a:pPr>
            <a:r>
              <a:rPr lang="en">
                <a:solidFill>
                  <a:srgbClr val="000000"/>
                </a:solidFill>
              </a:rPr>
              <a:t>Reach out to friends/peers/colleagues who can validate your experiences too</a:t>
            </a:r>
            <a:endParaRPr>
              <a:solidFill>
                <a:srgbClr val="000000"/>
              </a:solidFill>
            </a:endParaRPr>
          </a:p>
          <a:p>
            <a:pPr indent="-342900" lvl="0" marL="914400" rtl="0" algn="l">
              <a:spcBef>
                <a:spcPts val="0"/>
              </a:spcBef>
              <a:spcAft>
                <a:spcPts val="0"/>
              </a:spcAft>
              <a:buClr>
                <a:srgbClr val="000000"/>
              </a:buClr>
              <a:buSzPts val="1800"/>
              <a:buChar char="●"/>
            </a:pPr>
            <a:r>
              <a:rPr lang="en">
                <a:solidFill>
                  <a:srgbClr val="000000"/>
                </a:solidFill>
              </a:rPr>
              <a:t>Pull yourself away from TV and other headlines once in a while</a:t>
            </a:r>
            <a:endParaRPr>
              <a:solidFill>
                <a:srgbClr val="000000"/>
              </a:solidFill>
            </a:endParaRPr>
          </a:p>
          <a:p>
            <a:pPr indent="-342900" lvl="0" marL="914400" rtl="0" algn="l">
              <a:spcBef>
                <a:spcPts val="0"/>
              </a:spcBef>
              <a:spcAft>
                <a:spcPts val="0"/>
              </a:spcAft>
              <a:buClr>
                <a:srgbClr val="000000"/>
              </a:buClr>
              <a:buSzPts val="1800"/>
              <a:buChar char="●"/>
            </a:pPr>
            <a:r>
              <a:rPr lang="en">
                <a:solidFill>
                  <a:srgbClr val="000000"/>
                </a:solidFill>
              </a:rPr>
              <a:t>If you have to go to out (e.g. grocery stores) steel yourself</a:t>
            </a:r>
            <a:endParaRPr>
              <a:solidFill>
                <a:srgbClr val="000000"/>
              </a:solidFill>
            </a:endParaRPr>
          </a:p>
          <a:p>
            <a:pPr indent="-342900" lvl="0" marL="914400" rtl="0" algn="l">
              <a:spcBef>
                <a:spcPts val="0"/>
              </a:spcBef>
              <a:spcAft>
                <a:spcPts val="0"/>
              </a:spcAft>
              <a:buClr>
                <a:srgbClr val="000000"/>
              </a:buClr>
              <a:buSzPts val="1800"/>
              <a:buChar char="●"/>
            </a:pPr>
            <a:r>
              <a:rPr lang="en">
                <a:solidFill>
                  <a:srgbClr val="000000"/>
                </a:solidFill>
              </a:rPr>
              <a:t>If you’re being discriminated against, put your safety first</a:t>
            </a:r>
            <a:endParaRPr>
              <a:solidFill>
                <a:srgbClr val="000000"/>
              </a:solidFill>
            </a:endParaRPr>
          </a:p>
          <a:p>
            <a:pPr indent="-342900" lvl="0" marL="914400" rtl="0" algn="l">
              <a:spcBef>
                <a:spcPts val="0"/>
              </a:spcBef>
              <a:spcAft>
                <a:spcPts val="0"/>
              </a:spcAft>
              <a:buClr>
                <a:srgbClr val="000000"/>
              </a:buClr>
              <a:buSzPts val="1800"/>
              <a:buChar char="●"/>
            </a:pPr>
            <a:r>
              <a:rPr lang="en">
                <a:solidFill>
                  <a:srgbClr val="000000"/>
                </a:solidFill>
              </a:rPr>
              <a:t>Lean into literature written for and by Asians</a:t>
            </a:r>
            <a:endParaRPr>
              <a:solidFill>
                <a:srgbClr val="000000"/>
              </a:solidFill>
            </a:endParaRPr>
          </a:p>
          <a:p>
            <a:pPr indent="-342900" lvl="0" marL="914400" rtl="0" algn="l">
              <a:spcBef>
                <a:spcPts val="0"/>
              </a:spcBef>
              <a:spcAft>
                <a:spcPts val="0"/>
              </a:spcAft>
              <a:buClr>
                <a:srgbClr val="000000"/>
              </a:buClr>
              <a:buSzPts val="1800"/>
              <a:buChar char="●"/>
            </a:pPr>
            <a:r>
              <a:rPr lang="en">
                <a:solidFill>
                  <a:srgbClr val="000000"/>
                </a:solidFill>
              </a:rPr>
              <a:t>Remind yourself that this is part of a larger story, and you are not alone</a:t>
            </a:r>
            <a:endParaRPr>
              <a:solidFill>
                <a:srgbClr val="000000"/>
              </a:solidFill>
            </a:endParaRPr>
          </a:p>
        </p:txBody>
      </p:sp>
      <p:pic>
        <p:nvPicPr>
          <p:cNvPr id="299" name="Google Shape;299;p34"/>
          <p:cNvPicPr preferRelativeResize="0"/>
          <p:nvPr/>
        </p:nvPicPr>
        <p:blipFill>
          <a:blip r:embed="rId3">
            <a:alphaModFix/>
          </a:blip>
          <a:stretch>
            <a:fillRect/>
          </a:stretch>
        </p:blipFill>
        <p:spPr>
          <a:xfrm>
            <a:off x="125125" y="205250"/>
            <a:ext cx="853245" cy="608631"/>
          </a:xfrm>
          <a:prstGeom prst="rect">
            <a:avLst/>
          </a:prstGeom>
          <a:noFill/>
          <a:ln>
            <a:noFill/>
          </a:ln>
        </p:spPr>
      </p:pic>
      <p:pic>
        <p:nvPicPr>
          <p:cNvPr id="300" name="Google Shape;300;p34"/>
          <p:cNvPicPr preferRelativeResize="0"/>
          <p:nvPr/>
        </p:nvPicPr>
        <p:blipFill>
          <a:blip r:embed="rId4">
            <a:alphaModFix/>
          </a:blip>
          <a:stretch>
            <a:fillRect/>
          </a:stretch>
        </p:blipFill>
        <p:spPr>
          <a:xfrm>
            <a:off x="125113" y="3026103"/>
            <a:ext cx="853250" cy="853237"/>
          </a:xfrm>
          <a:prstGeom prst="rect">
            <a:avLst/>
          </a:prstGeom>
          <a:noFill/>
          <a:ln>
            <a:noFill/>
          </a:ln>
        </p:spPr>
      </p:pic>
      <p:pic>
        <p:nvPicPr>
          <p:cNvPr id="301" name="Google Shape;301;p34"/>
          <p:cNvPicPr preferRelativeResize="0"/>
          <p:nvPr/>
        </p:nvPicPr>
        <p:blipFill>
          <a:blip r:embed="rId5">
            <a:alphaModFix/>
          </a:blip>
          <a:stretch>
            <a:fillRect/>
          </a:stretch>
        </p:blipFill>
        <p:spPr>
          <a:xfrm>
            <a:off x="125113" y="1023229"/>
            <a:ext cx="853250" cy="853237"/>
          </a:xfrm>
          <a:prstGeom prst="rect">
            <a:avLst/>
          </a:prstGeom>
          <a:noFill/>
          <a:ln>
            <a:noFill/>
          </a:ln>
        </p:spPr>
      </p:pic>
      <p:pic>
        <p:nvPicPr>
          <p:cNvPr id="302" name="Google Shape;302;p34"/>
          <p:cNvPicPr preferRelativeResize="0"/>
          <p:nvPr/>
        </p:nvPicPr>
        <p:blipFill>
          <a:blip r:embed="rId6">
            <a:alphaModFix/>
          </a:blip>
          <a:stretch>
            <a:fillRect/>
          </a:stretch>
        </p:blipFill>
        <p:spPr>
          <a:xfrm>
            <a:off x="125113" y="2024668"/>
            <a:ext cx="853247" cy="853236"/>
          </a:xfrm>
          <a:prstGeom prst="rect">
            <a:avLst/>
          </a:prstGeom>
          <a:noFill/>
          <a:ln>
            <a:noFill/>
          </a:ln>
        </p:spPr>
      </p:pic>
      <p:pic>
        <p:nvPicPr>
          <p:cNvPr id="303" name="Google Shape;303;p34"/>
          <p:cNvPicPr preferRelativeResize="0"/>
          <p:nvPr/>
        </p:nvPicPr>
        <p:blipFill>
          <a:blip r:embed="rId7">
            <a:alphaModFix/>
          </a:blip>
          <a:stretch>
            <a:fillRect/>
          </a:stretch>
        </p:blipFill>
        <p:spPr>
          <a:xfrm>
            <a:off x="215528" y="4141518"/>
            <a:ext cx="672416" cy="67240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5"/>
          <p:cNvSpPr txBox="1"/>
          <p:nvPr>
            <p:ph type="title"/>
          </p:nvPr>
        </p:nvSpPr>
        <p:spPr>
          <a:xfrm>
            <a:off x="1359375" y="281450"/>
            <a:ext cx="7301700" cy="10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support those who have experienced Anti-Asian Racism </a:t>
            </a:r>
            <a:endParaRPr/>
          </a:p>
        </p:txBody>
      </p:sp>
      <p:sp>
        <p:nvSpPr>
          <p:cNvPr id="309" name="Google Shape;309;p35"/>
          <p:cNvSpPr txBox="1"/>
          <p:nvPr>
            <p:ph idx="1" type="body"/>
          </p:nvPr>
        </p:nvSpPr>
        <p:spPr>
          <a:xfrm>
            <a:off x="1363950" y="1415650"/>
            <a:ext cx="7178100" cy="3287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rgbClr val="000000"/>
              </a:buClr>
              <a:buSzPts val="1700"/>
              <a:buChar char="❏"/>
            </a:pPr>
            <a:r>
              <a:rPr lang="en" sz="1700">
                <a:solidFill>
                  <a:srgbClr val="000000"/>
                </a:solidFill>
              </a:rPr>
              <a:t>Support API students and students of color inside and outside the classroom</a:t>
            </a:r>
            <a:endParaRPr sz="1700">
              <a:solidFill>
                <a:srgbClr val="000000"/>
              </a:solidFill>
            </a:endParaRPr>
          </a:p>
          <a:p>
            <a:pPr indent="-336550" lvl="0" marL="457200" rtl="0" algn="l">
              <a:spcBef>
                <a:spcPts val="0"/>
              </a:spcBef>
              <a:spcAft>
                <a:spcPts val="0"/>
              </a:spcAft>
              <a:buClr>
                <a:srgbClr val="000000"/>
              </a:buClr>
              <a:buSzPts val="1700"/>
              <a:buChar char="❏"/>
            </a:pPr>
            <a:r>
              <a:rPr lang="en" sz="1700">
                <a:solidFill>
                  <a:srgbClr val="000000"/>
                </a:solidFill>
              </a:rPr>
              <a:t>Learn more by educating myself, attending webinars, and researching</a:t>
            </a:r>
            <a:endParaRPr sz="1700">
              <a:solidFill>
                <a:srgbClr val="000000"/>
              </a:solidFill>
            </a:endParaRPr>
          </a:p>
          <a:p>
            <a:pPr indent="-336550" lvl="0" marL="457200" rtl="0" algn="l">
              <a:spcBef>
                <a:spcPts val="0"/>
              </a:spcBef>
              <a:spcAft>
                <a:spcPts val="0"/>
              </a:spcAft>
              <a:buClr>
                <a:srgbClr val="000000"/>
              </a:buClr>
              <a:buSzPts val="1700"/>
              <a:buChar char="❏"/>
            </a:pPr>
            <a:r>
              <a:rPr lang="en" sz="1700">
                <a:solidFill>
                  <a:srgbClr val="000000"/>
                </a:solidFill>
              </a:rPr>
              <a:t>Plan events or webinars for API Heritage Month (May)</a:t>
            </a:r>
            <a:endParaRPr sz="1700">
              <a:solidFill>
                <a:srgbClr val="000000"/>
              </a:solidFill>
            </a:endParaRPr>
          </a:p>
          <a:p>
            <a:pPr indent="-336550" lvl="0" marL="457200" rtl="0" algn="l">
              <a:spcBef>
                <a:spcPts val="0"/>
              </a:spcBef>
              <a:spcAft>
                <a:spcPts val="0"/>
              </a:spcAft>
              <a:buClr>
                <a:srgbClr val="000000"/>
              </a:buClr>
              <a:buSzPts val="1700"/>
              <a:buChar char="❏"/>
            </a:pPr>
            <a:r>
              <a:rPr lang="en" sz="1700">
                <a:solidFill>
                  <a:srgbClr val="000000"/>
                </a:solidFill>
              </a:rPr>
              <a:t>Include curriculum that features API voices, history, and experiences</a:t>
            </a:r>
            <a:endParaRPr sz="1700">
              <a:solidFill>
                <a:srgbClr val="000000"/>
              </a:solidFill>
            </a:endParaRPr>
          </a:p>
          <a:p>
            <a:pPr indent="-336550" lvl="0" marL="457200" rtl="0" algn="l">
              <a:spcBef>
                <a:spcPts val="0"/>
              </a:spcBef>
              <a:spcAft>
                <a:spcPts val="0"/>
              </a:spcAft>
              <a:buClr>
                <a:srgbClr val="000000"/>
              </a:buClr>
              <a:buSzPts val="1700"/>
              <a:buChar char="❏"/>
            </a:pPr>
            <a:r>
              <a:rPr lang="en" sz="1700">
                <a:solidFill>
                  <a:srgbClr val="000000"/>
                </a:solidFill>
              </a:rPr>
              <a:t>Intervene when I observe anti-Asian behavior or harassment, if I feel safe to</a:t>
            </a:r>
            <a:endParaRPr sz="1700">
              <a:solidFill>
                <a:srgbClr val="000000"/>
              </a:solidFill>
            </a:endParaRPr>
          </a:p>
          <a:p>
            <a:pPr indent="-336550" lvl="0" marL="457200" rtl="0" algn="l">
              <a:spcBef>
                <a:spcPts val="0"/>
              </a:spcBef>
              <a:spcAft>
                <a:spcPts val="0"/>
              </a:spcAft>
              <a:buClr>
                <a:srgbClr val="000000"/>
              </a:buClr>
              <a:buSzPts val="1700"/>
              <a:buChar char="❏"/>
            </a:pPr>
            <a:r>
              <a:rPr lang="en" sz="1700">
                <a:solidFill>
                  <a:srgbClr val="000000"/>
                </a:solidFill>
              </a:rPr>
              <a:t>Report anti-Asian hate incidents or acts of violence, if comfortable</a:t>
            </a:r>
            <a:endParaRPr sz="1700">
              <a:solidFill>
                <a:srgbClr val="000000"/>
              </a:solidFill>
            </a:endParaRPr>
          </a:p>
          <a:p>
            <a:pPr indent="-336550" lvl="0" marL="457200" rtl="0" algn="l">
              <a:spcBef>
                <a:spcPts val="0"/>
              </a:spcBef>
              <a:spcAft>
                <a:spcPts val="0"/>
              </a:spcAft>
              <a:buClr>
                <a:srgbClr val="000000"/>
              </a:buClr>
              <a:buSzPts val="1700"/>
              <a:buChar char="❏"/>
            </a:pPr>
            <a:r>
              <a:rPr lang="en" sz="1700">
                <a:solidFill>
                  <a:srgbClr val="000000"/>
                </a:solidFill>
              </a:rPr>
              <a:t>Other (share with group, or via Chat)</a:t>
            </a:r>
            <a:endParaRPr sz="1700">
              <a:solidFill>
                <a:srgbClr val="000000"/>
              </a:solidFill>
            </a:endParaRPr>
          </a:p>
        </p:txBody>
      </p:sp>
      <p:pic>
        <p:nvPicPr>
          <p:cNvPr id="310" name="Google Shape;310;p35"/>
          <p:cNvPicPr preferRelativeResize="0"/>
          <p:nvPr/>
        </p:nvPicPr>
        <p:blipFill>
          <a:blip r:embed="rId3">
            <a:alphaModFix/>
          </a:blip>
          <a:stretch>
            <a:fillRect/>
          </a:stretch>
        </p:blipFill>
        <p:spPr>
          <a:xfrm>
            <a:off x="125125" y="205250"/>
            <a:ext cx="853245" cy="608631"/>
          </a:xfrm>
          <a:prstGeom prst="rect">
            <a:avLst/>
          </a:prstGeom>
          <a:noFill/>
          <a:ln>
            <a:noFill/>
          </a:ln>
        </p:spPr>
      </p:pic>
      <p:pic>
        <p:nvPicPr>
          <p:cNvPr id="311" name="Google Shape;311;p35"/>
          <p:cNvPicPr preferRelativeResize="0"/>
          <p:nvPr/>
        </p:nvPicPr>
        <p:blipFill>
          <a:blip r:embed="rId4">
            <a:alphaModFix/>
          </a:blip>
          <a:stretch>
            <a:fillRect/>
          </a:stretch>
        </p:blipFill>
        <p:spPr>
          <a:xfrm>
            <a:off x="125113" y="3026103"/>
            <a:ext cx="853250" cy="853237"/>
          </a:xfrm>
          <a:prstGeom prst="rect">
            <a:avLst/>
          </a:prstGeom>
          <a:noFill/>
          <a:ln>
            <a:noFill/>
          </a:ln>
        </p:spPr>
      </p:pic>
      <p:pic>
        <p:nvPicPr>
          <p:cNvPr id="312" name="Google Shape;312;p35"/>
          <p:cNvPicPr preferRelativeResize="0"/>
          <p:nvPr/>
        </p:nvPicPr>
        <p:blipFill>
          <a:blip r:embed="rId5">
            <a:alphaModFix/>
          </a:blip>
          <a:stretch>
            <a:fillRect/>
          </a:stretch>
        </p:blipFill>
        <p:spPr>
          <a:xfrm>
            <a:off x="125113" y="1023229"/>
            <a:ext cx="853250" cy="853237"/>
          </a:xfrm>
          <a:prstGeom prst="rect">
            <a:avLst/>
          </a:prstGeom>
          <a:noFill/>
          <a:ln>
            <a:noFill/>
          </a:ln>
        </p:spPr>
      </p:pic>
      <p:pic>
        <p:nvPicPr>
          <p:cNvPr id="313" name="Google Shape;313;p35"/>
          <p:cNvPicPr preferRelativeResize="0"/>
          <p:nvPr/>
        </p:nvPicPr>
        <p:blipFill>
          <a:blip r:embed="rId6">
            <a:alphaModFix/>
          </a:blip>
          <a:stretch>
            <a:fillRect/>
          </a:stretch>
        </p:blipFill>
        <p:spPr>
          <a:xfrm>
            <a:off x="125113" y="2024668"/>
            <a:ext cx="853247" cy="853236"/>
          </a:xfrm>
          <a:prstGeom prst="rect">
            <a:avLst/>
          </a:prstGeom>
          <a:noFill/>
          <a:ln>
            <a:noFill/>
          </a:ln>
        </p:spPr>
      </p:pic>
      <p:pic>
        <p:nvPicPr>
          <p:cNvPr id="314" name="Google Shape;314;p35"/>
          <p:cNvPicPr preferRelativeResize="0"/>
          <p:nvPr/>
        </p:nvPicPr>
        <p:blipFill>
          <a:blip r:embed="rId7">
            <a:alphaModFix/>
          </a:blip>
          <a:stretch>
            <a:fillRect/>
          </a:stretch>
        </p:blipFill>
        <p:spPr>
          <a:xfrm>
            <a:off x="215528" y="4141518"/>
            <a:ext cx="672416" cy="67240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6"/>
          <p:cNvSpPr txBox="1"/>
          <p:nvPr>
            <p:ph type="title"/>
          </p:nvPr>
        </p:nvSpPr>
        <p:spPr>
          <a:xfrm>
            <a:off x="1408275" y="196500"/>
            <a:ext cx="73128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a:t>
            </a:r>
            <a:endParaRPr/>
          </a:p>
        </p:txBody>
      </p:sp>
      <p:sp>
        <p:nvSpPr>
          <p:cNvPr id="320" name="Google Shape;320;p36"/>
          <p:cNvSpPr txBox="1"/>
          <p:nvPr>
            <p:ph idx="1" type="body"/>
          </p:nvPr>
        </p:nvSpPr>
        <p:spPr>
          <a:xfrm>
            <a:off x="1331475" y="900850"/>
            <a:ext cx="7466400" cy="351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Where to report incidents for each campus:</a:t>
            </a:r>
            <a:endParaRPr sz="1400">
              <a:solidFill>
                <a:srgbClr val="000000"/>
              </a:solidFill>
            </a:endParaRPr>
          </a:p>
          <a:p>
            <a:pPr indent="-317500" lvl="0" marL="457200" rtl="0" algn="l">
              <a:spcBef>
                <a:spcPts val="1600"/>
              </a:spcBef>
              <a:spcAft>
                <a:spcPts val="0"/>
              </a:spcAft>
              <a:buClr>
                <a:srgbClr val="000000"/>
              </a:buClr>
              <a:buSzPts val="1400"/>
              <a:buChar char="●"/>
            </a:pPr>
            <a:r>
              <a:rPr lang="en" sz="1400">
                <a:solidFill>
                  <a:srgbClr val="000000"/>
                </a:solidFill>
              </a:rPr>
              <a:t>ARC: Nicolas Daily, Interim Dean of Equity &amp; Inclusion |  </a:t>
            </a:r>
            <a:r>
              <a:rPr lang="en" sz="1400" u="sng">
                <a:solidFill>
                  <a:schemeClr val="dk1"/>
                </a:solidFill>
                <a:hlinkClick r:id="rId3">
                  <a:extLst>
                    <a:ext uri="{A12FA001-AC4F-418D-AE19-62706E023703}">
                      <ahyp:hlinkClr val="tx"/>
                    </a:ext>
                  </a:extLst>
                </a:hlinkClick>
              </a:rPr>
              <a:t>dailyn@arc.losrios.edu</a:t>
            </a:r>
            <a:r>
              <a:rPr lang="en" sz="1400">
                <a:solidFill>
                  <a:srgbClr val="000000"/>
                </a:solidFill>
              </a:rPr>
              <a:t> | (916) 484-8163</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CRC: Alexander Casareno, Equity Officer |  </a:t>
            </a:r>
            <a:r>
              <a:rPr lang="en" sz="1400" u="sng">
                <a:solidFill>
                  <a:schemeClr val="hlink"/>
                </a:solidFill>
                <a:hlinkClick r:id="rId4"/>
              </a:rPr>
              <a:t>casarea@crc.losrios.edu</a:t>
            </a:r>
            <a:r>
              <a:rPr lang="en" sz="1400">
                <a:solidFill>
                  <a:srgbClr val="000000"/>
                </a:solidFill>
              </a:rPr>
              <a:t> |  (916) 691-7740</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FLC: </a:t>
            </a:r>
            <a:r>
              <a:rPr lang="en" sz="1400">
                <a:solidFill>
                  <a:srgbClr val="000000"/>
                </a:solidFill>
                <a:highlight>
                  <a:srgbClr val="FFFFFF"/>
                </a:highlight>
              </a:rPr>
              <a:t>Brian Robinson, Equity Officer |  </a:t>
            </a:r>
            <a:r>
              <a:rPr lang="en" sz="1400" u="sng">
                <a:solidFill>
                  <a:schemeClr val="dk1"/>
                </a:solidFill>
                <a:highlight>
                  <a:srgbClr val="FFFFFF"/>
                </a:highlight>
                <a:hlinkClick r:id="rId5">
                  <a:extLst>
                    <a:ext uri="{A12FA001-AC4F-418D-AE19-62706E023703}">
                      <ahyp:hlinkClr val="tx"/>
                    </a:ext>
                  </a:extLst>
                </a:hlinkClick>
              </a:rPr>
              <a:t>equity@flc.losrios.edu</a:t>
            </a:r>
            <a:r>
              <a:rPr lang="en" sz="1400">
                <a:solidFill>
                  <a:srgbClr val="000000"/>
                </a:solidFill>
                <a:highlight>
                  <a:srgbClr val="FFFFFF"/>
                </a:highlight>
              </a:rPr>
              <a:t> | (916) 608-6752</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SCC: Andre V. Coleman, Dean of Campus Interventions | </a:t>
            </a:r>
            <a:r>
              <a:rPr lang="en" sz="1400" u="sng">
                <a:solidFill>
                  <a:schemeClr val="hlink"/>
                </a:solidFill>
                <a:hlinkClick r:id="rId6"/>
              </a:rPr>
              <a:t>colemaa@scc.losrios.edu</a:t>
            </a:r>
            <a:r>
              <a:rPr lang="en" sz="1400">
                <a:solidFill>
                  <a:srgbClr val="000000"/>
                </a:solidFill>
              </a:rPr>
              <a:t> |      (916) 650-2929</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DO: Peter Khang, DO Equal Opportunity Officer </a:t>
            </a:r>
            <a:r>
              <a:rPr lang="en" sz="1400">
                <a:solidFill>
                  <a:srgbClr val="000000"/>
                </a:solidFill>
                <a:highlight>
                  <a:schemeClr val="lt1"/>
                </a:highlight>
              </a:rPr>
              <a:t> |</a:t>
            </a:r>
            <a:r>
              <a:rPr lang="en" sz="1400">
                <a:solidFill>
                  <a:srgbClr val="000000"/>
                </a:solidFill>
              </a:rPr>
              <a:t>KhangP@losrios.edu</a:t>
            </a:r>
            <a:r>
              <a:rPr lang="en" sz="1400">
                <a:solidFill>
                  <a:srgbClr val="000000"/>
                </a:solidFill>
                <a:highlight>
                  <a:schemeClr val="lt1"/>
                </a:highlight>
              </a:rPr>
              <a:t>  | (916) 568-3063</a:t>
            </a:r>
            <a:endParaRPr sz="1400">
              <a:solidFill>
                <a:srgbClr val="000000"/>
              </a:solidFill>
              <a:highlight>
                <a:schemeClr val="lt1"/>
              </a:highlight>
            </a:endParaRPr>
          </a:p>
          <a:p>
            <a:pPr indent="0" lvl="0" marL="0" rtl="0" algn="l">
              <a:spcBef>
                <a:spcPts val="1600"/>
              </a:spcBef>
              <a:spcAft>
                <a:spcPts val="0"/>
              </a:spcAft>
              <a:buNone/>
            </a:pPr>
            <a:r>
              <a:rPr lang="en" sz="1400">
                <a:solidFill>
                  <a:srgbClr val="000000"/>
                </a:solidFill>
              </a:rPr>
              <a:t>Report any incidents you experience or witness:</a:t>
            </a:r>
            <a:endParaRPr sz="1400">
              <a:solidFill>
                <a:srgbClr val="000000"/>
              </a:solidFill>
            </a:endParaRPr>
          </a:p>
          <a:p>
            <a:pPr indent="-317500" lvl="0" marL="457200" rtl="0" algn="l">
              <a:spcBef>
                <a:spcPts val="1600"/>
              </a:spcBef>
              <a:spcAft>
                <a:spcPts val="0"/>
              </a:spcAft>
              <a:buClr>
                <a:srgbClr val="000000"/>
              </a:buClr>
              <a:buSzPts val="1400"/>
              <a:buChar char="●"/>
            </a:pPr>
            <a:r>
              <a:rPr lang="en" sz="1400">
                <a:solidFill>
                  <a:srgbClr val="000000"/>
                </a:solidFill>
              </a:rPr>
              <a:t>https://www.standagainsthatred.org/report</a:t>
            </a:r>
            <a:endParaRPr sz="1400">
              <a:solidFill>
                <a:srgbClr val="000000"/>
              </a:solidFill>
            </a:endParaRPr>
          </a:p>
          <a:p>
            <a:pPr indent="0" lvl="0" marL="0" rtl="0" algn="l">
              <a:spcBef>
                <a:spcPts val="1600"/>
              </a:spcBef>
              <a:spcAft>
                <a:spcPts val="0"/>
              </a:spcAft>
              <a:buNone/>
            </a:pPr>
            <a:r>
              <a:t/>
            </a:r>
            <a:endParaRPr sz="1400">
              <a:solidFill>
                <a:srgbClr val="000000"/>
              </a:solidFill>
            </a:endParaRPr>
          </a:p>
          <a:p>
            <a:pPr indent="0" lvl="0" marL="0" rtl="0" algn="l">
              <a:spcBef>
                <a:spcPts val="1600"/>
              </a:spcBef>
              <a:spcAft>
                <a:spcPts val="0"/>
              </a:spcAft>
              <a:buNone/>
            </a:pPr>
            <a:r>
              <a:t/>
            </a:r>
            <a:endParaRPr sz="1400">
              <a:solidFill>
                <a:srgbClr val="000000"/>
              </a:solidFill>
            </a:endParaRPr>
          </a:p>
          <a:p>
            <a:pPr indent="0" lvl="0" marL="0" rtl="0" algn="l">
              <a:spcBef>
                <a:spcPts val="1600"/>
              </a:spcBef>
              <a:spcAft>
                <a:spcPts val="0"/>
              </a:spcAft>
              <a:buNone/>
            </a:pPr>
            <a:r>
              <a:t/>
            </a:r>
            <a:endParaRPr sz="1400">
              <a:latin typeface="Century Gothic"/>
              <a:ea typeface="Century Gothic"/>
              <a:cs typeface="Century Gothic"/>
              <a:sym typeface="Century Gothic"/>
            </a:endParaRPr>
          </a:p>
          <a:p>
            <a:pPr indent="0" lvl="0" marL="0" rtl="0" algn="l">
              <a:spcBef>
                <a:spcPts val="1600"/>
              </a:spcBef>
              <a:spcAft>
                <a:spcPts val="0"/>
              </a:spcAft>
              <a:buNone/>
            </a:pPr>
            <a:r>
              <a:t/>
            </a:r>
            <a:endParaRPr sz="1400">
              <a:latin typeface="Century Gothic"/>
              <a:ea typeface="Century Gothic"/>
              <a:cs typeface="Century Gothic"/>
              <a:sym typeface="Century Gothic"/>
            </a:endParaRPr>
          </a:p>
          <a:p>
            <a:pPr indent="0" lvl="0" marL="0" rtl="0" algn="l">
              <a:spcBef>
                <a:spcPts val="1600"/>
              </a:spcBef>
              <a:spcAft>
                <a:spcPts val="0"/>
              </a:spcAft>
              <a:buNone/>
            </a:pPr>
            <a:r>
              <a:t/>
            </a:r>
            <a:endParaRPr sz="1400">
              <a:latin typeface="Century Gothic"/>
              <a:ea typeface="Century Gothic"/>
              <a:cs typeface="Century Gothic"/>
              <a:sym typeface="Century Gothic"/>
            </a:endParaRPr>
          </a:p>
          <a:p>
            <a:pPr indent="0" lvl="0" marL="0" rtl="0" algn="l">
              <a:spcBef>
                <a:spcPts val="1600"/>
              </a:spcBef>
              <a:spcAft>
                <a:spcPts val="1600"/>
              </a:spcAft>
              <a:buNone/>
            </a:pPr>
            <a:r>
              <a:t/>
            </a:r>
            <a:endParaRPr sz="1400">
              <a:latin typeface="Century Gothic"/>
              <a:ea typeface="Century Gothic"/>
              <a:cs typeface="Century Gothic"/>
              <a:sym typeface="Century Gothic"/>
            </a:endParaRPr>
          </a:p>
        </p:txBody>
      </p:sp>
      <p:pic>
        <p:nvPicPr>
          <p:cNvPr id="321" name="Google Shape;321;p36"/>
          <p:cNvPicPr preferRelativeResize="0"/>
          <p:nvPr/>
        </p:nvPicPr>
        <p:blipFill>
          <a:blip r:embed="rId7">
            <a:alphaModFix/>
          </a:blip>
          <a:stretch>
            <a:fillRect/>
          </a:stretch>
        </p:blipFill>
        <p:spPr>
          <a:xfrm>
            <a:off x="125125" y="205250"/>
            <a:ext cx="853245" cy="608631"/>
          </a:xfrm>
          <a:prstGeom prst="rect">
            <a:avLst/>
          </a:prstGeom>
          <a:noFill/>
          <a:ln>
            <a:noFill/>
          </a:ln>
        </p:spPr>
      </p:pic>
      <p:pic>
        <p:nvPicPr>
          <p:cNvPr id="322" name="Google Shape;322;p36"/>
          <p:cNvPicPr preferRelativeResize="0"/>
          <p:nvPr/>
        </p:nvPicPr>
        <p:blipFill>
          <a:blip r:embed="rId8">
            <a:alphaModFix/>
          </a:blip>
          <a:stretch>
            <a:fillRect/>
          </a:stretch>
        </p:blipFill>
        <p:spPr>
          <a:xfrm>
            <a:off x="125113" y="3026103"/>
            <a:ext cx="853250" cy="853237"/>
          </a:xfrm>
          <a:prstGeom prst="rect">
            <a:avLst/>
          </a:prstGeom>
          <a:noFill/>
          <a:ln>
            <a:noFill/>
          </a:ln>
        </p:spPr>
      </p:pic>
      <p:pic>
        <p:nvPicPr>
          <p:cNvPr id="323" name="Google Shape;323;p36"/>
          <p:cNvPicPr preferRelativeResize="0"/>
          <p:nvPr/>
        </p:nvPicPr>
        <p:blipFill>
          <a:blip r:embed="rId9">
            <a:alphaModFix/>
          </a:blip>
          <a:stretch>
            <a:fillRect/>
          </a:stretch>
        </p:blipFill>
        <p:spPr>
          <a:xfrm>
            <a:off x="125113" y="1023229"/>
            <a:ext cx="853250" cy="853237"/>
          </a:xfrm>
          <a:prstGeom prst="rect">
            <a:avLst/>
          </a:prstGeom>
          <a:noFill/>
          <a:ln>
            <a:noFill/>
          </a:ln>
        </p:spPr>
      </p:pic>
      <p:pic>
        <p:nvPicPr>
          <p:cNvPr id="324" name="Google Shape;324;p36"/>
          <p:cNvPicPr preferRelativeResize="0"/>
          <p:nvPr/>
        </p:nvPicPr>
        <p:blipFill>
          <a:blip r:embed="rId10">
            <a:alphaModFix/>
          </a:blip>
          <a:stretch>
            <a:fillRect/>
          </a:stretch>
        </p:blipFill>
        <p:spPr>
          <a:xfrm>
            <a:off x="125113" y="2024668"/>
            <a:ext cx="853247" cy="853236"/>
          </a:xfrm>
          <a:prstGeom prst="rect">
            <a:avLst/>
          </a:prstGeom>
          <a:noFill/>
          <a:ln>
            <a:noFill/>
          </a:ln>
        </p:spPr>
      </p:pic>
      <p:pic>
        <p:nvPicPr>
          <p:cNvPr id="325" name="Google Shape;325;p36"/>
          <p:cNvPicPr preferRelativeResize="0"/>
          <p:nvPr/>
        </p:nvPicPr>
        <p:blipFill>
          <a:blip r:embed="rId11">
            <a:alphaModFix/>
          </a:blip>
          <a:stretch>
            <a:fillRect/>
          </a:stretch>
        </p:blipFill>
        <p:spPr>
          <a:xfrm>
            <a:off x="215528" y="4141518"/>
            <a:ext cx="672416" cy="67240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7"/>
          <p:cNvSpPr txBox="1"/>
          <p:nvPr>
            <p:ph type="title"/>
          </p:nvPr>
        </p:nvSpPr>
        <p:spPr>
          <a:xfrm>
            <a:off x="1408275" y="196500"/>
            <a:ext cx="73128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a:t>
            </a:r>
            <a:endParaRPr/>
          </a:p>
        </p:txBody>
      </p:sp>
      <p:sp>
        <p:nvSpPr>
          <p:cNvPr id="331" name="Google Shape;331;p37"/>
          <p:cNvSpPr txBox="1"/>
          <p:nvPr>
            <p:ph idx="1" type="body"/>
          </p:nvPr>
        </p:nvSpPr>
        <p:spPr>
          <a:xfrm>
            <a:off x="1331475" y="900850"/>
            <a:ext cx="7466400" cy="351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000000"/>
                </a:solidFill>
              </a:rPr>
              <a:t>How to intervene as a bystander:</a:t>
            </a:r>
            <a:endParaRPr sz="2000">
              <a:solidFill>
                <a:srgbClr val="000000"/>
              </a:solidFill>
            </a:endParaRPr>
          </a:p>
          <a:p>
            <a:pPr indent="-317500" lvl="0" marL="457200" rtl="0" algn="l">
              <a:spcBef>
                <a:spcPts val="1600"/>
              </a:spcBef>
              <a:spcAft>
                <a:spcPts val="0"/>
              </a:spcAft>
              <a:buClr>
                <a:schemeClr val="dk1"/>
              </a:buClr>
              <a:buSzPts val="1400"/>
              <a:buChar char="●"/>
            </a:pPr>
            <a:r>
              <a:rPr lang="en" sz="1400" u="sng">
                <a:solidFill>
                  <a:schemeClr val="dk1"/>
                </a:solidFill>
                <a:hlinkClick r:id="rId3">
                  <a:extLst>
                    <a:ext uri="{A12FA001-AC4F-418D-AE19-62706E023703}">
                      <ahyp:hlinkClr val="tx"/>
                    </a:ext>
                  </a:extLst>
                </a:hlinkClick>
              </a:rPr>
              <a:t>https://www.ihollaback.org/bystanderintervention/</a:t>
            </a:r>
            <a:endParaRPr sz="1400">
              <a:solidFill>
                <a:schemeClr val="dk1"/>
              </a:solidFill>
            </a:endParaRPr>
          </a:p>
          <a:p>
            <a:pPr indent="-317500" lvl="1" marL="914400" rtl="0" algn="l">
              <a:spcBef>
                <a:spcPts val="0"/>
              </a:spcBef>
              <a:spcAft>
                <a:spcPts val="0"/>
              </a:spcAft>
              <a:buClr>
                <a:srgbClr val="000000"/>
              </a:buClr>
              <a:buSzPts val="1400"/>
              <a:buChar char="○"/>
            </a:pPr>
            <a:r>
              <a:rPr lang="en" u="sng">
                <a:solidFill>
                  <a:schemeClr val="dk1"/>
                </a:solidFill>
                <a:hlinkClick r:id="rId4">
                  <a:extLst>
                    <a:ext uri="{A12FA001-AC4F-418D-AE19-62706E023703}">
                      <ahyp:hlinkClr val="tx"/>
                    </a:ext>
                  </a:extLst>
                </a:hlinkClick>
              </a:rPr>
              <a:t>https://www.ihollaback.org/app/uploads/2016/11/Show-Up_CUPxHollaback.pdf</a:t>
            </a:r>
            <a:r>
              <a:rPr lang="en">
                <a:solidFill>
                  <a:schemeClr val="dk1"/>
                </a:solidFill>
              </a:rPr>
              <a:t> </a:t>
            </a:r>
            <a:endParaRPr>
              <a:solidFill>
                <a:srgbClr val="000000"/>
              </a:solidFill>
            </a:endParaRPr>
          </a:p>
          <a:p>
            <a:pPr indent="0" lvl="0" marL="0" rtl="0" algn="l">
              <a:spcBef>
                <a:spcPts val="1600"/>
              </a:spcBef>
              <a:spcAft>
                <a:spcPts val="0"/>
              </a:spcAft>
              <a:buNone/>
            </a:pPr>
            <a:r>
              <a:t/>
            </a:r>
            <a:endParaRPr sz="1400">
              <a:solidFill>
                <a:srgbClr val="000000"/>
              </a:solidFill>
            </a:endParaRPr>
          </a:p>
          <a:p>
            <a:pPr indent="0" lvl="0" marL="0" rtl="0" algn="l">
              <a:spcBef>
                <a:spcPts val="1600"/>
              </a:spcBef>
              <a:spcAft>
                <a:spcPts val="0"/>
              </a:spcAft>
              <a:buNone/>
            </a:pPr>
            <a:r>
              <a:t/>
            </a:r>
            <a:endParaRPr sz="1400">
              <a:solidFill>
                <a:srgbClr val="000000"/>
              </a:solidFill>
            </a:endParaRPr>
          </a:p>
          <a:p>
            <a:pPr indent="0" lvl="0" marL="0" rtl="0" algn="l">
              <a:spcBef>
                <a:spcPts val="1600"/>
              </a:spcBef>
              <a:spcAft>
                <a:spcPts val="0"/>
              </a:spcAft>
              <a:buNone/>
            </a:pPr>
            <a:r>
              <a:t/>
            </a:r>
            <a:endParaRPr sz="1400">
              <a:solidFill>
                <a:srgbClr val="000000"/>
              </a:solidFill>
            </a:endParaRPr>
          </a:p>
          <a:p>
            <a:pPr indent="0" lvl="0" marL="0" rtl="0" algn="l">
              <a:spcBef>
                <a:spcPts val="1600"/>
              </a:spcBef>
              <a:spcAft>
                <a:spcPts val="0"/>
              </a:spcAft>
              <a:buNone/>
            </a:pPr>
            <a:r>
              <a:t/>
            </a:r>
            <a:endParaRPr sz="1400">
              <a:latin typeface="Century Gothic"/>
              <a:ea typeface="Century Gothic"/>
              <a:cs typeface="Century Gothic"/>
              <a:sym typeface="Century Gothic"/>
            </a:endParaRPr>
          </a:p>
          <a:p>
            <a:pPr indent="0" lvl="0" marL="0" rtl="0" algn="l">
              <a:spcBef>
                <a:spcPts val="1600"/>
              </a:spcBef>
              <a:spcAft>
                <a:spcPts val="0"/>
              </a:spcAft>
              <a:buNone/>
            </a:pPr>
            <a:r>
              <a:t/>
            </a:r>
            <a:endParaRPr sz="1400">
              <a:latin typeface="Century Gothic"/>
              <a:ea typeface="Century Gothic"/>
              <a:cs typeface="Century Gothic"/>
              <a:sym typeface="Century Gothic"/>
            </a:endParaRPr>
          </a:p>
          <a:p>
            <a:pPr indent="0" lvl="0" marL="0" rtl="0" algn="l">
              <a:spcBef>
                <a:spcPts val="1600"/>
              </a:spcBef>
              <a:spcAft>
                <a:spcPts val="0"/>
              </a:spcAft>
              <a:buNone/>
            </a:pPr>
            <a:r>
              <a:t/>
            </a:r>
            <a:endParaRPr sz="1400">
              <a:latin typeface="Century Gothic"/>
              <a:ea typeface="Century Gothic"/>
              <a:cs typeface="Century Gothic"/>
              <a:sym typeface="Century Gothic"/>
            </a:endParaRPr>
          </a:p>
          <a:p>
            <a:pPr indent="0" lvl="0" marL="0" rtl="0" algn="l">
              <a:spcBef>
                <a:spcPts val="1600"/>
              </a:spcBef>
              <a:spcAft>
                <a:spcPts val="1600"/>
              </a:spcAft>
              <a:buNone/>
            </a:pPr>
            <a:r>
              <a:t/>
            </a:r>
            <a:endParaRPr sz="1400">
              <a:latin typeface="Century Gothic"/>
              <a:ea typeface="Century Gothic"/>
              <a:cs typeface="Century Gothic"/>
              <a:sym typeface="Century Gothic"/>
            </a:endParaRPr>
          </a:p>
        </p:txBody>
      </p:sp>
      <p:pic>
        <p:nvPicPr>
          <p:cNvPr id="332" name="Google Shape;332;p37"/>
          <p:cNvPicPr preferRelativeResize="0"/>
          <p:nvPr/>
        </p:nvPicPr>
        <p:blipFill>
          <a:blip r:embed="rId5">
            <a:alphaModFix/>
          </a:blip>
          <a:stretch>
            <a:fillRect/>
          </a:stretch>
        </p:blipFill>
        <p:spPr>
          <a:xfrm>
            <a:off x="125125" y="205250"/>
            <a:ext cx="853245" cy="608631"/>
          </a:xfrm>
          <a:prstGeom prst="rect">
            <a:avLst/>
          </a:prstGeom>
          <a:noFill/>
          <a:ln>
            <a:noFill/>
          </a:ln>
        </p:spPr>
      </p:pic>
      <p:pic>
        <p:nvPicPr>
          <p:cNvPr id="333" name="Google Shape;333;p37"/>
          <p:cNvPicPr preferRelativeResize="0"/>
          <p:nvPr/>
        </p:nvPicPr>
        <p:blipFill>
          <a:blip r:embed="rId6">
            <a:alphaModFix/>
          </a:blip>
          <a:stretch>
            <a:fillRect/>
          </a:stretch>
        </p:blipFill>
        <p:spPr>
          <a:xfrm>
            <a:off x="125113" y="3026103"/>
            <a:ext cx="853250" cy="853237"/>
          </a:xfrm>
          <a:prstGeom prst="rect">
            <a:avLst/>
          </a:prstGeom>
          <a:noFill/>
          <a:ln>
            <a:noFill/>
          </a:ln>
        </p:spPr>
      </p:pic>
      <p:pic>
        <p:nvPicPr>
          <p:cNvPr id="334" name="Google Shape;334;p37"/>
          <p:cNvPicPr preferRelativeResize="0"/>
          <p:nvPr/>
        </p:nvPicPr>
        <p:blipFill>
          <a:blip r:embed="rId7">
            <a:alphaModFix/>
          </a:blip>
          <a:stretch>
            <a:fillRect/>
          </a:stretch>
        </p:blipFill>
        <p:spPr>
          <a:xfrm>
            <a:off x="125113" y="1023229"/>
            <a:ext cx="853250" cy="853237"/>
          </a:xfrm>
          <a:prstGeom prst="rect">
            <a:avLst/>
          </a:prstGeom>
          <a:noFill/>
          <a:ln>
            <a:noFill/>
          </a:ln>
        </p:spPr>
      </p:pic>
      <p:pic>
        <p:nvPicPr>
          <p:cNvPr id="335" name="Google Shape;335;p37"/>
          <p:cNvPicPr preferRelativeResize="0"/>
          <p:nvPr/>
        </p:nvPicPr>
        <p:blipFill>
          <a:blip r:embed="rId8">
            <a:alphaModFix/>
          </a:blip>
          <a:stretch>
            <a:fillRect/>
          </a:stretch>
        </p:blipFill>
        <p:spPr>
          <a:xfrm>
            <a:off x="125113" y="2024668"/>
            <a:ext cx="853247" cy="853236"/>
          </a:xfrm>
          <a:prstGeom prst="rect">
            <a:avLst/>
          </a:prstGeom>
          <a:noFill/>
          <a:ln>
            <a:noFill/>
          </a:ln>
        </p:spPr>
      </p:pic>
      <p:pic>
        <p:nvPicPr>
          <p:cNvPr id="336" name="Google Shape;336;p37"/>
          <p:cNvPicPr preferRelativeResize="0"/>
          <p:nvPr/>
        </p:nvPicPr>
        <p:blipFill>
          <a:blip r:embed="rId9">
            <a:alphaModFix/>
          </a:blip>
          <a:stretch>
            <a:fillRect/>
          </a:stretch>
        </p:blipFill>
        <p:spPr>
          <a:xfrm>
            <a:off x="215528" y="4141518"/>
            <a:ext cx="672416" cy="67240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8"/>
          <p:cNvSpPr txBox="1"/>
          <p:nvPr>
            <p:ph type="title"/>
          </p:nvPr>
        </p:nvSpPr>
        <p:spPr>
          <a:xfrm>
            <a:off x="1440750" y="362525"/>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 Comments, Concerns</a:t>
            </a:r>
            <a:endParaRPr/>
          </a:p>
        </p:txBody>
      </p:sp>
      <p:sp>
        <p:nvSpPr>
          <p:cNvPr id="342" name="Google Shape;342;p38"/>
          <p:cNvSpPr txBox="1"/>
          <p:nvPr>
            <p:ph idx="1" type="body"/>
          </p:nvPr>
        </p:nvSpPr>
        <p:spPr>
          <a:xfrm>
            <a:off x="1440750" y="1123650"/>
            <a:ext cx="7314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1600"/>
              </a:spcBef>
              <a:spcAft>
                <a:spcPts val="0"/>
              </a:spcAft>
              <a:buNone/>
            </a:pPr>
            <a:r>
              <a:t/>
            </a:r>
            <a:endParaRPr/>
          </a:p>
          <a:p>
            <a:pPr indent="0" lvl="0" marL="0" rtl="0" algn="ctr">
              <a:spcBef>
                <a:spcPts val="1600"/>
              </a:spcBef>
              <a:spcAft>
                <a:spcPts val="1600"/>
              </a:spcAft>
              <a:buNone/>
            </a:pPr>
            <a:r>
              <a:rPr lang="en"/>
              <a:t>Please share your questions, comments and concerns in the Zoom chat provided </a:t>
            </a:r>
            <a:endParaRPr/>
          </a:p>
        </p:txBody>
      </p:sp>
      <p:pic>
        <p:nvPicPr>
          <p:cNvPr id="343" name="Google Shape;343;p38"/>
          <p:cNvPicPr preferRelativeResize="0"/>
          <p:nvPr/>
        </p:nvPicPr>
        <p:blipFill>
          <a:blip r:embed="rId3">
            <a:alphaModFix/>
          </a:blip>
          <a:stretch>
            <a:fillRect/>
          </a:stretch>
        </p:blipFill>
        <p:spPr>
          <a:xfrm>
            <a:off x="125125" y="205250"/>
            <a:ext cx="853245" cy="608631"/>
          </a:xfrm>
          <a:prstGeom prst="rect">
            <a:avLst/>
          </a:prstGeom>
          <a:noFill/>
          <a:ln>
            <a:noFill/>
          </a:ln>
        </p:spPr>
      </p:pic>
      <p:pic>
        <p:nvPicPr>
          <p:cNvPr id="344" name="Google Shape;344;p38"/>
          <p:cNvPicPr preferRelativeResize="0"/>
          <p:nvPr/>
        </p:nvPicPr>
        <p:blipFill>
          <a:blip r:embed="rId4">
            <a:alphaModFix/>
          </a:blip>
          <a:stretch>
            <a:fillRect/>
          </a:stretch>
        </p:blipFill>
        <p:spPr>
          <a:xfrm>
            <a:off x="125113" y="3026103"/>
            <a:ext cx="853250" cy="853237"/>
          </a:xfrm>
          <a:prstGeom prst="rect">
            <a:avLst/>
          </a:prstGeom>
          <a:noFill/>
          <a:ln>
            <a:noFill/>
          </a:ln>
        </p:spPr>
      </p:pic>
      <p:pic>
        <p:nvPicPr>
          <p:cNvPr id="345" name="Google Shape;345;p38"/>
          <p:cNvPicPr preferRelativeResize="0"/>
          <p:nvPr/>
        </p:nvPicPr>
        <p:blipFill>
          <a:blip r:embed="rId5">
            <a:alphaModFix/>
          </a:blip>
          <a:stretch>
            <a:fillRect/>
          </a:stretch>
        </p:blipFill>
        <p:spPr>
          <a:xfrm>
            <a:off x="125113" y="1023229"/>
            <a:ext cx="853250" cy="853237"/>
          </a:xfrm>
          <a:prstGeom prst="rect">
            <a:avLst/>
          </a:prstGeom>
          <a:noFill/>
          <a:ln>
            <a:noFill/>
          </a:ln>
        </p:spPr>
      </p:pic>
      <p:pic>
        <p:nvPicPr>
          <p:cNvPr id="346" name="Google Shape;346;p38"/>
          <p:cNvPicPr preferRelativeResize="0"/>
          <p:nvPr/>
        </p:nvPicPr>
        <p:blipFill>
          <a:blip r:embed="rId6">
            <a:alphaModFix/>
          </a:blip>
          <a:stretch>
            <a:fillRect/>
          </a:stretch>
        </p:blipFill>
        <p:spPr>
          <a:xfrm>
            <a:off x="125113" y="2024668"/>
            <a:ext cx="853247" cy="853236"/>
          </a:xfrm>
          <a:prstGeom prst="rect">
            <a:avLst/>
          </a:prstGeom>
          <a:noFill/>
          <a:ln>
            <a:noFill/>
          </a:ln>
        </p:spPr>
      </p:pic>
      <p:pic>
        <p:nvPicPr>
          <p:cNvPr id="347" name="Google Shape;347;p38"/>
          <p:cNvPicPr preferRelativeResize="0"/>
          <p:nvPr/>
        </p:nvPicPr>
        <p:blipFill>
          <a:blip r:embed="rId7">
            <a:alphaModFix/>
          </a:blip>
          <a:stretch>
            <a:fillRect/>
          </a:stretch>
        </p:blipFill>
        <p:spPr>
          <a:xfrm>
            <a:off x="215528" y="4141518"/>
            <a:ext cx="672416" cy="67240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9"/>
          <p:cNvSpPr txBox="1"/>
          <p:nvPr>
            <p:ph type="title"/>
          </p:nvPr>
        </p:nvSpPr>
        <p:spPr>
          <a:xfrm>
            <a:off x="1226100" y="160375"/>
            <a:ext cx="74301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Poll 3: What’s Next?</a:t>
            </a:r>
            <a:endParaRPr/>
          </a:p>
        </p:txBody>
      </p:sp>
      <p:sp>
        <p:nvSpPr>
          <p:cNvPr id="353" name="Google Shape;353;p39"/>
          <p:cNvSpPr txBox="1"/>
          <p:nvPr>
            <p:ph idx="1" type="body"/>
          </p:nvPr>
        </p:nvSpPr>
        <p:spPr>
          <a:xfrm>
            <a:off x="1268550" y="1066650"/>
            <a:ext cx="7345200" cy="1943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3600">
                <a:solidFill>
                  <a:srgbClr val="000000"/>
                </a:solidFill>
              </a:rPr>
              <a:t>What actions are you committed to taking next? </a:t>
            </a:r>
            <a:endParaRPr sz="3600">
              <a:solidFill>
                <a:srgbClr val="000000"/>
              </a:solidFill>
            </a:endParaRPr>
          </a:p>
          <a:p>
            <a:pPr indent="0" lvl="0" marL="914400" rtl="0" algn="l">
              <a:lnSpc>
                <a:spcPct val="150000"/>
              </a:lnSpc>
              <a:spcBef>
                <a:spcPts val="1600"/>
              </a:spcBef>
              <a:spcAft>
                <a:spcPts val="1600"/>
              </a:spcAft>
              <a:buNone/>
            </a:pPr>
            <a:r>
              <a:t/>
            </a:r>
            <a:endParaRPr sz="1700">
              <a:solidFill>
                <a:srgbClr val="000000"/>
              </a:solidFill>
            </a:endParaRPr>
          </a:p>
        </p:txBody>
      </p:sp>
      <p:pic>
        <p:nvPicPr>
          <p:cNvPr id="354" name="Google Shape;354;p39"/>
          <p:cNvPicPr preferRelativeResize="0"/>
          <p:nvPr/>
        </p:nvPicPr>
        <p:blipFill>
          <a:blip r:embed="rId3">
            <a:alphaModFix/>
          </a:blip>
          <a:stretch>
            <a:fillRect/>
          </a:stretch>
        </p:blipFill>
        <p:spPr>
          <a:xfrm>
            <a:off x="125125" y="205250"/>
            <a:ext cx="853245" cy="608631"/>
          </a:xfrm>
          <a:prstGeom prst="rect">
            <a:avLst/>
          </a:prstGeom>
          <a:noFill/>
          <a:ln>
            <a:noFill/>
          </a:ln>
        </p:spPr>
      </p:pic>
      <p:pic>
        <p:nvPicPr>
          <p:cNvPr id="355" name="Google Shape;355;p39"/>
          <p:cNvPicPr preferRelativeResize="0"/>
          <p:nvPr/>
        </p:nvPicPr>
        <p:blipFill>
          <a:blip r:embed="rId4">
            <a:alphaModFix/>
          </a:blip>
          <a:stretch>
            <a:fillRect/>
          </a:stretch>
        </p:blipFill>
        <p:spPr>
          <a:xfrm>
            <a:off x="125113" y="3026103"/>
            <a:ext cx="853250" cy="853237"/>
          </a:xfrm>
          <a:prstGeom prst="rect">
            <a:avLst/>
          </a:prstGeom>
          <a:noFill/>
          <a:ln>
            <a:noFill/>
          </a:ln>
        </p:spPr>
      </p:pic>
      <p:pic>
        <p:nvPicPr>
          <p:cNvPr id="356" name="Google Shape;356;p39"/>
          <p:cNvPicPr preferRelativeResize="0"/>
          <p:nvPr/>
        </p:nvPicPr>
        <p:blipFill>
          <a:blip r:embed="rId5">
            <a:alphaModFix/>
          </a:blip>
          <a:stretch>
            <a:fillRect/>
          </a:stretch>
        </p:blipFill>
        <p:spPr>
          <a:xfrm>
            <a:off x="125113" y="1023229"/>
            <a:ext cx="853250" cy="853237"/>
          </a:xfrm>
          <a:prstGeom prst="rect">
            <a:avLst/>
          </a:prstGeom>
          <a:noFill/>
          <a:ln>
            <a:noFill/>
          </a:ln>
        </p:spPr>
      </p:pic>
      <p:pic>
        <p:nvPicPr>
          <p:cNvPr id="357" name="Google Shape;357;p39"/>
          <p:cNvPicPr preferRelativeResize="0"/>
          <p:nvPr/>
        </p:nvPicPr>
        <p:blipFill>
          <a:blip r:embed="rId6">
            <a:alphaModFix/>
          </a:blip>
          <a:stretch>
            <a:fillRect/>
          </a:stretch>
        </p:blipFill>
        <p:spPr>
          <a:xfrm>
            <a:off x="125113" y="2024668"/>
            <a:ext cx="853247" cy="853236"/>
          </a:xfrm>
          <a:prstGeom prst="rect">
            <a:avLst/>
          </a:prstGeom>
          <a:noFill/>
          <a:ln>
            <a:noFill/>
          </a:ln>
        </p:spPr>
      </p:pic>
      <p:pic>
        <p:nvPicPr>
          <p:cNvPr id="358" name="Google Shape;358;p39"/>
          <p:cNvPicPr preferRelativeResize="0"/>
          <p:nvPr/>
        </p:nvPicPr>
        <p:blipFill>
          <a:blip r:embed="rId7">
            <a:alphaModFix/>
          </a:blip>
          <a:stretch>
            <a:fillRect/>
          </a:stretch>
        </p:blipFill>
        <p:spPr>
          <a:xfrm>
            <a:off x="215528" y="4141518"/>
            <a:ext cx="672416" cy="67240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0"/>
          <p:cNvSpPr txBox="1"/>
          <p:nvPr>
            <p:ph type="title"/>
          </p:nvPr>
        </p:nvSpPr>
        <p:spPr>
          <a:xfrm>
            <a:off x="1591225" y="55830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for showing up!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1:30 - 2:00pm </a:t>
            </a:r>
            <a:endParaRPr/>
          </a:p>
          <a:p>
            <a:pPr indent="0" lvl="0" marL="0" rtl="0" algn="l">
              <a:spcBef>
                <a:spcPts val="0"/>
              </a:spcBef>
              <a:spcAft>
                <a:spcPts val="0"/>
              </a:spcAft>
              <a:buNone/>
            </a:pPr>
            <a:r>
              <a:rPr lang="en"/>
              <a:t>Optional Emotional Support Space</a:t>
            </a:r>
            <a:endParaRPr/>
          </a:p>
        </p:txBody>
      </p:sp>
      <p:pic>
        <p:nvPicPr>
          <p:cNvPr id="364" name="Google Shape;364;p40"/>
          <p:cNvPicPr preferRelativeResize="0"/>
          <p:nvPr/>
        </p:nvPicPr>
        <p:blipFill>
          <a:blip r:embed="rId3">
            <a:alphaModFix/>
          </a:blip>
          <a:stretch>
            <a:fillRect/>
          </a:stretch>
        </p:blipFill>
        <p:spPr>
          <a:xfrm>
            <a:off x="125125" y="205250"/>
            <a:ext cx="853245" cy="608631"/>
          </a:xfrm>
          <a:prstGeom prst="rect">
            <a:avLst/>
          </a:prstGeom>
          <a:noFill/>
          <a:ln>
            <a:noFill/>
          </a:ln>
        </p:spPr>
      </p:pic>
      <p:pic>
        <p:nvPicPr>
          <p:cNvPr id="365" name="Google Shape;365;p40"/>
          <p:cNvPicPr preferRelativeResize="0"/>
          <p:nvPr/>
        </p:nvPicPr>
        <p:blipFill>
          <a:blip r:embed="rId4">
            <a:alphaModFix/>
          </a:blip>
          <a:stretch>
            <a:fillRect/>
          </a:stretch>
        </p:blipFill>
        <p:spPr>
          <a:xfrm>
            <a:off x="125113" y="3026103"/>
            <a:ext cx="853250" cy="853237"/>
          </a:xfrm>
          <a:prstGeom prst="rect">
            <a:avLst/>
          </a:prstGeom>
          <a:noFill/>
          <a:ln>
            <a:noFill/>
          </a:ln>
        </p:spPr>
      </p:pic>
      <p:pic>
        <p:nvPicPr>
          <p:cNvPr id="366" name="Google Shape;366;p40"/>
          <p:cNvPicPr preferRelativeResize="0"/>
          <p:nvPr/>
        </p:nvPicPr>
        <p:blipFill>
          <a:blip r:embed="rId5">
            <a:alphaModFix/>
          </a:blip>
          <a:stretch>
            <a:fillRect/>
          </a:stretch>
        </p:blipFill>
        <p:spPr>
          <a:xfrm>
            <a:off x="125113" y="1023229"/>
            <a:ext cx="853250" cy="853237"/>
          </a:xfrm>
          <a:prstGeom prst="rect">
            <a:avLst/>
          </a:prstGeom>
          <a:noFill/>
          <a:ln>
            <a:noFill/>
          </a:ln>
        </p:spPr>
      </p:pic>
      <p:pic>
        <p:nvPicPr>
          <p:cNvPr id="367" name="Google Shape;367;p40"/>
          <p:cNvPicPr preferRelativeResize="0"/>
          <p:nvPr/>
        </p:nvPicPr>
        <p:blipFill>
          <a:blip r:embed="rId6">
            <a:alphaModFix/>
          </a:blip>
          <a:stretch>
            <a:fillRect/>
          </a:stretch>
        </p:blipFill>
        <p:spPr>
          <a:xfrm>
            <a:off x="125113" y="2024668"/>
            <a:ext cx="853247" cy="853236"/>
          </a:xfrm>
          <a:prstGeom prst="rect">
            <a:avLst/>
          </a:prstGeom>
          <a:noFill/>
          <a:ln>
            <a:noFill/>
          </a:ln>
        </p:spPr>
      </p:pic>
      <p:pic>
        <p:nvPicPr>
          <p:cNvPr id="368" name="Google Shape;368;p40"/>
          <p:cNvPicPr preferRelativeResize="0"/>
          <p:nvPr/>
        </p:nvPicPr>
        <p:blipFill>
          <a:blip r:embed="rId7">
            <a:alphaModFix/>
          </a:blip>
          <a:stretch>
            <a:fillRect/>
          </a:stretch>
        </p:blipFill>
        <p:spPr>
          <a:xfrm>
            <a:off x="215528" y="4141518"/>
            <a:ext cx="672416" cy="672407"/>
          </a:xfrm>
          <a:prstGeom prst="rect">
            <a:avLst/>
          </a:prstGeom>
          <a:noFill/>
          <a:ln>
            <a:noFill/>
          </a:ln>
        </p:spPr>
      </p:pic>
      <p:sp>
        <p:nvSpPr>
          <p:cNvPr id="369" name="Google Shape;369;p40"/>
          <p:cNvSpPr txBox="1"/>
          <p:nvPr/>
        </p:nvSpPr>
        <p:spPr>
          <a:xfrm>
            <a:off x="1736350" y="2633150"/>
            <a:ext cx="6615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Jimina Afuola - </a:t>
            </a:r>
            <a:r>
              <a:rPr lang="en" u="sng">
                <a:solidFill>
                  <a:schemeClr val="hlink"/>
                </a:solidFill>
                <a:latin typeface="Lato"/>
                <a:ea typeface="Lato"/>
                <a:cs typeface="Lato"/>
                <a:sym typeface="Lato"/>
                <a:hlinkClick r:id="rId8"/>
              </a:rPr>
              <a:t>afuolaJ@arc.losrios.edu</a:t>
            </a: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Valerie Chueh - </a:t>
            </a:r>
            <a:r>
              <a:rPr lang="en" u="sng">
                <a:solidFill>
                  <a:schemeClr val="hlink"/>
                </a:solidFill>
                <a:latin typeface="Lato"/>
                <a:ea typeface="Lato"/>
                <a:cs typeface="Lato"/>
                <a:sym typeface="Lato"/>
                <a:hlinkClick r:id="rId9"/>
              </a:rPr>
              <a:t>ChuehV@flc.losrios.edu</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Neue Leung - </a:t>
            </a:r>
            <a:r>
              <a:rPr lang="en" u="sng">
                <a:solidFill>
                  <a:schemeClr val="hlink"/>
                </a:solidFill>
                <a:latin typeface="Lato"/>
                <a:ea typeface="Lato"/>
                <a:cs typeface="Lato"/>
                <a:sym typeface="Lato"/>
                <a:hlinkClick r:id="rId10"/>
              </a:rPr>
              <a:t>leungn@arc.losrios.edu</a:t>
            </a: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Paolo Soriano - </a:t>
            </a:r>
            <a:r>
              <a:rPr lang="en" u="sng">
                <a:solidFill>
                  <a:schemeClr val="hlink"/>
                </a:solidFill>
                <a:latin typeface="Lato"/>
                <a:ea typeface="Lato"/>
                <a:cs typeface="Lato"/>
                <a:sym typeface="Lato"/>
                <a:hlinkClick r:id="rId11"/>
              </a:rPr>
              <a:t>sorianp@crc.losrios.edu</a:t>
            </a: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Roderic Agbunag - </a:t>
            </a:r>
            <a:r>
              <a:rPr lang="en" u="sng">
                <a:solidFill>
                  <a:schemeClr val="hlink"/>
                </a:solidFill>
                <a:latin typeface="Lato"/>
                <a:ea typeface="Lato"/>
                <a:cs typeface="Lato"/>
                <a:sym typeface="Lato"/>
                <a:hlinkClick r:id="rId12"/>
              </a:rPr>
              <a:t>agbunar@arc.losrios.edu</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5"/>
          <p:cNvSpPr txBox="1"/>
          <p:nvPr>
            <p:ph type="title"/>
          </p:nvPr>
        </p:nvSpPr>
        <p:spPr>
          <a:xfrm>
            <a:off x="1290225" y="319900"/>
            <a:ext cx="75540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Land Acknowledgement </a:t>
            </a:r>
            <a:br>
              <a:rPr lang="en"/>
            </a:br>
            <a:r>
              <a:rPr lang="en"/>
              <a:t>&amp; Asian Pacific Islander History </a:t>
            </a:r>
            <a:endParaRPr/>
          </a:p>
          <a:p>
            <a:pPr indent="0" lvl="0" marL="0" rtl="0" algn="l">
              <a:spcBef>
                <a:spcPts val="0"/>
              </a:spcBef>
              <a:spcAft>
                <a:spcPts val="0"/>
              </a:spcAft>
              <a:buNone/>
            </a:pPr>
            <a:r>
              <a:rPr lang="en"/>
              <a:t>on these lands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5" name="Google Shape;85;p15"/>
          <p:cNvSpPr txBox="1"/>
          <p:nvPr>
            <p:ph idx="1" type="body"/>
          </p:nvPr>
        </p:nvSpPr>
        <p:spPr>
          <a:xfrm>
            <a:off x="1290225" y="2032125"/>
            <a:ext cx="7554000" cy="2791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rgbClr val="000000"/>
                </a:solidFill>
              </a:rPr>
              <a:t>We honor and acknowledge </a:t>
            </a:r>
            <a:r>
              <a:rPr b="1" lang="en" sz="2000">
                <a:solidFill>
                  <a:srgbClr val="000000"/>
                </a:solidFill>
              </a:rPr>
              <a:t>Miwok, Nisesan, </a:t>
            </a:r>
            <a:r>
              <a:rPr lang="en" sz="2000">
                <a:solidFill>
                  <a:srgbClr val="000000"/>
                </a:solidFill>
              </a:rPr>
              <a:t>and</a:t>
            </a:r>
            <a:r>
              <a:rPr b="1" lang="en" sz="2000">
                <a:solidFill>
                  <a:srgbClr val="000000"/>
                </a:solidFill>
              </a:rPr>
              <a:t> Maidu</a:t>
            </a:r>
            <a:r>
              <a:rPr lang="en" sz="2000">
                <a:solidFill>
                  <a:srgbClr val="000000"/>
                </a:solidFill>
              </a:rPr>
              <a:t> lands, and the tribal nations whose lands Los Rios Community College District sits on. </a:t>
            </a:r>
            <a:endParaRPr sz="2000">
              <a:solidFill>
                <a:srgbClr val="000000"/>
              </a:solidFill>
            </a:endParaRPr>
          </a:p>
          <a:p>
            <a:pPr indent="0" lvl="0" marL="0" rtl="0" algn="l">
              <a:lnSpc>
                <a:spcPct val="150000"/>
              </a:lnSpc>
              <a:spcBef>
                <a:spcPts val="1600"/>
              </a:spcBef>
              <a:spcAft>
                <a:spcPts val="1600"/>
              </a:spcAft>
              <a:buNone/>
            </a:pPr>
            <a:r>
              <a:rPr lang="en" sz="2000">
                <a:solidFill>
                  <a:srgbClr val="000000"/>
                </a:solidFill>
              </a:rPr>
              <a:t>We honor and acknowledge early Asian and Pacific Islander migrant labor communities, and other communities of color who came to build the foundations of these regional lands long ago. </a:t>
            </a:r>
            <a:endParaRPr sz="2000">
              <a:solidFill>
                <a:srgbClr val="000000"/>
              </a:solidFill>
            </a:endParaRPr>
          </a:p>
        </p:txBody>
      </p:sp>
      <p:pic>
        <p:nvPicPr>
          <p:cNvPr id="86" name="Google Shape;86;p15"/>
          <p:cNvPicPr preferRelativeResize="0"/>
          <p:nvPr/>
        </p:nvPicPr>
        <p:blipFill>
          <a:blip r:embed="rId3">
            <a:alphaModFix/>
          </a:blip>
          <a:stretch>
            <a:fillRect/>
          </a:stretch>
        </p:blipFill>
        <p:spPr>
          <a:xfrm>
            <a:off x="125125" y="205250"/>
            <a:ext cx="853245" cy="608631"/>
          </a:xfrm>
          <a:prstGeom prst="rect">
            <a:avLst/>
          </a:prstGeom>
          <a:noFill/>
          <a:ln>
            <a:noFill/>
          </a:ln>
        </p:spPr>
      </p:pic>
      <p:pic>
        <p:nvPicPr>
          <p:cNvPr id="87" name="Google Shape;87;p15"/>
          <p:cNvPicPr preferRelativeResize="0"/>
          <p:nvPr/>
        </p:nvPicPr>
        <p:blipFill>
          <a:blip r:embed="rId4">
            <a:alphaModFix/>
          </a:blip>
          <a:stretch>
            <a:fillRect/>
          </a:stretch>
        </p:blipFill>
        <p:spPr>
          <a:xfrm>
            <a:off x="125113" y="3026103"/>
            <a:ext cx="853250" cy="853237"/>
          </a:xfrm>
          <a:prstGeom prst="rect">
            <a:avLst/>
          </a:prstGeom>
          <a:noFill/>
          <a:ln>
            <a:noFill/>
          </a:ln>
        </p:spPr>
      </p:pic>
      <p:pic>
        <p:nvPicPr>
          <p:cNvPr id="88" name="Google Shape;88;p15"/>
          <p:cNvPicPr preferRelativeResize="0"/>
          <p:nvPr/>
        </p:nvPicPr>
        <p:blipFill>
          <a:blip r:embed="rId5">
            <a:alphaModFix/>
          </a:blip>
          <a:stretch>
            <a:fillRect/>
          </a:stretch>
        </p:blipFill>
        <p:spPr>
          <a:xfrm>
            <a:off x="125113" y="1023229"/>
            <a:ext cx="853250" cy="853237"/>
          </a:xfrm>
          <a:prstGeom prst="rect">
            <a:avLst/>
          </a:prstGeom>
          <a:noFill/>
          <a:ln>
            <a:noFill/>
          </a:ln>
        </p:spPr>
      </p:pic>
      <p:pic>
        <p:nvPicPr>
          <p:cNvPr id="89" name="Google Shape;89;p15"/>
          <p:cNvPicPr preferRelativeResize="0"/>
          <p:nvPr/>
        </p:nvPicPr>
        <p:blipFill>
          <a:blip r:embed="rId6">
            <a:alphaModFix/>
          </a:blip>
          <a:stretch>
            <a:fillRect/>
          </a:stretch>
        </p:blipFill>
        <p:spPr>
          <a:xfrm>
            <a:off x="125113" y="2024668"/>
            <a:ext cx="853247" cy="853236"/>
          </a:xfrm>
          <a:prstGeom prst="rect">
            <a:avLst/>
          </a:prstGeom>
          <a:noFill/>
          <a:ln>
            <a:noFill/>
          </a:ln>
        </p:spPr>
      </p:pic>
      <p:pic>
        <p:nvPicPr>
          <p:cNvPr id="90" name="Google Shape;90;p15"/>
          <p:cNvPicPr preferRelativeResize="0"/>
          <p:nvPr/>
        </p:nvPicPr>
        <p:blipFill>
          <a:blip r:embed="rId7">
            <a:alphaModFix/>
          </a:blip>
          <a:stretch>
            <a:fillRect/>
          </a:stretch>
        </p:blipFill>
        <p:spPr>
          <a:xfrm>
            <a:off x="215528" y="4141518"/>
            <a:ext cx="672416" cy="67240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ph type="title"/>
          </p:nvPr>
        </p:nvSpPr>
        <p:spPr>
          <a:xfrm>
            <a:off x="1455225" y="391350"/>
            <a:ext cx="71259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Solidarity </a:t>
            </a:r>
            <a:endParaRPr/>
          </a:p>
        </p:txBody>
      </p:sp>
      <p:sp>
        <p:nvSpPr>
          <p:cNvPr id="96" name="Google Shape;96;p16"/>
          <p:cNvSpPr txBox="1"/>
          <p:nvPr>
            <p:ph idx="1" type="body"/>
          </p:nvPr>
        </p:nvSpPr>
        <p:spPr>
          <a:xfrm>
            <a:off x="1455225" y="1152475"/>
            <a:ext cx="71259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400">
                <a:solidFill>
                  <a:srgbClr val="000000"/>
                </a:solidFill>
                <a:latin typeface="Arial"/>
                <a:ea typeface="Arial"/>
                <a:cs typeface="Arial"/>
                <a:sym typeface="Arial"/>
              </a:rPr>
              <a:t>Although today’s focus is on the experiences of Asian Americans, we would also like to express solidarity with all communities outside of Asian Americans that have been impacted. We understand that communities of color have been at the front line of negative repercussions since the pandemic. </a:t>
            </a:r>
            <a:endParaRPr sz="24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a:solidFill>
                <a:srgbClr val="000000"/>
              </a:solidFill>
              <a:latin typeface="Arial"/>
              <a:ea typeface="Arial"/>
              <a:cs typeface="Arial"/>
              <a:sym typeface="Arial"/>
            </a:endParaRPr>
          </a:p>
        </p:txBody>
      </p:sp>
      <p:pic>
        <p:nvPicPr>
          <p:cNvPr id="97" name="Google Shape;97;p16"/>
          <p:cNvPicPr preferRelativeResize="0"/>
          <p:nvPr/>
        </p:nvPicPr>
        <p:blipFill>
          <a:blip r:embed="rId3">
            <a:alphaModFix/>
          </a:blip>
          <a:stretch>
            <a:fillRect/>
          </a:stretch>
        </p:blipFill>
        <p:spPr>
          <a:xfrm>
            <a:off x="125125" y="205250"/>
            <a:ext cx="853245" cy="608631"/>
          </a:xfrm>
          <a:prstGeom prst="rect">
            <a:avLst/>
          </a:prstGeom>
          <a:noFill/>
          <a:ln>
            <a:noFill/>
          </a:ln>
        </p:spPr>
      </p:pic>
      <p:pic>
        <p:nvPicPr>
          <p:cNvPr id="98" name="Google Shape;98;p16"/>
          <p:cNvPicPr preferRelativeResize="0"/>
          <p:nvPr/>
        </p:nvPicPr>
        <p:blipFill>
          <a:blip r:embed="rId4">
            <a:alphaModFix/>
          </a:blip>
          <a:stretch>
            <a:fillRect/>
          </a:stretch>
        </p:blipFill>
        <p:spPr>
          <a:xfrm>
            <a:off x="125113" y="3026103"/>
            <a:ext cx="853250" cy="853237"/>
          </a:xfrm>
          <a:prstGeom prst="rect">
            <a:avLst/>
          </a:prstGeom>
          <a:noFill/>
          <a:ln>
            <a:noFill/>
          </a:ln>
        </p:spPr>
      </p:pic>
      <p:pic>
        <p:nvPicPr>
          <p:cNvPr id="99" name="Google Shape;99;p16"/>
          <p:cNvPicPr preferRelativeResize="0"/>
          <p:nvPr/>
        </p:nvPicPr>
        <p:blipFill>
          <a:blip r:embed="rId5">
            <a:alphaModFix/>
          </a:blip>
          <a:stretch>
            <a:fillRect/>
          </a:stretch>
        </p:blipFill>
        <p:spPr>
          <a:xfrm>
            <a:off x="125113" y="1023229"/>
            <a:ext cx="853250" cy="853237"/>
          </a:xfrm>
          <a:prstGeom prst="rect">
            <a:avLst/>
          </a:prstGeom>
          <a:noFill/>
          <a:ln>
            <a:noFill/>
          </a:ln>
        </p:spPr>
      </p:pic>
      <p:pic>
        <p:nvPicPr>
          <p:cNvPr id="100" name="Google Shape;100;p16"/>
          <p:cNvPicPr preferRelativeResize="0"/>
          <p:nvPr/>
        </p:nvPicPr>
        <p:blipFill>
          <a:blip r:embed="rId6">
            <a:alphaModFix/>
          </a:blip>
          <a:stretch>
            <a:fillRect/>
          </a:stretch>
        </p:blipFill>
        <p:spPr>
          <a:xfrm>
            <a:off x="125113" y="2024668"/>
            <a:ext cx="853247" cy="853236"/>
          </a:xfrm>
          <a:prstGeom prst="rect">
            <a:avLst/>
          </a:prstGeom>
          <a:noFill/>
          <a:ln>
            <a:noFill/>
          </a:ln>
        </p:spPr>
      </p:pic>
      <p:pic>
        <p:nvPicPr>
          <p:cNvPr id="101" name="Google Shape;101;p16"/>
          <p:cNvPicPr preferRelativeResize="0"/>
          <p:nvPr/>
        </p:nvPicPr>
        <p:blipFill>
          <a:blip r:embed="rId7">
            <a:alphaModFix/>
          </a:blip>
          <a:stretch>
            <a:fillRect/>
          </a:stretch>
        </p:blipFill>
        <p:spPr>
          <a:xfrm>
            <a:off x="215528" y="4141518"/>
            <a:ext cx="672416" cy="67240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7"/>
          <p:cNvSpPr txBox="1"/>
          <p:nvPr>
            <p:ph type="title"/>
          </p:nvPr>
        </p:nvSpPr>
        <p:spPr>
          <a:xfrm>
            <a:off x="1571350" y="1398575"/>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Poll 1: Who’s in the Room?</a:t>
            </a:r>
            <a:endParaRPr/>
          </a:p>
        </p:txBody>
      </p:sp>
      <p:sp>
        <p:nvSpPr>
          <p:cNvPr id="107" name="Google Shape;107;p17"/>
          <p:cNvSpPr txBox="1"/>
          <p:nvPr>
            <p:ph idx="1" type="body"/>
          </p:nvPr>
        </p:nvSpPr>
        <p:spPr>
          <a:xfrm>
            <a:off x="1670775" y="1940575"/>
            <a:ext cx="8520600" cy="4154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2000">
                <a:solidFill>
                  <a:srgbClr val="000000"/>
                </a:solidFill>
              </a:rPr>
              <a:t>Please indicate how you self-identify (Check all that apply)</a:t>
            </a:r>
            <a:endParaRPr sz="2000">
              <a:solidFill>
                <a:srgbClr val="000000"/>
              </a:solidFill>
            </a:endParaRPr>
          </a:p>
          <a:p>
            <a:pPr indent="0" lvl="0" marL="0" rtl="0" algn="l">
              <a:lnSpc>
                <a:spcPct val="115000"/>
              </a:lnSpc>
              <a:spcBef>
                <a:spcPts val="1600"/>
              </a:spcBef>
              <a:spcAft>
                <a:spcPts val="1600"/>
              </a:spcAft>
              <a:buNone/>
            </a:pPr>
            <a:r>
              <a:t/>
            </a:r>
            <a:endParaRPr sz="2000">
              <a:solidFill>
                <a:srgbClr val="000000"/>
              </a:solidFill>
            </a:endParaRPr>
          </a:p>
        </p:txBody>
      </p:sp>
      <p:pic>
        <p:nvPicPr>
          <p:cNvPr id="108" name="Google Shape;108;p17"/>
          <p:cNvPicPr preferRelativeResize="0"/>
          <p:nvPr/>
        </p:nvPicPr>
        <p:blipFill>
          <a:blip r:embed="rId3">
            <a:alphaModFix/>
          </a:blip>
          <a:stretch>
            <a:fillRect/>
          </a:stretch>
        </p:blipFill>
        <p:spPr>
          <a:xfrm>
            <a:off x="125125" y="205250"/>
            <a:ext cx="853245" cy="608631"/>
          </a:xfrm>
          <a:prstGeom prst="rect">
            <a:avLst/>
          </a:prstGeom>
          <a:noFill/>
          <a:ln>
            <a:noFill/>
          </a:ln>
        </p:spPr>
      </p:pic>
      <p:pic>
        <p:nvPicPr>
          <p:cNvPr id="109" name="Google Shape;109;p17"/>
          <p:cNvPicPr preferRelativeResize="0"/>
          <p:nvPr/>
        </p:nvPicPr>
        <p:blipFill>
          <a:blip r:embed="rId4">
            <a:alphaModFix/>
          </a:blip>
          <a:stretch>
            <a:fillRect/>
          </a:stretch>
        </p:blipFill>
        <p:spPr>
          <a:xfrm>
            <a:off x="125113" y="3026103"/>
            <a:ext cx="853250" cy="853237"/>
          </a:xfrm>
          <a:prstGeom prst="rect">
            <a:avLst/>
          </a:prstGeom>
          <a:noFill/>
          <a:ln>
            <a:noFill/>
          </a:ln>
        </p:spPr>
      </p:pic>
      <p:pic>
        <p:nvPicPr>
          <p:cNvPr id="110" name="Google Shape;110;p17"/>
          <p:cNvPicPr preferRelativeResize="0"/>
          <p:nvPr/>
        </p:nvPicPr>
        <p:blipFill>
          <a:blip r:embed="rId5">
            <a:alphaModFix/>
          </a:blip>
          <a:stretch>
            <a:fillRect/>
          </a:stretch>
        </p:blipFill>
        <p:spPr>
          <a:xfrm>
            <a:off x="125113" y="1023229"/>
            <a:ext cx="853250" cy="853237"/>
          </a:xfrm>
          <a:prstGeom prst="rect">
            <a:avLst/>
          </a:prstGeom>
          <a:noFill/>
          <a:ln>
            <a:noFill/>
          </a:ln>
        </p:spPr>
      </p:pic>
      <p:pic>
        <p:nvPicPr>
          <p:cNvPr id="111" name="Google Shape;111;p17"/>
          <p:cNvPicPr preferRelativeResize="0"/>
          <p:nvPr/>
        </p:nvPicPr>
        <p:blipFill>
          <a:blip r:embed="rId6">
            <a:alphaModFix/>
          </a:blip>
          <a:stretch>
            <a:fillRect/>
          </a:stretch>
        </p:blipFill>
        <p:spPr>
          <a:xfrm>
            <a:off x="125113" y="2024668"/>
            <a:ext cx="853247" cy="853236"/>
          </a:xfrm>
          <a:prstGeom prst="rect">
            <a:avLst/>
          </a:prstGeom>
          <a:noFill/>
          <a:ln>
            <a:noFill/>
          </a:ln>
        </p:spPr>
      </p:pic>
      <p:pic>
        <p:nvPicPr>
          <p:cNvPr id="112" name="Google Shape;112;p17"/>
          <p:cNvPicPr preferRelativeResize="0"/>
          <p:nvPr/>
        </p:nvPicPr>
        <p:blipFill>
          <a:blip r:embed="rId7">
            <a:alphaModFix/>
          </a:blip>
          <a:stretch>
            <a:fillRect/>
          </a:stretch>
        </p:blipFill>
        <p:spPr>
          <a:xfrm>
            <a:off x="215528" y="4141518"/>
            <a:ext cx="672416" cy="67240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8"/>
          <p:cNvSpPr txBox="1"/>
          <p:nvPr>
            <p:ph type="title"/>
          </p:nvPr>
        </p:nvSpPr>
        <p:spPr>
          <a:xfrm>
            <a:off x="1516500" y="1398575"/>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Poll 2: Who’s in the Room?</a:t>
            </a:r>
            <a:endParaRPr/>
          </a:p>
        </p:txBody>
      </p:sp>
      <p:sp>
        <p:nvSpPr>
          <p:cNvPr id="118" name="Google Shape;118;p18"/>
          <p:cNvSpPr txBox="1"/>
          <p:nvPr>
            <p:ph idx="1" type="body"/>
          </p:nvPr>
        </p:nvSpPr>
        <p:spPr>
          <a:xfrm>
            <a:off x="1530900" y="2024675"/>
            <a:ext cx="74592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3000">
                <a:solidFill>
                  <a:srgbClr val="000000"/>
                </a:solidFill>
              </a:rPr>
              <a:t>Please indicate how you self-identify (Check all that apply)</a:t>
            </a:r>
            <a:endParaRPr sz="3000">
              <a:solidFill>
                <a:srgbClr val="000000"/>
              </a:solidFill>
            </a:endParaRPr>
          </a:p>
          <a:p>
            <a:pPr indent="0" lvl="0" marL="0" rtl="0" algn="l">
              <a:lnSpc>
                <a:spcPct val="150000"/>
              </a:lnSpc>
              <a:spcBef>
                <a:spcPts val="1600"/>
              </a:spcBef>
              <a:spcAft>
                <a:spcPts val="1600"/>
              </a:spcAft>
              <a:buNone/>
            </a:pPr>
            <a:r>
              <a:t/>
            </a:r>
            <a:endParaRPr sz="2000">
              <a:solidFill>
                <a:srgbClr val="000000"/>
              </a:solidFill>
            </a:endParaRPr>
          </a:p>
        </p:txBody>
      </p:sp>
      <p:pic>
        <p:nvPicPr>
          <p:cNvPr id="119" name="Google Shape;119;p18"/>
          <p:cNvPicPr preferRelativeResize="0"/>
          <p:nvPr/>
        </p:nvPicPr>
        <p:blipFill>
          <a:blip r:embed="rId3">
            <a:alphaModFix/>
          </a:blip>
          <a:stretch>
            <a:fillRect/>
          </a:stretch>
        </p:blipFill>
        <p:spPr>
          <a:xfrm>
            <a:off x="125125" y="205250"/>
            <a:ext cx="853245" cy="608631"/>
          </a:xfrm>
          <a:prstGeom prst="rect">
            <a:avLst/>
          </a:prstGeom>
          <a:noFill/>
          <a:ln>
            <a:noFill/>
          </a:ln>
        </p:spPr>
      </p:pic>
      <p:pic>
        <p:nvPicPr>
          <p:cNvPr id="120" name="Google Shape;120;p18"/>
          <p:cNvPicPr preferRelativeResize="0"/>
          <p:nvPr/>
        </p:nvPicPr>
        <p:blipFill>
          <a:blip r:embed="rId4">
            <a:alphaModFix/>
          </a:blip>
          <a:stretch>
            <a:fillRect/>
          </a:stretch>
        </p:blipFill>
        <p:spPr>
          <a:xfrm>
            <a:off x="125113" y="3026103"/>
            <a:ext cx="853250" cy="853237"/>
          </a:xfrm>
          <a:prstGeom prst="rect">
            <a:avLst/>
          </a:prstGeom>
          <a:noFill/>
          <a:ln>
            <a:noFill/>
          </a:ln>
        </p:spPr>
      </p:pic>
      <p:pic>
        <p:nvPicPr>
          <p:cNvPr id="121" name="Google Shape;121;p18"/>
          <p:cNvPicPr preferRelativeResize="0"/>
          <p:nvPr/>
        </p:nvPicPr>
        <p:blipFill>
          <a:blip r:embed="rId5">
            <a:alphaModFix/>
          </a:blip>
          <a:stretch>
            <a:fillRect/>
          </a:stretch>
        </p:blipFill>
        <p:spPr>
          <a:xfrm>
            <a:off x="125113" y="1023229"/>
            <a:ext cx="853250" cy="853237"/>
          </a:xfrm>
          <a:prstGeom prst="rect">
            <a:avLst/>
          </a:prstGeom>
          <a:noFill/>
          <a:ln>
            <a:noFill/>
          </a:ln>
        </p:spPr>
      </p:pic>
      <p:pic>
        <p:nvPicPr>
          <p:cNvPr id="122" name="Google Shape;122;p18"/>
          <p:cNvPicPr preferRelativeResize="0"/>
          <p:nvPr/>
        </p:nvPicPr>
        <p:blipFill>
          <a:blip r:embed="rId6">
            <a:alphaModFix/>
          </a:blip>
          <a:stretch>
            <a:fillRect/>
          </a:stretch>
        </p:blipFill>
        <p:spPr>
          <a:xfrm>
            <a:off x="125113" y="2024668"/>
            <a:ext cx="853247" cy="853236"/>
          </a:xfrm>
          <a:prstGeom prst="rect">
            <a:avLst/>
          </a:prstGeom>
          <a:noFill/>
          <a:ln>
            <a:noFill/>
          </a:ln>
        </p:spPr>
      </p:pic>
      <p:pic>
        <p:nvPicPr>
          <p:cNvPr id="123" name="Google Shape;123;p18"/>
          <p:cNvPicPr preferRelativeResize="0"/>
          <p:nvPr/>
        </p:nvPicPr>
        <p:blipFill>
          <a:blip r:embed="rId7">
            <a:alphaModFix/>
          </a:blip>
          <a:stretch>
            <a:fillRect/>
          </a:stretch>
        </p:blipFill>
        <p:spPr>
          <a:xfrm>
            <a:off x="215528" y="4141518"/>
            <a:ext cx="672416" cy="67240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9"/>
          <p:cNvSpPr txBox="1"/>
          <p:nvPr>
            <p:ph type="title"/>
          </p:nvPr>
        </p:nvSpPr>
        <p:spPr>
          <a:xfrm>
            <a:off x="13785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Community Agreements</a:t>
            </a:r>
            <a:endParaRPr/>
          </a:p>
        </p:txBody>
      </p:sp>
      <p:sp>
        <p:nvSpPr>
          <p:cNvPr id="129" name="Google Shape;129;p19"/>
          <p:cNvSpPr txBox="1"/>
          <p:nvPr>
            <p:ph idx="1" type="body"/>
          </p:nvPr>
        </p:nvSpPr>
        <p:spPr>
          <a:xfrm>
            <a:off x="1378500" y="1088200"/>
            <a:ext cx="7765500" cy="34164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Clr>
                <a:srgbClr val="000000"/>
              </a:buClr>
              <a:buSzPts val="1800"/>
              <a:buAutoNum type="arabicPeriod"/>
            </a:pPr>
            <a:r>
              <a:rPr b="1" lang="en">
                <a:solidFill>
                  <a:srgbClr val="000000"/>
                </a:solidFill>
              </a:rPr>
              <a:t>RESPECT </a:t>
            </a:r>
            <a:r>
              <a:rPr lang="en">
                <a:solidFill>
                  <a:srgbClr val="000000"/>
                </a:solidFill>
              </a:rPr>
              <a:t>e</a:t>
            </a:r>
            <a:r>
              <a:rPr lang="en">
                <a:solidFill>
                  <a:srgbClr val="000000"/>
                </a:solidFill>
              </a:rPr>
              <a:t>ach other </a:t>
            </a:r>
            <a:endParaRPr>
              <a:solidFill>
                <a:srgbClr val="000000"/>
              </a:solidFill>
            </a:endParaRPr>
          </a:p>
          <a:p>
            <a:pPr indent="-342900" lvl="0" marL="457200" rtl="0" algn="l">
              <a:lnSpc>
                <a:spcPct val="200000"/>
              </a:lnSpc>
              <a:spcBef>
                <a:spcPts val="0"/>
              </a:spcBef>
              <a:spcAft>
                <a:spcPts val="0"/>
              </a:spcAft>
              <a:buClr>
                <a:srgbClr val="000000"/>
              </a:buClr>
              <a:buSzPts val="1800"/>
              <a:buAutoNum type="arabicPeriod"/>
            </a:pPr>
            <a:r>
              <a:rPr b="1" lang="en">
                <a:solidFill>
                  <a:srgbClr val="000000"/>
                </a:solidFill>
              </a:rPr>
              <a:t>SHARE THE SPACE, </a:t>
            </a:r>
            <a:r>
              <a:rPr lang="en">
                <a:solidFill>
                  <a:srgbClr val="000000"/>
                </a:solidFill>
              </a:rPr>
              <a:t>while centering API voices and experiences</a:t>
            </a:r>
            <a:endParaRPr>
              <a:solidFill>
                <a:srgbClr val="000000"/>
              </a:solidFill>
            </a:endParaRPr>
          </a:p>
          <a:p>
            <a:pPr indent="-342900" lvl="0" marL="457200" rtl="0" algn="l">
              <a:lnSpc>
                <a:spcPct val="200000"/>
              </a:lnSpc>
              <a:spcBef>
                <a:spcPts val="0"/>
              </a:spcBef>
              <a:spcAft>
                <a:spcPts val="0"/>
              </a:spcAft>
              <a:buClr>
                <a:srgbClr val="000000"/>
              </a:buClr>
              <a:buSzPts val="1800"/>
              <a:buAutoNum type="arabicPeriod"/>
            </a:pPr>
            <a:r>
              <a:rPr b="1" lang="en">
                <a:solidFill>
                  <a:srgbClr val="000000"/>
                </a:solidFill>
              </a:rPr>
              <a:t>CONFIDENTIALITY, </a:t>
            </a:r>
            <a:r>
              <a:rPr lang="en" sz="1400">
                <a:solidFill>
                  <a:srgbClr val="000000"/>
                </a:solidFill>
              </a:rPr>
              <a:t>“W</a:t>
            </a:r>
            <a:r>
              <a:rPr lang="en" sz="1400">
                <a:solidFill>
                  <a:srgbClr val="000000"/>
                </a:solidFill>
              </a:rPr>
              <a:t>hat’s said here, stays here. What’s learned here, leaves here.”</a:t>
            </a:r>
            <a:endParaRPr sz="1400">
              <a:solidFill>
                <a:srgbClr val="000000"/>
              </a:solidFill>
            </a:endParaRPr>
          </a:p>
          <a:p>
            <a:pPr indent="-342900" lvl="0" marL="457200" rtl="0" algn="l">
              <a:lnSpc>
                <a:spcPct val="200000"/>
              </a:lnSpc>
              <a:spcBef>
                <a:spcPts val="0"/>
              </a:spcBef>
              <a:spcAft>
                <a:spcPts val="0"/>
              </a:spcAft>
              <a:buClr>
                <a:srgbClr val="000000"/>
              </a:buClr>
              <a:buSzPts val="1800"/>
              <a:buAutoNum type="arabicPeriod"/>
            </a:pPr>
            <a:r>
              <a:rPr b="1" lang="en">
                <a:solidFill>
                  <a:srgbClr val="000000"/>
                </a:solidFill>
              </a:rPr>
              <a:t>CONTENT WARNING, </a:t>
            </a:r>
            <a:r>
              <a:rPr lang="en" sz="1200">
                <a:solidFill>
                  <a:srgbClr val="000000"/>
                </a:solidFill>
              </a:rPr>
              <a:t>aware of content that is being shared may be triggering</a:t>
            </a:r>
            <a:endParaRPr sz="1200">
              <a:solidFill>
                <a:srgbClr val="000000"/>
              </a:solidFill>
            </a:endParaRPr>
          </a:p>
          <a:p>
            <a:pPr indent="-342900" lvl="0" marL="457200" rtl="0" algn="l">
              <a:lnSpc>
                <a:spcPct val="200000"/>
              </a:lnSpc>
              <a:spcBef>
                <a:spcPts val="0"/>
              </a:spcBef>
              <a:spcAft>
                <a:spcPts val="0"/>
              </a:spcAft>
              <a:buClr>
                <a:srgbClr val="000000"/>
              </a:buClr>
              <a:buSzPts val="1800"/>
              <a:buAutoNum type="arabicPeriod"/>
            </a:pPr>
            <a:r>
              <a:rPr b="1" lang="en">
                <a:solidFill>
                  <a:srgbClr val="000000"/>
                </a:solidFill>
              </a:rPr>
              <a:t>Those not adhering to the community agreements, will be removed from the forum.</a:t>
            </a:r>
            <a:endParaRPr b="1">
              <a:solidFill>
                <a:srgbClr val="000000"/>
              </a:solidFill>
            </a:endParaRPr>
          </a:p>
          <a:p>
            <a:pPr indent="0" lvl="0" marL="457200" rtl="0" algn="l">
              <a:spcBef>
                <a:spcPts val="1600"/>
              </a:spcBef>
              <a:spcAft>
                <a:spcPts val="1600"/>
              </a:spcAft>
              <a:buNone/>
            </a:pPr>
            <a:r>
              <a:t/>
            </a:r>
            <a:endParaRPr/>
          </a:p>
        </p:txBody>
      </p:sp>
      <p:pic>
        <p:nvPicPr>
          <p:cNvPr id="130" name="Google Shape;130;p19"/>
          <p:cNvPicPr preferRelativeResize="0"/>
          <p:nvPr/>
        </p:nvPicPr>
        <p:blipFill>
          <a:blip r:embed="rId3">
            <a:alphaModFix/>
          </a:blip>
          <a:stretch>
            <a:fillRect/>
          </a:stretch>
        </p:blipFill>
        <p:spPr>
          <a:xfrm>
            <a:off x="125125" y="205250"/>
            <a:ext cx="853245" cy="608631"/>
          </a:xfrm>
          <a:prstGeom prst="rect">
            <a:avLst/>
          </a:prstGeom>
          <a:noFill/>
          <a:ln>
            <a:noFill/>
          </a:ln>
        </p:spPr>
      </p:pic>
      <p:pic>
        <p:nvPicPr>
          <p:cNvPr id="131" name="Google Shape;131;p19"/>
          <p:cNvPicPr preferRelativeResize="0"/>
          <p:nvPr/>
        </p:nvPicPr>
        <p:blipFill>
          <a:blip r:embed="rId4">
            <a:alphaModFix/>
          </a:blip>
          <a:stretch>
            <a:fillRect/>
          </a:stretch>
        </p:blipFill>
        <p:spPr>
          <a:xfrm>
            <a:off x="125113" y="3026103"/>
            <a:ext cx="853250" cy="853237"/>
          </a:xfrm>
          <a:prstGeom prst="rect">
            <a:avLst/>
          </a:prstGeom>
          <a:noFill/>
          <a:ln>
            <a:noFill/>
          </a:ln>
        </p:spPr>
      </p:pic>
      <p:pic>
        <p:nvPicPr>
          <p:cNvPr id="132" name="Google Shape;132;p19"/>
          <p:cNvPicPr preferRelativeResize="0"/>
          <p:nvPr/>
        </p:nvPicPr>
        <p:blipFill>
          <a:blip r:embed="rId5">
            <a:alphaModFix/>
          </a:blip>
          <a:stretch>
            <a:fillRect/>
          </a:stretch>
        </p:blipFill>
        <p:spPr>
          <a:xfrm>
            <a:off x="125113" y="1023229"/>
            <a:ext cx="853250" cy="853237"/>
          </a:xfrm>
          <a:prstGeom prst="rect">
            <a:avLst/>
          </a:prstGeom>
          <a:noFill/>
          <a:ln>
            <a:noFill/>
          </a:ln>
        </p:spPr>
      </p:pic>
      <p:pic>
        <p:nvPicPr>
          <p:cNvPr id="133" name="Google Shape;133;p19"/>
          <p:cNvPicPr preferRelativeResize="0"/>
          <p:nvPr/>
        </p:nvPicPr>
        <p:blipFill>
          <a:blip r:embed="rId6">
            <a:alphaModFix/>
          </a:blip>
          <a:stretch>
            <a:fillRect/>
          </a:stretch>
        </p:blipFill>
        <p:spPr>
          <a:xfrm>
            <a:off x="125113" y="2024668"/>
            <a:ext cx="853247" cy="853236"/>
          </a:xfrm>
          <a:prstGeom prst="rect">
            <a:avLst/>
          </a:prstGeom>
          <a:noFill/>
          <a:ln>
            <a:noFill/>
          </a:ln>
        </p:spPr>
      </p:pic>
      <p:pic>
        <p:nvPicPr>
          <p:cNvPr id="134" name="Google Shape;134;p19"/>
          <p:cNvPicPr preferRelativeResize="0"/>
          <p:nvPr/>
        </p:nvPicPr>
        <p:blipFill>
          <a:blip r:embed="rId7">
            <a:alphaModFix/>
          </a:blip>
          <a:stretch>
            <a:fillRect/>
          </a:stretch>
        </p:blipFill>
        <p:spPr>
          <a:xfrm>
            <a:off x="215528" y="4141518"/>
            <a:ext cx="672416" cy="6724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0"/>
          <p:cNvSpPr txBox="1"/>
          <p:nvPr>
            <p:ph type="title"/>
          </p:nvPr>
        </p:nvSpPr>
        <p:spPr>
          <a:xfrm>
            <a:off x="1454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  </a:t>
            </a:r>
            <a:endParaRPr/>
          </a:p>
        </p:txBody>
      </p:sp>
      <p:sp>
        <p:nvSpPr>
          <p:cNvPr id="140" name="Google Shape;140;p20"/>
          <p:cNvSpPr txBox="1"/>
          <p:nvPr>
            <p:ph idx="1" type="body"/>
          </p:nvPr>
        </p:nvSpPr>
        <p:spPr>
          <a:xfrm>
            <a:off x="1555075" y="102322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Font typeface="Century Gothic"/>
              <a:buAutoNum type="arabicPeriod"/>
            </a:pPr>
            <a:r>
              <a:rPr lang="en" sz="2000">
                <a:solidFill>
                  <a:srgbClr val="000000"/>
                </a:solidFill>
                <a:latin typeface="Century Gothic"/>
                <a:ea typeface="Century Gothic"/>
                <a:cs typeface="Century Gothic"/>
                <a:sym typeface="Century Gothic"/>
              </a:rPr>
              <a:t>Context</a:t>
            </a:r>
            <a:endParaRPr sz="2000">
              <a:solidFill>
                <a:srgbClr val="000000"/>
              </a:solidFill>
              <a:latin typeface="Century Gothic"/>
              <a:ea typeface="Century Gothic"/>
              <a:cs typeface="Century Gothic"/>
              <a:sym typeface="Century Gothic"/>
            </a:endParaRPr>
          </a:p>
          <a:p>
            <a:pPr indent="-355600" lvl="0" marL="457200" rtl="0" algn="l">
              <a:spcBef>
                <a:spcPts val="0"/>
              </a:spcBef>
              <a:spcAft>
                <a:spcPts val="0"/>
              </a:spcAft>
              <a:buClr>
                <a:srgbClr val="000000"/>
              </a:buClr>
              <a:buSzPts val="2000"/>
              <a:buFont typeface="Century Gothic"/>
              <a:buAutoNum type="arabicPeriod"/>
            </a:pPr>
            <a:r>
              <a:rPr lang="en" sz="2000">
                <a:solidFill>
                  <a:srgbClr val="000000"/>
                </a:solidFill>
                <a:latin typeface="Century Gothic"/>
                <a:ea typeface="Century Gothic"/>
                <a:cs typeface="Century Gothic"/>
                <a:sym typeface="Century Gothic"/>
              </a:rPr>
              <a:t>Share Personal Stories</a:t>
            </a:r>
            <a:endParaRPr sz="2000">
              <a:solidFill>
                <a:srgbClr val="000000"/>
              </a:solidFill>
              <a:latin typeface="Century Gothic"/>
              <a:ea typeface="Century Gothic"/>
              <a:cs typeface="Century Gothic"/>
              <a:sym typeface="Century Gothic"/>
            </a:endParaRPr>
          </a:p>
          <a:p>
            <a:pPr indent="-355600" lvl="0" marL="457200" rtl="0" algn="l">
              <a:spcBef>
                <a:spcPts val="0"/>
              </a:spcBef>
              <a:spcAft>
                <a:spcPts val="0"/>
              </a:spcAft>
              <a:buClr>
                <a:srgbClr val="000000"/>
              </a:buClr>
              <a:buSzPts val="2000"/>
              <a:buFont typeface="Century Gothic"/>
              <a:buAutoNum type="arabicPeriod"/>
            </a:pPr>
            <a:r>
              <a:rPr lang="en" sz="2000">
                <a:solidFill>
                  <a:srgbClr val="000000"/>
                </a:solidFill>
                <a:latin typeface="Century Gothic"/>
                <a:ea typeface="Century Gothic"/>
                <a:cs typeface="Century Gothic"/>
                <a:sym typeface="Century Gothic"/>
              </a:rPr>
              <a:t>Coping Strategies, Campus &amp; Off-Campus Resources</a:t>
            </a:r>
            <a:endParaRPr sz="2000">
              <a:solidFill>
                <a:srgbClr val="000000"/>
              </a:solidFill>
              <a:latin typeface="Century Gothic"/>
              <a:ea typeface="Century Gothic"/>
              <a:cs typeface="Century Gothic"/>
              <a:sym typeface="Century Gothic"/>
            </a:endParaRPr>
          </a:p>
          <a:p>
            <a:pPr indent="-355600" lvl="0" marL="457200" rtl="0" algn="l">
              <a:spcBef>
                <a:spcPts val="0"/>
              </a:spcBef>
              <a:spcAft>
                <a:spcPts val="0"/>
              </a:spcAft>
              <a:buClr>
                <a:srgbClr val="000000"/>
              </a:buClr>
              <a:buSzPts val="2000"/>
              <a:buFont typeface="Century Gothic"/>
              <a:buAutoNum type="arabicPeriod"/>
            </a:pPr>
            <a:r>
              <a:rPr lang="en" sz="2000">
                <a:solidFill>
                  <a:srgbClr val="000000"/>
                </a:solidFill>
                <a:latin typeface="Century Gothic"/>
                <a:ea typeface="Century Gothic"/>
                <a:cs typeface="Century Gothic"/>
                <a:sym typeface="Century Gothic"/>
              </a:rPr>
              <a:t>What’s Next?</a:t>
            </a:r>
            <a:endParaRPr sz="2000">
              <a:solidFill>
                <a:srgbClr val="000000"/>
              </a:solidFill>
              <a:latin typeface="Century Gothic"/>
              <a:ea typeface="Century Gothic"/>
              <a:cs typeface="Century Gothic"/>
              <a:sym typeface="Century Gothic"/>
            </a:endParaRPr>
          </a:p>
          <a:p>
            <a:pPr indent="-355600" lvl="0" marL="457200" rtl="0" algn="l">
              <a:spcBef>
                <a:spcPts val="0"/>
              </a:spcBef>
              <a:spcAft>
                <a:spcPts val="0"/>
              </a:spcAft>
              <a:buClr>
                <a:srgbClr val="000000"/>
              </a:buClr>
              <a:buSzPts val="2000"/>
              <a:buFont typeface="Century Gothic"/>
              <a:buAutoNum type="arabicPeriod"/>
            </a:pPr>
            <a:r>
              <a:rPr lang="en" sz="2000">
                <a:solidFill>
                  <a:srgbClr val="000000"/>
                </a:solidFill>
                <a:latin typeface="Century Gothic"/>
                <a:ea typeface="Century Gothic"/>
                <a:cs typeface="Century Gothic"/>
                <a:sym typeface="Century Gothic"/>
              </a:rPr>
              <a:t>Optional Emotional Support Space </a:t>
            </a:r>
            <a:br>
              <a:rPr lang="en" sz="2000">
                <a:solidFill>
                  <a:srgbClr val="000000"/>
                </a:solidFill>
                <a:latin typeface="Century Gothic"/>
                <a:ea typeface="Century Gothic"/>
                <a:cs typeface="Century Gothic"/>
                <a:sym typeface="Century Gothic"/>
              </a:rPr>
            </a:br>
            <a:r>
              <a:rPr lang="en" sz="2000">
                <a:solidFill>
                  <a:srgbClr val="000000"/>
                </a:solidFill>
                <a:latin typeface="Century Gothic"/>
                <a:ea typeface="Century Gothic"/>
                <a:cs typeface="Century Gothic"/>
                <a:sym typeface="Century Gothic"/>
              </a:rPr>
              <a:t>1:30 - 2:00pm (Stay on Zoom)</a:t>
            </a:r>
            <a:endParaRPr sz="2000">
              <a:solidFill>
                <a:srgbClr val="000000"/>
              </a:solidFill>
              <a:latin typeface="Century Gothic"/>
              <a:ea typeface="Century Gothic"/>
              <a:cs typeface="Century Gothic"/>
              <a:sym typeface="Century Gothic"/>
            </a:endParaRPr>
          </a:p>
        </p:txBody>
      </p:sp>
      <p:pic>
        <p:nvPicPr>
          <p:cNvPr id="141" name="Google Shape;141;p20"/>
          <p:cNvPicPr preferRelativeResize="0"/>
          <p:nvPr/>
        </p:nvPicPr>
        <p:blipFill>
          <a:blip r:embed="rId3">
            <a:alphaModFix/>
          </a:blip>
          <a:stretch>
            <a:fillRect/>
          </a:stretch>
        </p:blipFill>
        <p:spPr>
          <a:xfrm>
            <a:off x="125125" y="205250"/>
            <a:ext cx="853245" cy="608631"/>
          </a:xfrm>
          <a:prstGeom prst="rect">
            <a:avLst/>
          </a:prstGeom>
          <a:noFill/>
          <a:ln>
            <a:noFill/>
          </a:ln>
        </p:spPr>
      </p:pic>
      <p:pic>
        <p:nvPicPr>
          <p:cNvPr id="142" name="Google Shape;142;p20"/>
          <p:cNvPicPr preferRelativeResize="0"/>
          <p:nvPr/>
        </p:nvPicPr>
        <p:blipFill>
          <a:blip r:embed="rId4">
            <a:alphaModFix/>
          </a:blip>
          <a:stretch>
            <a:fillRect/>
          </a:stretch>
        </p:blipFill>
        <p:spPr>
          <a:xfrm>
            <a:off x="125113" y="3026103"/>
            <a:ext cx="853250" cy="853237"/>
          </a:xfrm>
          <a:prstGeom prst="rect">
            <a:avLst/>
          </a:prstGeom>
          <a:noFill/>
          <a:ln>
            <a:noFill/>
          </a:ln>
        </p:spPr>
      </p:pic>
      <p:pic>
        <p:nvPicPr>
          <p:cNvPr id="143" name="Google Shape;143;p20"/>
          <p:cNvPicPr preferRelativeResize="0"/>
          <p:nvPr/>
        </p:nvPicPr>
        <p:blipFill>
          <a:blip r:embed="rId5">
            <a:alphaModFix/>
          </a:blip>
          <a:stretch>
            <a:fillRect/>
          </a:stretch>
        </p:blipFill>
        <p:spPr>
          <a:xfrm>
            <a:off x="125113" y="1023229"/>
            <a:ext cx="853250" cy="853237"/>
          </a:xfrm>
          <a:prstGeom prst="rect">
            <a:avLst/>
          </a:prstGeom>
          <a:noFill/>
          <a:ln>
            <a:noFill/>
          </a:ln>
        </p:spPr>
      </p:pic>
      <p:pic>
        <p:nvPicPr>
          <p:cNvPr id="144" name="Google Shape;144;p20"/>
          <p:cNvPicPr preferRelativeResize="0"/>
          <p:nvPr/>
        </p:nvPicPr>
        <p:blipFill>
          <a:blip r:embed="rId6">
            <a:alphaModFix/>
          </a:blip>
          <a:stretch>
            <a:fillRect/>
          </a:stretch>
        </p:blipFill>
        <p:spPr>
          <a:xfrm>
            <a:off x="125113" y="2024668"/>
            <a:ext cx="853247" cy="853236"/>
          </a:xfrm>
          <a:prstGeom prst="rect">
            <a:avLst/>
          </a:prstGeom>
          <a:noFill/>
          <a:ln>
            <a:noFill/>
          </a:ln>
        </p:spPr>
      </p:pic>
      <p:pic>
        <p:nvPicPr>
          <p:cNvPr id="145" name="Google Shape;145;p20"/>
          <p:cNvPicPr preferRelativeResize="0"/>
          <p:nvPr/>
        </p:nvPicPr>
        <p:blipFill>
          <a:blip r:embed="rId7">
            <a:alphaModFix/>
          </a:blip>
          <a:stretch>
            <a:fillRect/>
          </a:stretch>
        </p:blipFill>
        <p:spPr>
          <a:xfrm>
            <a:off x="215528" y="4141518"/>
            <a:ext cx="672416" cy="6724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1"/>
          <p:cNvSpPr txBox="1"/>
          <p:nvPr>
            <p:ph type="title"/>
          </p:nvPr>
        </p:nvSpPr>
        <p:spPr>
          <a:xfrm>
            <a:off x="1431000" y="397125"/>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Context</a:t>
            </a:r>
            <a:endParaRPr/>
          </a:p>
        </p:txBody>
      </p:sp>
      <p:sp>
        <p:nvSpPr>
          <p:cNvPr id="151" name="Google Shape;151;p21"/>
          <p:cNvSpPr txBox="1"/>
          <p:nvPr>
            <p:ph idx="1" type="body"/>
          </p:nvPr>
        </p:nvSpPr>
        <p:spPr>
          <a:xfrm>
            <a:off x="1431000" y="1023225"/>
            <a:ext cx="7340700" cy="38835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Font typeface="Century Gothic"/>
              <a:buChar char="●"/>
            </a:pPr>
            <a:r>
              <a:rPr lang="en" sz="2000">
                <a:solidFill>
                  <a:srgbClr val="000000"/>
                </a:solidFill>
                <a:latin typeface="Century Gothic"/>
                <a:ea typeface="Century Gothic"/>
                <a:cs typeface="Century Gothic"/>
                <a:sym typeface="Century Gothic"/>
              </a:rPr>
              <a:t>President Trump frames COVID-19 as “Chinese Virus”</a:t>
            </a:r>
            <a:endParaRPr sz="2000">
              <a:solidFill>
                <a:srgbClr val="000000"/>
              </a:solidFill>
              <a:latin typeface="Century Gothic"/>
              <a:ea typeface="Century Gothic"/>
              <a:cs typeface="Century Gothic"/>
              <a:sym typeface="Century Gothic"/>
            </a:endParaRPr>
          </a:p>
          <a:p>
            <a:pPr indent="-355600" lvl="0" marL="457200" rtl="0" algn="l">
              <a:spcBef>
                <a:spcPts val="0"/>
              </a:spcBef>
              <a:spcAft>
                <a:spcPts val="0"/>
              </a:spcAft>
              <a:buClr>
                <a:srgbClr val="000000"/>
              </a:buClr>
              <a:buSzPts val="2000"/>
              <a:buFont typeface="Century Gothic"/>
              <a:buChar char="●"/>
            </a:pPr>
            <a:r>
              <a:rPr lang="en" sz="2000">
                <a:solidFill>
                  <a:srgbClr val="000000"/>
                </a:solidFill>
                <a:latin typeface="Century Gothic"/>
                <a:ea typeface="Century Gothic"/>
                <a:cs typeface="Century Gothic"/>
                <a:sym typeface="Century Gothic"/>
              </a:rPr>
              <a:t>“Kung Flu”</a:t>
            </a:r>
            <a:endParaRPr sz="2000">
              <a:solidFill>
                <a:srgbClr val="000000"/>
              </a:solidFill>
              <a:latin typeface="Century Gothic"/>
              <a:ea typeface="Century Gothic"/>
              <a:cs typeface="Century Gothic"/>
              <a:sym typeface="Century Gothic"/>
            </a:endParaRPr>
          </a:p>
          <a:p>
            <a:pPr indent="-355600" lvl="0" marL="457200" rtl="0" algn="l">
              <a:spcBef>
                <a:spcPts val="0"/>
              </a:spcBef>
              <a:spcAft>
                <a:spcPts val="0"/>
              </a:spcAft>
              <a:buClr>
                <a:srgbClr val="000000"/>
              </a:buClr>
              <a:buSzPts val="2000"/>
              <a:buFont typeface="Century Gothic"/>
              <a:buChar char="●"/>
            </a:pPr>
            <a:r>
              <a:rPr lang="en" sz="2000">
                <a:solidFill>
                  <a:srgbClr val="000000"/>
                </a:solidFill>
                <a:latin typeface="Century Gothic"/>
                <a:ea typeface="Century Gothic"/>
                <a:cs typeface="Century Gothic"/>
                <a:sym typeface="Century Gothic"/>
              </a:rPr>
              <a:t>1500+ Anti-Asian Hate Incidents &amp; Acts of Violence since mid-March</a:t>
            </a:r>
            <a:endParaRPr sz="2000">
              <a:solidFill>
                <a:srgbClr val="000000"/>
              </a:solidFill>
              <a:latin typeface="Century Gothic"/>
              <a:ea typeface="Century Gothic"/>
              <a:cs typeface="Century Gothic"/>
              <a:sym typeface="Century Gothic"/>
            </a:endParaRPr>
          </a:p>
          <a:p>
            <a:pPr indent="-355600" lvl="0" marL="457200" rtl="0" algn="l">
              <a:spcBef>
                <a:spcPts val="0"/>
              </a:spcBef>
              <a:spcAft>
                <a:spcPts val="0"/>
              </a:spcAft>
              <a:buClr>
                <a:srgbClr val="000000"/>
              </a:buClr>
              <a:buSzPts val="2000"/>
              <a:buFont typeface="Century Gothic"/>
              <a:buChar char="●"/>
            </a:pPr>
            <a:r>
              <a:rPr lang="en" sz="2000">
                <a:solidFill>
                  <a:srgbClr val="000000"/>
                </a:solidFill>
                <a:latin typeface="Century Gothic"/>
                <a:ea typeface="Century Gothic"/>
                <a:cs typeface="Century Gothic"/>
                <a:sym typeface="Century Gothic"/>
              </a:rPr>
              <a:t>UC Berkeley, IG Post “Xenophobia is a ‘common’ reaction”</a:t>
            </a:r>
            <a:endParaRPr sz="2000">
              <a:solidFill>
                <a:srgbClr val="000000"/>
              </a:solidFill>
              <a:latin typeface="Century Gothic"/>
              <a:ea typeface="Century Gothic"/>
              <a:cs typeface="Century Gothic"/>
              <a:sym typeface="Century Gothic"/>
            </a:endParaRPr>
          </a:p>
          <a:p>
            <a:pPr indent="-355600" lvl="0" marL="457200" rtl="0" algn="l">
              <a:spcBef>
                <a:spcPts val="0"/>
              </a:spcBef>
              <a:spcAft>
                <a:spcPts val="0"/>
              </a:spcAft>
              <a:buClr>
                <a:srgbClr val="000000"/>
              </a:buClr>
              <a:buSzPts val="2000"/>
              <a:buFont typeface="Century Gothic"/>
              <a:buChar char="●"/>
            </a:pPr>
            <a:r>
              <a:rPr lang="en" sz="2000">
                <a:solidFill>
                  <a:srgbClr val="000000"/>
                </a:solidFill>
                <a:latin typeface="Century Gothic"/>
                <a:ea typeface="Century Gothic"/>
                <a:cs typeface="Century Gothic"/>
                <a:sym typeface="Century Gothic"/>
              </a:rPr>
              <a:t>Damaging property of businesses / Avoiding API-owned</a:t>
            </a:r>
            <a:endParaRPr sz="2000">
              <a:solidFill>
                <a:srgbClr val="000000"/>
              </a:solidFill>
              <a:latin typeface="Century Gothic"/>
              <a:ea typeface="Century Gothic"/>
              <a:cs typeface="Century Gothic"/>
              <a:sym typeface="Century Gothic"/>
            </a:endParaRPr>
          </a:p>
          <a:p>
            <a:pPr indent="-355600" lvl="0" marL="457200" rtl="0" algn="l">
              <a:spcBef>
                <a:spcPts val="0"/>
              </a:spcBef>
              <a:spcAft>
                <a:spcPts val="0"/>
              </a:spcAft>
              <a:buClr>
                <a:srgbClr val="000000"/>
              </a:buClr>
              <a:buSzPts val="2000"/>
              <a:buFont typeface="Century Gothic"/>
              <a:buChar char="●"/>
            </a:pPr>
            <a:r>
              <a:rPr lang="en" sz="2000">
                <a:solidFill>
                  <a:srgbClr val="000000"/>
                </a:solidFill>
                <a:latin typeface="Century Gothic"/>
                <a:ea typeface="Century Gothic"/>
                <a:cs typeface="Century Gothic"/>
                <a:sym typeface="Century Gothic"/>
              </a:rPr>
              <a:t>Violence toward children/babies and elders</a:t>
            </a:r>
            <a:endParaRPr sz="2000">
              <a:solidFill>
                <a:srgbClr val="000000"/>
              </a:solidFill>
              <a:latin typeface="Century Gothic"/>
              <a:ea typeface="Century Gothic"/>
              <a:cs typeface="Century Gothic"/>
              <a:sym typeface="Century Gothic"/>
            </a:endParaRPr>
          </a:p>
        </p:txBody>
      </p:sp>
      <p:pic>
        <p:nvPicPr>
          <p:cNvPr id="152" name="Google Shape;152;p21"/>
          <p:cNvPicPr preferRelativeResize="0"/>
          <p:nvPr/>
        </p:nvPicPr>
        <p:blipFill>
          <a:blip r:embed="rId3">
            <a:alphaModFix/>
          </a:blip>
          <a:stretch>
            <a:fillRect/>
          </a:stretch>
        </p:blipFill>
        <p:spPr>
          <a:xfrm>
            <a:off x="125125" y="205250"/>
            <a:ext cx="853245" cy="608631"/>
          </a:xfrm>
          <a:prstGeom prst="rect">
            <a:avLst/>
          </a:prstGeom>
          <a:noFill/>
          <a:ln>
            <a:noFill/>
          </a:ln>
        </p:spPr>
      </p:pic>
      <p:pic>
        <p:nvPicPr>
          <p:cNvPr id="153" name="Google Shape;153;p21"/>
          <p:cNvPicPr preferRelativeResize="0"/>
          <p:nvPr/>
        </p:nvPicPr>
        <p:blipFill>
          <a:blip r:embed="rId4">
            <a:alphaModFix/>
          </a:blip>
          <a:stretch>
            <a:fillRect/>
          </a:stretch>
        </p:blipFill>
        <p:spPr>
          <a:xfrm>
            <a:off x="125113" y="3026103"/>
            <a:ext cx="853250" cy="853237"/>
          </a:xfrm>
          <a:prstGeom prst="rect">
            <a:avLst/>
          </a:prstGeom>
          <a:noFill/>
          <a:ln>
            <a:noFill/>
          </a:ln>
        </p:spPr>
      </p:pic>
      <p:pic>
        <p:nvPicPr>
          <p:cNvPr id="154" name="Google Shape;154;p21"/>
          <p:cNvPicPr preferRelativeResize="0"/>
          <p:nvPr/>
        </p:nvPicPr>
        <p:blipFill>
          <a:blip r:embed="rId5">
            <a:alphaModFix/>
          </a:blip>
          <a:stretch>
            <a:fillRect/>
          </a:stretch>
        </p:blipFill>
        <p:spPr>
          <a:xfrm>
            <a:off x="125113" y="1023229"/>
            <a:ext cx="853250" cy="853237"/>
          </a:xfrm>
          <a:prstGeom prst="rect">
            <a:avLst/>
          </a:prstGeom>
          <a:noFill/>
          <a:ln>
            <a:noFill/>
          </a:ln>
        </p:spPr>
      </p:pic>
      <p:pic>
        <p:nvPicPr>
          <p:cNvPr id="155" name="Google Shape;155;p21"/>
          <p:cNvPicPr preferRelativeResize="0"/>
          <p:nvPr/>
        </p:nvPicPr>
        <p:blipFill>
          <a:blip r:embed="rId6">
            <a:alphaModFix/>
          </a:blip>
          <a:stretch>
            <a:fillRect/>
          </a:stretch>
        </p:blipFill>
        <p:spPr>
          <a:xfrm>
            <a:off x="125113" y="2024668"/>
            <a:ext cx="853247" cy="853236"/>
          </a:xfrm>
          <a:prstGeom prst="rect">
            <a:avLst/>
          </a:prstGeom>
          <a:noFill/>
          <a:ln>
            <a:noFill/>
          </a:ln>
        </p:spPr>
      </p:pic>
      <p:pic>
        <p:nvPicPr>
          <p:cNvPr id="156" name="Google Shape;156;p21"/>
          <p:cNvPicPr preferRelativeResize="0"/>
          <p:nvPr/>
        </p:nvPicPr>
        <p:blipFill>
          <a:blip r:embed="rId7">
            <a:alphaModFix/>
          </a:blip>
          <a:stretch>
            <a:fillRect/>
          </a:stretch>
        </p:blipFill>
        <p:spPr>
          <a:xfrm>
            <a:off x="215528" y="4141518"/>
            <a:ext cx="672416" cy="67240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