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7010400" cy="9296400"/>
  <p:embeddedFontLst>
    <p:embeddedFont>
      <p:font typeface="Corbel"/>
      <p:regular r:id="rId24"/>
      <p:bold r:id="rId25"/>
      <p:italic r:id="rId26"/>
      <p:boldItalic r:id="rId27"/>
    </p:embeddedFont>
    <p:embeddedFont>
      <p:font typeface="EB Garamond"/>
      <p:regular r:id="rId28"/>
      <p:bold r:id="rId29"/>
      <p:italic r:id="rId30"/>
      <p:boldItalic r:id="rId31"/>
    </p:embeddedFont>
    <p:embeddedFont>
      <p:font typeface="Comfortaa"/>
      <p:regular r:id="rId32"/>
      <p:bold r:id="rId33"/>
    </p:embeddedFont>
    <p:embeddedFont>
      <p:font typeface="Century Gothic"/>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h4OOuJvdIPeu6fkbnMfTdwmRLm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orbel-regular.fntdata"/><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orbel-italic.fntdata"/><Relationship Id="rId25" Type="http://schemas.openxmlformats.org/officeDocument/2006/relationships/font" Target="fonts/Corbel-bold.fntdata"/><Relationship Id="rId28" Type="http://schemas.openxmlformats.org/officeDocument/2006/relationships/font" Target="fonts/EBGaramond-regular.fntdata"/><Relationship Id="rId27"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EBGaramond-boldItalic.fntdata"/><Relationship Id="rId30" Type="http://schemas.openxmlformats.org/officeDocument/2006/relationships/font" Target="fonts/EBGaramond-italic.fntdata"/><Relationship Id="rId11" Type="http://schemas.openxmlformats.org/officeDocument/2006/relationships/slide" Target="slides/slide6.xml"/><Relationship Id="rId33" Type="http://schemas.openxmlformats.org/officeDocument/2006/relationships/font" Target="fonts/Comfortaa-bold.fntdata"/><Relationship Id="rId10" Type="http://schemas.openxmlformats.org/officeDocument/2006/relationships/slide" Target="slides/slide5.xml"/><Relationship Id="rId32" Type="http://schemas.openxmlformats.org/officeDocument/2006/relationships/font" Target="fonts/Comfortaa-regular.fntdata"/><Relationship Id="rId13" Type="http://schemas.openxmlformats.org/officeDocument/2006/relationships/slide" Target="slides/slide8.xml"/><Relationship Id="rId35" Type="http://schemas.openxmlformats.org/officeDocument/2006/relationships/font" Target="fonts/CenturyGothic-bold.fntdata"/><Relationship Id="rId12" Type="http://schemas.openxmlformats.org/officeDocument/2006/relationships/slide" Target="slides/slide7.xml"/><Relationship Id="rId34" Type="http://schemas.openxmlformats.org/officeDocument/2006/relationships/font" Target="fonts/CenturyGothic-regular.fntdata"/><Relationship Id="rId15" Type="http://schemas.openxmlformats.org/officeDocument/2006/relationships/slide" Target="slides/slide10.xml"/><Relationship Id="rId37" Type="http://schemas.openxmlformats.org/officeDocument/2006/relationships/font" Target="fonts/CenturyGothic-boldItalic.fntdata"/><Relationship Id="rId14" Type="http://schemas.openxmlformats.org/officeDocument/2006/relationships/slide" Target="slides/slide9.xml"/><Relationship Id="rId36" Type="http://schemas.openxmlformats.org/officeDocument/2006/relationships/font" Target="fonts/CenturyGothic-italic.fntdata"/><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49-4DCE-9972-302C2AC398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49-4DCE-9972-302C2AC398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49-4DCE-9972-302C2AC398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49-4DCE-9972-302C2AC3986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49-4DCE-9972-302C2AC3986A}"/>
              </c:ext>
            </c:extLst>
          </c:dPt>
          <c:dLbls>
            <c:dLbl>
              <c:idx val="0"/>
              <c:layout>
                <c:manualLayout>
                  <c:x val="-0.13971325779399535"/>
                  <c:y val="0.23093191928442133"/>
                </c:manualLayout>
              </c:layout>
              <c:tx>
                <c:rich>
                  <a:bodyPr/>
                  <a:lstStyle/>
                  <a:p>
                    <a:fld id="{29D6A1CE-65A3-4543-B608-EFC782A886B4}"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B049-4DCE-9972-302C2AC3986A}"/>
                </c:ext>
              </c:extLst>
            </c:dLbl>
            <c:dLbl>
              <c:idx val="1"/>
              <c:layout>
                <c:manualLayout>
                  <c:x val="-0.22463874879020718"/>
                  <c:y val="-0.12485324697979515"/>
                </c:manualLayout>
              </c:layout>
              <c:tx>
                <c:rich>
                  <a:bodyPr/>
                  <a:lstStyle/>
                  <a:p>
                    <a:fld id="{7FEE7F3E-B84D-485C-8F9B-36CC5E953C3C}"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manualLayout>
                      <c:w val="0.22723200887371572"/>
                      <c:h val="0.24808061586427838"/>
                    </c:manualLayout>
                  </c15:layout>
                  <c15:dlblFieldTable/>
                  <c15:showDataLabelsRange val="1"/>
                </c:ext>
                <c:ext xmlns:c16="http://schemas.microsoft.com/office/drawing/2014/chart" uri="{C3380CC4-5D6E-409C-BE32-E72D297353CC}">
                  <c16:uniqueId val="{00000003-B049-4DCE-9972-302C2AC3986A}"/>
                </c:ext>
              </c:extLst>
            </c:dLbl>
            <c:dLbl>
              <c:idx val="2"/>
              <c:layout/>
              <c:tx>
                <c:rich>
                  <a:bodyPr/>
                  <a:lstStyle/>
                  <a:p>
                    <a:fld id="{9ABBB0B0-D69F-4474-AACF-C4B28AC9F0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B049-4DCE-9972-302C2AC3986A}"/>
                </c:ext>
              </c:extLst>
            </c:dLbl>
            <c:dLbl>
              <c:idx val="3"/>
              <c:layout>
                <c:manualLayout>
                  <c:x val="0.18773671339863005"/>
                  <c:y val="-0.11015998951257917"/>
                </c:manualLayout>
              </c:layout>
              <c:tx>
                <c:rich>
                  <a:bodyPr/>
                  <a:lstStyle/>
                  <a:p>
                    <a:fld id="{C516231C-3E0D-4BAE-982E-0A44E7A7957A}" type="CELLRANGE">
                      <a:rPr lang="en-US"/>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B049-4DCE-9972-302C2AC3986A}"/>
                </c:ext>
              </c:extLst>
            </c:dLbl>
            <c:dLbl>
              <c:idx val="4"/>
              <c:layout>
                <c:manualLayout>
                  <c:x val="0.15436157911263831"/>
                  <c:y val="0.17550345977167445"/>
                </c:manualLayout>
              </c:layout>
              <c:tx>
                <c:rich>
                  <a:bodyPr/>
                  <a:lstStyle/>
                  <a:p>
                    <a:fld id="{2A82F593-8C6B-40E2-BF9E-FFE3786C57E2}" type="CELLRANGE">
                      <a:rPr lang="en-US" dirty="0"/>
                      <a:pPr/>
                      <a:t>[CELLRANGE]</a:t>
                    </a:fld>
                    <a:endParaRPr lang="en-US"/>
                  </a:p>
                </c:rich>
              </c:tx>
              <c:dLblPos val="bestFit"/>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B049-4DCE-9972-302C2AC398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ln>
                      <a:noFill/>
                    </a:ln>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ext>
            </c:extLst>
          </c:dLbls>
          <c:val>
            <c:numRef>
              <c:f>Sheet1!$B$2:$B$6</c:f>
              <c:numCache>
                <c:formatCode>0%</c:formatCode>
                <c:ptCount val="5"/>
                <c:pt idx="0">
                  <c:v>0.2</c:v>
                </c:pt>
                <c:pt idx="1">
                  <c:v>0.2</c:v>
                </c:pt>
                <c:pt idx="2">
                  <c:v>0.2</c:v>
                </c:pt>
                <c:pt idx="3">
                  <c:v>0.2</c:v>
                </c:pt>
                <c:pt idx="4">
                  <c:v>0.2</c:v>
                </c:pt>
              </c:numCache>
            </c:numRef>
          </c:val>
          <c:extLst>
            <c:ext xmlns:c15="http://schemas.microsoft.com/office/drawing/2012/chart" uri="{02D57815-91ED-43cb-92C2-25804820EDAC}">
              <c15:datalabelsRange>
                <c15:f>Sheet1!$A$2:$A$6</c15:f>
                <c15:dlblRangeCache>
                  <c:ptCount val="5"/>
                  <c:pt idx="0">
                    <c:v>Social Justice &amp; Advocacy</c:v>
                  </c:pt>
                  <c:pt idx="1">
                    <c:v>Culturally-Affirming/Responsive Education focused on Student Success</c:v>
                  </c:pt>
                  <c:pt idx="2">
                    <c:v>DEI Professional Development</c:v>
                  </c:pt>
                  <c:pt idx="3">
                    <c:v>Student Ready Environments </c:v>
                  </c:pt>
                  <c:pt idx="4">
                    <c:v>Healing and Wellness, Support, and Education in Solidarity Work</c:v>
                  </c:pt>
                </c15:dlblRangeCache>
              </c15:datalabelsRange>
            </c:ext>
            <c:ext xmlns:c16="http://schemas.microsoft.com/office/drawing/2014/chart" uri="{C3380CC4-5D6E-409C-BE32-E72D297353CC}">
              <c16:uniqueId val="{0000000A-B049-4DCE-9972-302C2AC3986A}"/>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1: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fd2534e4e_0_10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afd2534e4e_0_10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206" name="Google Shape;206;gafd2534e4e_0_10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ba91950cb5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ba91950cb5_0_1: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220" name="Google Shape;220;gba91950cb5_0_1: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fd2534e4e_0_13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afd2534e4e_0_13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231" name="Google Shape;231;gafd2534e4e_0_13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fd2534e4e_0_22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afd2534e4e_0_223: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241" name="Google Shape;241;gafd2534e4e_0_223: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fd2534e4e_0_23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afd2534e4e_0_235: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251" name="Google Shape;251;gafd2534e4e_0_235: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8f12a1ab9_0_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98f12a1ab9_0_1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98f12a1ab9_0_1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af11341dc_0_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baf11341dc_0_1: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baf11341dc_0_1: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fd2534e4e_0_146:notes"/>
          <p:cNvSpPr/>
          <p:nvPr>
            <p:ph idx="2" type="sldImg"/>
          </p:nvPr>
        </p:nvSpPr>
        <p:spPr>
          <a:xfrm>
            <a:off x="725484" y="1161658"/>
            <a:ext cx="55596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afd2534e4e_0_146:notes"/>
          <p:cNvSpPr txBox="1"/>
          <p:nvPr>
            <p:ph idx="1" type="body"/>
          </p:nvPr>
        </p:nvSpPr>
        <p:spPr>
          <a:xfrm>
            <a:off x="701040" y="4473893"/>
            <a:ext cx="5608200" cy="3660300"/>
          </a:xfrm>
          <a:prstGeom prst="rect">
            <a:avLst/>
          </a:prstGeom>
          <a:noFill/>
          <a:ln>
            <a:noFill/>
          </a:ln>
        </p:spPr>
        <p:txBody>
          <a:bodyPr anchorCtr="0" anchor="t" bIns="46525" lIns="93100" spcFirstLastPara="1" rIns="93100" wrap="square" tIns="465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96" name="Google Shape;296;gafd2534e4e_0_146:notes"/>
          <p:cNvSpPr txBox="1"/>
          <p:nvPr>
            <p:ph idx="12" type="sldNum"/>
          </p:nvPr>
        </p:nvSpPr>
        <p:spPr>
          <a:xfrm>
            <a:off x="3970938" y="8829967"/>
            <a:ext cx="3037800" cy="466200"/>
          </a:xfrm>
          <a:prstGeom prst="rect">
            <a:avLst/>
          </a:prstGeom>
          <a:noFill/>
          <a:ln>
            <a:noFill/>
          </a:ln>
        </p:spPr>
        <p:txBody>
          <a:bodyPr anchorCtr="0" anchor="b" bIns="46525" lIns="93100" spcFirstLastPara="1" rIns="93100" wrap="square" tIns="46525">
            <a:noAutofit/>
          </a:bodyPr>
          <a:lstStyle/>
          <a:p>
            <a:pPr indent="0" lvl="0" marL="0" rtl="0" algn="r">
              <a:lnSpc>
                <a:spcPct val="100000"/>
              </a:lnSpc>
              <a:spcBef>
                <a:spcPts val="0"/>
              </a:spcBef>
              <a:spcAft>
                <a:spcPts val="0"/>
              </a:spcAft>
              <a:buSzPts val="1400"/>
              <a:buNone/>
            </a:pPr>
            <a:fld id="{00000000-1234-1234-1234-123412341234}" type="slidenum">
              <a:rPr lang="en-US"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fd2534e4e_0_6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afd2534e4e_0_69: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29" name="Google Shape;129;gafd2534e4e_0_69: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9706cfbdf_0_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b9706cfbdf_0_5: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138" name="Google Shape;138;gb9706cfbdf_0_5: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c0dc297ee_2_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bc0dc297ee_2_5: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147" name="Google Shape;147;gbc0dc297ee_2_5: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3: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00d609e44_0_72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900d609e44_0_722: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166" name="Google Shape;166;g900d609e44_0_722: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lang="en-US">
                <a:latin typeface="Century Gothic"/>
                <a:ea typeface="Century Gothic"/>
                <a:cs typeface="Century Gothic"/>
                <a:sym typeface="Century Gothic"/>
              </a:rPr>
              <a:t>Dr. Chochezi</a:t>
            </a:r>
            <a:endParaRPr>
              <a:latin typeface="Century Gothic"/>
              <a:ea typeface="Century Gothic"/>
              <a:cs typeface="Century Gothic"/>
              <a:sym typeface="Century Gothic"/>
            </a:endParaRPr>
          </a:p>
          <a:p>
            <a:pPr indent="0" lvl="0" marL="0" rtl="0" algn="l">
              <a:lnSpc>
                <a:spcPct val="115000"/>
              </a:lnSpc>
              <a:spcBef>
                <a:spcPts val="1200"/>
              </a:spcBef>
              <a:spcAft>
                <a:spcPts val="0"/>
              </a:spcAft>
              <a:buSzPts val="1400"/>
              <a:buNone/>
            </a:pPr>
            <a:r>
              <a:t/>
            </a:r>
            <a:endParaRPr>
              <a:latin typeface="Century Gothic"/>
              <a:ea typeface="Century Gothic"/>
              <a:cs typeface="Century Gothic"/>
              <a:sym typeface="Century Gothic"/>
            </a:endParaRPr>
          </a:p>
          <a:p>
            <a:pPr indent="0" lvl="0" marL="0" rtl="0" algn="l">
              <a:lnSpc>
                <a:spcPct val="115000"/>
              </a:lnSpc>
              <a:spcBef>
                <a:spcPts val="1200"/>
              </a:spcBef>
              <a:spcAft>
                <a:spcPts val="0"/>
              </a:spcAft>
              <a:buSzPts val="1400"/>
              <a:buNone/>
            </a:pPr>
            <a:r>
              <a:rPr lang="en-US">
                <a:latin typeface="Century Gothic"/>
                <a:ea typeface="Century Gothic"/>
                <a:cs typeface="Century Gothic"/>
                <a:sym typeface="Century Gothic"/>
              </a:rPr>
              <a:t>The Equity Center’s work revolves around four priorities based on Zaretta Hammond’s distinctions of Equity featured in a May 20, 2020 KQED article by Armielle Major.</a:t>
            </a:r>
            <a:endParaRPr>
              <a:latin typeface="Century Gothic"/>
              <a:ea typeface="Century Gothic"/>
              <a:cs typeface="Century Gothic"/>
              <a:sym typeface="Century Gothic"/>
            </a:endParaRPr>
          </a:p>
          <a:p>
            <a:pPr indent="0" lvl="0" marL="0" rtl="0" algn="l">
              <a:lnSpc>
                <a:spcPct val="115000"/>
              </a:lnSpc>
              <a:spcBef>
                <a:spcPts val="1200"/>
              </a:spcBef>
              <a:spcAft>
                <a:spcPts val="0"/>
              </a:spcAft>
              <a:buSzPts val="1400"/>
              <a:buNone/>
            </a:pPr>
            <a:r>
              <a:rPr lang="en-US">
                <a:latin typeface="Times New Roman"/>
                <a:ea typeface="Times New Roman"/>
                <a:cs typeface="Times New Roman"/>
                <a:sym typeface="Times New Roman"/>
              </a:rPr>
              <a:t> </a:t>
            </a:r>
            <a:r>
              <a:rPr lang="en-US">
                <a:latin typeface="Century Gothic"/>
                <a:ea typeface="Century Gothic"/>
                <a:cs typeface="Century Gothic"/>
                <a:sym typeface="Century Gothic"/>
              </a:rPr>
              <a:t>1.</a:t>
            </a:r>
            <a:r>
              <a:rPr lang="en-US" sz="700">
                <a:latin typeface="Times New Roman"/>
                <a:ea typeface="Times New Roman"/>
                <a:cs typeface="Times New Roman"/>
                <a:sym typeface="Times New Roman"/>
              </a:rPr>
              <a:t>	</a:t>
            </a:r>
            <a:r>
              <a:rPr b="1" lang="en-US">
                <a:latin typeface="Century Gothic"/>
                <a:ea typeface="Century Gothic"/>
                <a:cs typeface="Century Gothic"/>
                <a:sym typeface="Century Gothic"/>
              </a:rPr>
              <a:t>Social Justice and Advocacy:</a:t>
            </a:r>
            <a:r>
              <a:rPr lang="en-US">
                <a:latin typeface="Century Gothic"/>
                <a:ea typeface="Century Gothic"/>
                <a:cs typeface="Century Gothic"/>
                <a:sym typeface="Century Gothic"/>
              </a:rPr>
              <a:t> The Equity Center addresses the social and political contexts that students experience, to provide and train others in using a critical lens to recognize and eliminate systemic, racist structures in the interest of social justice education.</a:t>
            </a:r>
            <a:endParaRPr>
              <a:latin typeface="Century Gothic"/>
              <a:ea typeface="Century Gothic"/>
              <a:cs typeface="Century Gothic"/>
              <a:sym typeface="Century Gothic"/>
            </a:endParaRPr>
          </a:p>
          <a:p>
            <a:pPr indent="0" lvl="0" marL="45720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AutoNum type="arabicPeriod" startAt="2"/>
            </a:pPr>
            <a:r>
              <a:rPr b="1" lang="en-US">
                <a:latin typeface="Century Gothic"/>
                <a:ea typeface="Century Gothic"/>
                <a:cs typeface="Century Gothic"/>
                <a:sym typeface="Century Gothic"/>
              </a:rPr>
              <a:t>Culturally-Affirming/Responsive Education focused on Student Success</a:t>
            </a:r>
            <a:r>
              <a:rPr lang="en-US">
                <a:latin typeface="Century Gothic"/>
                <a:ea typeface="Century Gothic"/>
                <a:cs typeface="Century Gothic"/>
                <a:sym typeface="Century Gothic"/>
              </a:rPr>
              <a:t>: Using a Culturally Responsive approach, the Equity Center works to eradicate the negative dominant narratives about people of color that often perpetuate negative perceptions and treatment of students of color.  </a:t>
            </a:r>
            <a:endParaRPr>
              <a:latin typeface="Century Gothic"/>
              <a:ea typeface="Century Gothic"/>
              <a:cs typeface="Century Gothic"/>
              <a:sym typeface="Century Gothic"/>
            </a:endParaRPr>
          </a:p>
          <a:p>
            <a:pPr indent="0" lvl="0" marL="0" rtl="0" algn="l">
              <a:lnSpc>
                <a:spcPct val="115000"/>
              </a:lnSpc>
              <a:spcBef>
                <a:spcPts val="2400"/>
              </a:spcBef>
              <a:spcAft>
                <a:spcPts val="0"/>
              </a:spcAft>
              <a:buClr>
                <a:schemeClr val="dk1"/>
              </a:buClr>
              <a:buSzPts val="1100"/>
              <a:buFont typeface="Arial"/>
              <a:buNone/>
            </a:pPr>
            <a:r>
              <a:rPr lang="en-US">
                <a:latin typeface="Century Gothic"/>
                <a:ea typeface="Century Gothic"/>
                <a:cs typeface="Century Gothic"/>
                <a:sym typeface="Century Gothic"/>
              </a:rPr>
              <a:t>With a focus on student success and accountability of faculty and staff, the Equity Center works with campus partners to acknowledge and combat implicit bias and microagressions that may hinder student success by creating safe spaces for student services targeted to serve our most disproportionately impacted student groups.</a:t>
            </a:r>
            <a:endParaRPr>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dk1"/>
              </a:buClr>
              <a:buSzPts val="1100"/>
              <a:buAutoNum type="arabicPeriod" startAt="3"/>
            </a:pPr>
            <a:r>
              <a:rPr b="1" lang="en-US">
                <a:latin typeface="Century Gothic"/>
                <a:ea typeface="Century Gothic"/>
                <a:cs typeface="Century Gothic"/>
                <a:sym typeface="Century Gothic"/>
              </a:rPr>
              <a:t>Diversity, Equity and Inclusion Education, Training and Professional Development:</a:t>
            </a:r>
            <a:r>
              <a:rPr lang="en-US">
                <a:latin typeface="Century Gothic"/>
                <a:ea typeface="Century Gothic"/>
                <a:cs typeface="Century Gothic"/>
                <a:sym typeface="Century Gothic"/>
              </a:rPr>
              <a:t> The Equity Center works to celebrate diversity, creating culturally safe spaces and positive interactions across differences to expose privileged students to multicultural experiences and to reflect the diverse backgrounds of students of color in the curriculum especially to combat anti-Blackness and to effect anti-racist practices. </a:t>
            </a:r>
            <a:endParaRPr>
              <a:latin typeface="Century Gothic"/>
              <a:ea typeface="Century Gothic"/>
              <a:cs typeface="Century Gothic"/>
              <a:sym typeface="Century Gothic"/>
            </a:endParaRPr>
          </a:p>
          <a:p>
            <a:pPr indent="0" lvl="0" marL="0" rtl="0" algn="l">
              <a:lnSpc>
                <a:spcPct val="107000"/>
              </a:lnSpc>
              <a:spcBef>
                <a:spcPts val="2400"/>
              </a:spcBef>
              <a:spcAft>
                <a:spcPts val="0"/>
              </a:spcAft>
              <a:buClr>
                <a:schemeClr val="dk1"/>
              </a:buClr>
              <a:buSzPts val="1100"/>
              <a:buFont typeface="Arial"/>
              <a:buNone/>
            </a:pPr>
            <a:r>
              <a:rPr lang="en-US" sz="1100">
                <a:latin typeface="Arial"/>
                <a:ea typeface="Arial"/>
                <a:cs typeface="Arial"/>
                <a:sym typeface="Arial"/>
              </a:rPr>
              <a:t>4.</a:t>
            </a:r>
            <a:r>
              <a:rPr lang="en-US" sz="700">
                <a:latin typeface="Arial"/>
                <a:ea typeface="Arial"/>
                <a:cs typeface="Arial"/>
                <a:sym typeface="Arial"/>
              </a:rPr>
              <a:t>      </a:t>
            </a:r>
            <a:endParaRPr sz="7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a:latin typeface="Century Gothic"/>
                <a:ea typeface="Century Gothic"/>
                <a:cs typeface="Century Gothic"/>
                <a:sym typeface="Century Gothic"/>
              </a:rPr>
              <a:t>Student Ready Environment</a:t>
            </a:r>
            <a:r>
              <a:rPr lang="en-US">
                <a:latin typeface="Century Gothic"/>
                <a:ea typeface="Century Gothic"/>
                <a:cs typeface="Century Gothic"/>
                <a:sym typeface="Century Gothic"/>
              </a:rPr>
              <a:t>: The Equity Center strives to serve as a student hub on-ground and virtually for disproportionately impacted student groups, and to hold FLC accountable to adapting to a student ready environment instead of expecting students to arrive college ready, since that era has passed and those practices are not aligned with our goals of closing equity gaps. </a:t>
            </a:r>
            <a:r>
              <a:rPr i="1" lang="en-US">
                <a:latin typeface="Century Gothic"/>
                <a:ea typeface="Century Gothic"/>
                <a:cs typeface="Century Gothic"/>
                <a:sym typeface="Century Gothic"/>
              </a:rPr>
              <a:t>(Adapted from the Town Hall presentation by Dr. Lasana Hotep and Dr. Tia Brown McNair Becoming a Student- Ready College: A New Culture of Leadership for Student Success)</a:t>
            </a:r>
            <a:r>
              <a:rPr lang="en-US">
                <a:latin typeface="Century Gothic"/>
                <a:ea typeface="Century Gothic"/>
                <a:cs typeface="Century Gothic"/>
                <a:sym typeface="Century Gothic"/>
              </a:rPr>
              <a:t>.</a:t>
            </a:r>
            <a:endParaRPr/>
          </a:p>
          <a:p>
            <a:pPr indent="0" lvl="0" marL="0" rtl="0" algn="l">
              <a:lnSpc>
                <a:spcPct val="115000"/>
              </a:lnSpc>
              <a:spcBef>
                <a:spcPts val="1200"/>
              </a:spcBef>
              <a:spcAft>
                <a:spcPts val="0"/>
              </a:spcAft>
              <a:buClr>
                <a:schemeClr val="dk1"/>
              </a:buClr>
              <a:buSzPts val="1100"/>
              <a:buFont typeface="Arial"/>
              <a:buNone/>
            </a:pPr>
            <a:r>
              <a:t/>
            </a:r>
            <a:endParaRPr b="1" i="0" sz="1200" u="none" cap="none" strike="noStrike">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i="0" lang="en-US" sz="1200" u="none" cap="none" strike="noStrike">
                <a:solidFill>
                  <a:schemeClr val="dk1"/>
                </a:solidFill>
                <a:latin typeface="Century Gothic"/>
                <a:ea typeface="Century Gothic"/>
                <a:cs typeface="Century Gothic"/>
                <a:sym typeface="Century Gothic"/>
              </a:rPr>
              <a:t>5. </a:t>
            </a:r>
            <a:r>
              <a:rPr b="1" i="0" lang="en-US" sz="1200" u="none" cap="none" strike="noStrike">
                <a:solidFill>
                  <a:schemeClr val="dk1"/>
                </a:solidFill>
                <a:latin typeface="Calibri"/>
                <a:ea typeface="Calibri"/>
                <a:cs typeface="Calibri"/>
                <a:sym typeface="Calibri"/>
              </a:rPr>
              <a:t>Healing and Wellness, Support, and Education in Solidarity Work:</a:t>
            </a:r>
            <a:r>
              <a:rPr b="0" i="0" lang="en-US" sz="1200" u="none" cap="none" strike="noStrike">
                <a:solidFill>
                  <a:schemeClr val="dk1"/>
                </a:solidFill>
                <a:latin typeface="Calibri"/>
                <a:ea typeface="Calibri"/>
                <a:cs typeface="Calibri"/>
                <a:sym typeface="Calibri"/>
              </a:rPr>
              <a:t> Black and other People of Color in predominantly white institutions (PWI’s) are over-taxed to lead and engage in equity work to increase representation and shift culture to close equity gaps. The Equity Center creates spaces and a campus culture that models and promotes self-care, prevents burnout, and encourages Black and People of Color Healing and Wellness as part of racial justice work. </a:t>
            </a:r>
            <a:endParaRPr/>
          </a:p>
          <a:p>
            <a:pPr indent="0" lvl="0" marL="0" rtl="0" algn="l">
              <a:lnSpc>
                <a:spcPct val="115000"/>
              </a:lnSpc>
              <a:spcBef>
                <a:spcPts val="1200"/>
              </a:spcBef>
              <a:spcAft>
                <a:spcPts val="0"/>
              </a:spcAft>
              <a:buClr>
                <a:schemeClr val="dk1"/>
              </a:buClr>
              <a:buSzPts val="1100"/>
              <a:buFont typeface="Arial"/>
              <a:buNone/>
            </a:pPr>
            <a:r>
              <a:t/>
            </a:r>
            <a:endParaRPr>
              <a:latin typeface="Century Gothic"/>
              <a:ea typeface="Century Gothic"/>
              <a:cs typeface="Century Gothic"/>
              <a:sym typeface="Century Gothic"/>
            </a:endParaRPr>
          </a:p>
          <a:p>
            <a:pPr indent="0" lvl="0" marL="0" rtl="0" algn="l">
              <a:lnSpc>
                <a:spcPct val="115000"/>
              </a:lnSpc>
              <a:spcBef>
                <a:spcPts val="1200"/>
              </a:spcBef>
              <a:spcAft>
                <a:spcPts val="0"/>
              </a:spcAft>
              <a:buSzPts val="1400"/>
              <a:buNone/>
            </a:pPr>
            <a:r>
              <a:t/>
            </a:r>
            <a:endParaRPr>
              <a:latin typeface="Times New Roman"/>
              <a:ea typeface="Times New Roman"/>
              <a:cs typeface="Times New Roman"/>
              <a:sym typeface="Times New Roman"/>
            </a:endParaRPr>
          </a:p>
          <a:p>
            <a:pPr indent="0" lvl="0" marL="0" rtl="0" algn="l">
              <a:lnSpc>
                <a:spcPct val="115000"/>
              </a:lnSpc>
              <a:spcBef>
                <a:spcPts val="1200"/>
              </a:spcBef>
              <a:spcAft>
                <a:spcPts val="0"/>
              </a:spcAft>
              <a:buSzPts val="1400"/>
              <a:buNone/>
            </a:pPr>
            <a:r>
              <a:rPr lang="en-US" sz="1100">
                <a:latin typeface="Arial"/>
                <a:ea typeface="Arial"/>
                <a:cs typeface="Arial"/>
                <a:sym typeface="Arial"/>
              </a:rPr>
              <a:t> </a:t>
            </a:r>
            <a:endParaRPr sz="1100">
              <a:latin typeface="Arial"/>
              <a:ea typeface="Arial"/>
              <a:cs typeface="Arial"/>
              <a:sym typeface="Arial"/>
            </a:endParaRPr>
          </a:p>
          <a:p>
            <a:pPr indent="0" lvl="0" marL="457200" rtl="0" algn="l">
              <a:lnSpc>
                <a:spcPct val="115000"/>
              </a:lnSpc>
              <a:spcBef>
                <a:spcPts val="1200"/>
              </a:spcBef>
              <a:spcAft>
                <a:spcPts val="0"/>
              </a:spcAft>
              <a:buSzPts val="1400"/>
              <a:buNone/>
            </a:pPr>
            <a:r>
              <a:t/>
            </a:r>
            <a:endParaRPr>
              <a:latin typeface="Century Gothic"/>
              <a:ea typeface="Century Gothic"/>
              <a:cs typeface="Century Gothic"/>
              <a:sym typeface="Century Gothic"/>
            </a:endParaRPr>
          </a:p>
        </p:txBody>
      </p:sp>
      <p:sp>
        <p:nvSpPr>
          <p:cNvPr id="175" name="Google Shape;175;p2: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fd2534e4e_0_8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afd2534e4e_0_88: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88" name="Google Shape;188;gafd2534e4e_0_88: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afd2534e4e_0_24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afd2534e4e_0_244:notes"/>
          <p:cNvSpPr txBox="1"/>
          <p:nvPr>
            <p:ph idx="1" type="body"/>
          </p:nvPr>
        </p:nvSpPr>
        <p:spPr>
          <a:xfrm>
            <a:off x="701675" y="4473575"/>
            <a:ext cx="5607000" cy="3660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t/>
            </a:r>
            <a:endParaRPr/>
          </a:p>
        </p:txBody>
      </p:sp>
      <p:sp>
        <p:nvSpPr>
          <p:cNvPr id="197" name="Google Shape;197;gafd2534e4e_0_244:notes"/>
          <p:cNvSpPr txBox="1"/>
          <p:nvPr>
            <p:ph idx="12" type="sldNum"/>
          </p:nvPr>
        </p:nvSpPr>
        <p:spPr>
          <a:xfrm>
            <a:off x="3970338" y="8829675"/>
            <a:ext cx="3038400" cy="46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16" name="Shape 16"/>
        <p:cNvGrpSpPr/>
        <p:nvPr/>
      </p:nvGrpSpPr>
      <p:grpSpPr>
        <a:xfrm>
          <a:off x="0" y="0"/>
          <a:ext cx="0" cy="0"/>
          <a:chOff x="0" y="0"/>
          <a:chExt cx="0" cy="0"/>
        </a:xfrm>
      </p:grpSpPr>
      <p:sp>
        <p:nvSpPr>
          <p:cNvPr id="17" name="Google Shape;17;p26"/>
          <p:cNvSpPr/>
          <p:nvPr/>
        </p:nvSpPr>
        <p:spPr>
          <a:xfrm>
            <a:off x="-6843" y="3887812"/>
            <a:ext cx="12195668"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6"/>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6"/>
          <p:cNvSpPr txBox="1"/>
          <p:nvPr>
            <p:ph type="ctrTitle"/>
          </p:nvPr>
        </p:nvSpPr>
        <p:spPr>
          <a:xfrm>
            <a:off x="475488" y="2166364"/>
            <a:ext cx="11247120"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6000"/>
              <a:buFont typeface="Corbe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6"/>
          <p:cNvSpPr txBox="1"/>
          <p:nvPr>
            <p:ph idx="1" type="subTitle"/>
          </p:nvPr>
        </p:nvSpPr>
        <p:spPr>
          <a:xfrm>
            <a:off x="347472" y="3913632"/>
            <a:ext cx="11506200" cy="4572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2000"/>
              <a:buNone/>
              <a:defRPr sz="2000">
                <a:solidFill>
                  <a:srgbClr val="FFFFFF"/>
                </a:solidFill>
              </a:defRPr>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1" name="Google Shape;21;p26"/>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 name="Shape 82"/>
        <p:cNvGrpSpPr/>
        <p:nvPr/>
      </p:nvGrpSpPr>
      <p:grpSpPr>
        <a:xfrm>
          <a:off x="0" y="0"/>
          <a:ext cx="0" cy="0"/>
          <a:chOff x="0" y="0"/>
          <a:chExt cx="0" cy="0"/>
        </a:xfrm>
      </p:grpSpPr>
      <p:sp>
        <p:nvSpPr>
          <p:cNvPr id="83" name="Google Shape;83;p3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 type="body"/>
          </p:nvPr>
        </p:nvSpPr>
        <p:spPr>
          <a:xfrm>
            <a:off x="1207008" y="2120054"/>
            <a:ext cx="6126480" cy="4114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00"/>
              </a:spcBef>
              <a:spcAft>
                <a:spcPts val="0"/>
              </a:spcAft>
              <a:buSzPts val="3200"/>
              <a:buChar char="▪"/>
              <a:defRPr sz="3200"/>
            </a:lvl1pPr>
            <a:lvl2pPr indent="-406400" lvl="1" marL="914400" algn="l">
              <a:lnSpc>
                <a:spcPct val="90000"/>
              </a:lnSpc>
              <a:spcBef>
                <a:spcPts val="200"/>
              </a:spcBef>
              <a:spcAft>
                <a:spcPts val="0"/>
              </a:spcAft>
              <a:buSzPts val="2800"/>
              <a:buChar char="▪"/>
              <a:defRPr sz="2800"/>
            </a:lvl2pPr>
            <a:lvl3pPr indent="-381000" lvl="2" marL="1371600" algn="l">
              <a:lnSpc>
                <a:spcPct val="90000"/>
              </a:lnSpc>
              <a:spcBef>
                <a:spcPts val="400"/>
              </a:spcBef>
              <a:spcAft>
                <a:spcPts val="0"/>
              </a:spcAft>
              <a:buSzPts val="2400"/>
              <a:buChar char="▪"/>
              <a:defRPr sz="2400"/>
            </a:lvl3pPr>
            <a:lvl4pPr indent="-355600" lvl="3" marL="1828800" algn="l">
              <a:lnSpc>
                <a:spcPct val="90000"/>
              </a:lnSpc>
              <a:spcBef>
                <a:spcPts val="400"/>
              </a:spcBef>
              <a:spcAft>
                <a:spcPts val="0"/>
              </a:spcAft>
              <a:buSzPts val="2000"/>
              <a:buChar char="▪"/>
              <a:defRPr sz="2000"/>
            </a:lvl4pPr>
            <a:lvl5pPr indent="-355600" lvl="4" marL="2286000" algn="l">
              <a:lnSpc>
                <a:spcPct val="90000"/>
              </a:lnSpc>
              <a:spcBef>
                <a:spcPts val="400"/>
              </a:spcBef>
              <a:spcAft>
                <a:spcPts val="0"/>
              </a:spcAft>
              <a:buSzPts val="2000"/>
              <a:buChar char="▪"/>
              <a:defRPr sz="2000"/>
            </a:lvl5pPr>
            <a:lvl6pPr indent="-355600" lvl="5" marL="2743200" algn="l">
              <a:lnSpc>
                <a:spcPct val="90000"/>
              </a:lnSpc>
              <a:spcBef>
                <a:spcPts val="400"/>
              </a:spcBef>
              <a:spcAft>
                <a:spcPts val="0"/>
              </a:spcAft>
              <a:buSzPts val="2000"/>
              <a:buChar char="▪"/>
              <a:defRPr sz="2000"/>
            </a:lvl6pPr>
            <a:lvl7pPr indent="-355600" lvl="6" marL="3200400" algn="l">
              <a:lnSpc>
                <a:spcPct val="90000"/>
              </a:lnSpc>
              <a:spcBef>
                <a:spcPts val="400"/>
              </a:spcBef>
              <a:spcAft>
                <a:spcPts val="0"/>
              </a:spcAft>
              <a:buSzPts val="2000"/>
              <a:buChar char="▪"/>
              <a:defRPr sz="2000"/>
            </a:lvl7pPr>
            <a:lvl8pPr indent="-355600" lvl="7" marL="3657600" algn="l">
              <a:lnSpc>
                <a:spcPct val="90000"/>
              </a:lnSpc>
              <a:spcBef>
                <a:spcPts val="400"/>
              </a:spcBef>
              <a:spcAft>
                <a:spcPts val="0"/>
              </a:spcAft>
              <a:buSzPts val="2000"/>
              <a:buChar char="▪"/>
              <a:defRPr sz="2000"/>
            </a:lvl8pPr>
            <a:lvl9pPr indent="-355600" lvl="8" marL="4114800" algn="l">
              <a:lnSpc>
                <a:spcPct val="90000"/>
              </a:lnSpc>
              <a:spcBef>
                <a:spcPts val="400"/>
              </a:spcBef>
              <a:spcAft>
                <a:spcPts val="400"/>
              </a:spcAft>
              <a:buSzPts val="2000"/>
              <a:buChar char="▪"/>
              <a:defRPr sz="2000"/>
            </a:lvl9pPr>
          </a:lstStyle>
          <a:p/>
        </p:txBody>
      </p:sp>
      <p:sp>
        <p:nvSpPr>
          <p:cNvPr id="85" name="Google Shape;85;p33"/>
          <p:cNvSpPr txBox="1"/>
          <p:nvPr>
            <p:ph idx="2" type="body"/>
          </p:nvPr>
        </p:nvSpPr>
        <p:spPr>
          <a:xfrm>
            <a:off x="7789023" y="2147486"/>
            <a:ext cx="3200400" cy="3432319"/>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6" name="Google Shape;86;p3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 name="Shape 89"/>
        <p:cNvGrpSpPr/>
        <p:nvPr/>
      </p:nvGrpSpPr>
      <p:grpSpPr>
        <a:xfrm>
          <a:off x="0" y="0"/>
          <a:ext cx="0" cy="0"/>
          <a:chOff x="0" y="0"/>
          <a:chExt cx="0" cy="0"/>
        </a:xfrm>
      </p:grpSpPr>
      <p:sp>
        <p:nvSpPr>
          <p:cNvPr id="90" name="Google Shape;90;p3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4"/>
          <p:cNvSpPr/>
          <p:nvPr>
            <p:ph idx="2" type="pic"/>
          </p:nvPr>
        </p:nvSpPr>
        <p:spPr>
          <a:xfrm>
            <a:off x="1280160" y="2211494"/>
            <a:ext cx="6126480" cy="3931920"/>
          </a:xfrm>
          <a:prstGeom prst="rect">
            <a:avLst/>
          </a:prstGeom>
          <a:solidFill>
            <a:srgbClr val="F2EFF2"/>
          </a:solidFill>
          <a:ln>
            <a:noFill/>
          </a:ln>
        </p:spPr>
        <p:txBody>
          <a:bodyPr anchorCtr="0" anchor="t" bIns="45700" lIns="91425" spcFirstLastPara="1" rIns="91425" wrap="square" tIns="365750">
            <a:normAutofit/>
          </a:bodyPr>
          <a:lstStyle>
            <a:lvl1pPr lvl="0" marR="0" rtl="0" algn="ctr">
              <a:lnSpc>
                <a:spcPct val="90000"/>
              </a:lnSpc>
              <a:spcBef>
                <a:spcPts val="1200"/>
              </a:spcBef>
              <a:spcAft>
                <a:spcPts val="0"/>
              </a:spcAft>
              <a:buClr>
                <a:schemeClr val="lt1"/>
              </a:buClr>
              <a:buSzPts val="3200"/>
              <a:buFont typeface="Noto Sans Symbols"/>
              <a:buNone/>
              <a:defRPr b="0" i="0" sz="3200" u="none" cap="none" strike="noStrike">
                <a:solidFill>
                  <a:srgbClr val="7F7F7F"/>
                </a:solidFill>
                <a:latin typeface="Corbel"/>
                <a:ea typeface="Corbel"/>
                <a:cs typeface="Corbel"/>
                <a:sym typeface="Corbel"/>
              </a:defRPr>
            </a:lvl1pPr>
            <a:lvl2pPr lvl="1" marR="0" rtl="0" algn="l">
              <a:lnSpc>
                <a:spcPct val="90000"/>
              </a:lnSpc>
              <a:spcBef>
                <a:spcPts val="200"/>
              </a:spcBef>
              <a:spcAft>
                <a:spcPts val="0"/>
              </a:spcAft>
              <a:buClr>
                <a:schemeClr val="lt1"/>
              </a:buClr>
              <a:buSzPts val="2800"/>
              <a:buFont typeface="Noto Sans Symbols"/>
              <a:buNone/>
              <a:defRPr b="0" i="0" sz="2800" u="none" cap="none" strike="noStrike">
                <a:solidFill>
                  <a:schemeClr val="lt1"/>
                </a:solidFill>
                <a:latin typeface="Corbel"/>
                <a:ea typeface="Corbel"/>
                <a:cs typeface="Corbel"/>
                <a:sym typeface="Corbel"/>
              </a:defRPr>
            </a:lvl2pPr>
            <a:lvl3pPr lvl="2" marR="0" rtl="0" algn="l">
              <a:lnSpc>
                <a:spcPct val="90000"/>
              </a:lnSpc>
              <a:spcBef>
                <a:spcPts val="400"/>
              </a:spcBef>
              <a:spcAft>
                <a:spcPts val="0"/>
              </a:spcAft>
              <a:buClr>
                <a:schemeClr val="lt1"/>
              </a:buClr>
              <a:buSzPts val="2400"/>
              <a:buFont typeface="Noto Sans Symbols"/>
              <a:buNone/>
              <a:defRPr b="0" i="0" sz="2400" u="none" cap="none" strike="noStrike">
                <a:solidFill>
                  <a:schemeClr val="lt1"/>
                </a:solidFill>
                <a:latin typeface="Corbel"/>
                <a:ea typeface="Corbel"/>
                <a:cs typeface="Corbel"/>
                <a:sym typeface="Corbel"/>
              </a:defRPr>
            </a:lvl3pPr>
            <a:lvl4pPr lvl="3"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4pPr>
            <a:lvl5pPr lvl="4"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5pPr>
            <a:lvl6pPr lvl="5"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6pPr>
            <a:lvl7pPr lvl="6"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7pPr>
            <a:lvl8pPr lvl="7" marR="0" rtl="0" algn="l">
              <a:lnSpc>
                <a:spcPct val="90000"/>
              </a:lnSpc>
              <a:spcBef>
                <a:spcPts val="400"/>
              </a:spcBef>
              <a:spcAft>
                <a:spcPts val="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8pPr>
            <a:lvl9pPr lvl="8" marR="0" rtl="0" algn="l">
              <a:lnSpc>
                <a:spcPct val="90000"/>
              </a:lnSpc>
              <a:spcBef>
                <a:spcPts val="400"/>
              </a:spcBef>
              <a:spcAft>
                <a:spcPts val="400"/>
              </a:spcAft>
              <a:buClr>
                <a:schemeClr val="lt1"/>
              </a:buClr>
              <a:buSzPts val="2000"/>
              <a:buFont typeface="Noto Sans Symbols"/>
              <a:buNone/>
              <a:defRPr b="0" i="0" sz="2000" u="none" cap="none" strike="noStrike">
                <a:solidFill>
                  <a:schemeClr val="lt1"/>
                </a:solidFill>
                <a:latin typeface="Corbel"/>
                <a:ea typeface="Corbel"/>
                <a:cs typeface="Corbel"/>
                <a:sym typeface="Corbel"/>
              </a:defRPr>
            </a:lvl9pPr>
          </a:lstStyle>
          <a:p/>
        </p:txBody>
      </p:sp>
      <p:sp>
        <p:nvSpPr>
          <p:cNvPr id="92" name="Google Shape;92;p34"/>
          <p:cNvSpPr txBox="1"/>
          <p:nvPr>
            <p:ph idx="1" type="body"/>
          </p:nvPr>
        </p:nvSpPr>
        <p:spPr>
          <a:xfrm>
            <a:off x="7790688" y="2150621"/>
            <a:ext cx="3200400" cy="3429000"/>
          </a:xfrm>
          <a:prstGeom prst="rect">
            <a:avLst/>
          </a:prstGeom>
          <a:noFill/>
          <a:ln>
            <a:noFill/>
          </a:ln>
        </p:spPr>
        <p:txBody>
          <a:bodyPr anchorCtr="0" anchor="t" bIns="45700" lIns="91425" spcFirstLastPara="1" rIns="91425" wrap="square" tIns="45700">
            <a:normAutofit/>
          </a:bodyPr>
          <a:lstStyle>
            <a:lvl1pPr indent="-228600" lvl="0" marL="457200" algn="l">
              <a:lnSpc>
                <a:spcPct val="95000"/>
              </a:lnSpc>
              <a:spcBef>
                <a:spcPts val="1200"/>
              </a:spcBef>
              <a:spcAft>
                <a:spcPts val="0"/>
              </a:spcAft>
              <a:buSzPts val="1800"/>
              <a:buNone/>
              <a:defRPr sz="18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93" name="Google Shape;93;p3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6" name="Shape 96"/>
        <p:cNvGrpSpPr/>
        <p:nvPr/>
      </p:nvGrpSpPr>
      <p:grpSpPr>
        <a:xfrm>
          <a:off x="0" y="0"/>
          <a:ext cx="0" cy="0"/>
          <a:chOff x="0" y="0"/>
          <a:chExt cx="0" cy="0"/>
        </a:xfrm>
      </p:grpSpPr>
      <p:sp>
        <p:nvSpPr>
          <p:cNvPr id="97" name="Google Shape;97;p35"/>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5"/>
          <p:cNvSpPr txBox="1"/>
          <p:nvPr>
            <p:ph idx="1" type="body"/>
          </p:nvPr>
        </p:nvSpPr>
        <p:spPr>
          <a:xfrm rot="5400000">
            <a:off x="3991839" y="-777240"/>
            <a:ext cx="4206240" cy="97840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3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dk2"/>
        </a:solidFill>
      </p:bgPr>
    </p:bg>
    <p:spTree>
      <p:nvGrpSpPr>
        <p:cNvPr id="102" name="Shape 102"/>
        <p:cNvGrpSpPr/>
        <p:nvPr/>
      </p:nvGrpSpPr>
      <p:grpSpPr>
        <a:xfrm>
          <a:off x="0" y="0"/>
          <a:ext cx="0" cy="0"/>
          <a:chOff x="0" y="0"/>
          <a:chExt cx="0" cy="0"/>
        </a:xfrm>
      </p:grpSpPr>
      <p:sp>
        <p:nvSpPr>
          <p:cNvPr id="103" name="Google Shape;103;p36"/>
          <p:cNvSpPr/>
          <p:nvPr/>
        </p:nvSpPr>
        <p:spPr>
          <a:xfrm>
            <a:off x="9019312" y="0"/>
            <a:ext cx="2743200" cy="685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6"/>
          <p:cNvSpPr txBox="1"/>
          <p:nvPr>
            <p:ph type="title"/>
          </p:nvPr>
        </p:nvSpPr>
        <p:spPr>
          <a:xfrm rot="5400000">
            <a:off x="7413033" y="2022229"/>
            <a:ext cx="5897562" cy="240238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6"/>
          <p:cNvSpPr txBox="1"/>
          <p:nvPr>
            <p:ph idx="1" type="body"/>
          </p:nvPr>
        </p:nvSpPr>
        <p:spPr>
          <a:xfrm rot="5400000">
            <a:off x="1876063" y="-763227"/>
            <a:ext cx="5897562" cy="7973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36"/>
          <p:cNvSpPr txBox="1"/>
          <p:nvPr>
            <p:ph idx="10" type="dt"/>
          </p:nvPr>
        </p:nvSpPr>
        <p:spPr>
          <a:xfrm>
            <a:off x="838200" y="6422854"/>
            <a:ext cx="2743196"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6"/>
          <p:cNvSpPr txBox="1"/>
          <p:nvPr>
            <p:ph idx="11" type="ftr"/>
          </p:nvPr>
        </p:nvSpPr>
        <p:spPr>
          <a:xfrm>
            <a:off x="3776135" y="6422854"/>
            <a:ext cx="427966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6"/>
          <p:cNvSpPr txBox="1"/>
          <p:nvPr>
            <p:ph idx="12" type="sldNum"/>
          </p:nvPr>
        </p:nvSpPr>
        <p:spPr>
          <a:xfrm>
            <a:off x="8073048" y="6422854"/>
            <a:ext cx="879759"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gafd2534e4e_0_65"/>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algn="l">
              <a:lnSpc>
                <a:spcPct val="85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afd2534e4e_0_65"/>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368300" lvl="0" marL="457200" algn="l">
              <a:lnSpc>
                <a:spcPct val="90000"/>
              </a:lnSpc>
              <a:spcBef>
                <a:spcPts val="1200"/>
              </a:spcBef>
              <a:spcAft>
                <a:spcPts val="0"/>
              </a:spcAft>
              <a:buSzPts val="2200"/>
              <a:buChar char="▪"/>
              <a:defRPr/>
            </a:lvl1pPr>
            <a:lvl2pPr indent="-355600" lvl="1" marL="914400" algn="l">
              <a:lnSpc>
                <a:spcPct val="90000"/>
              </a:lnSpc>
              <a:spcBef>
                <a:spcPts val="200"/>
              </a:spcBef>
              <a:spcAft>
                <a:spcPts val="0"/>
              </a:spcAft>
              <a:buSzPts val="2000"/>
              <a:buChar char="▪"/>
              <a:defRPr/>
            </a:lvl2pPr>
            <a:lvl3pPr indent="-342900" lvl="2" marL="1371600" algn="l">
              <a:lnSpc>
                <a:spcPct val="90000"/>
              </a:lnSpc>
              <a:spcBef>
                <a:spcPts val="400"/>
              </a:spcBef>
              <a:spcAft>
                <a:spcPts val="0"/>
              </a:spcAft>
              <a:buSzPts val="1800"/>
              <a:buChar char="▪"/>
              <a:defRPr/>
            </a:lvl3pPr>
            <a:lvl4pPr indent="-330200" lvl="3" marL="1828800" algn="l">
              <a:lnSpc>
                <a:spcPct val="90000"/>
              </a:lnSpc>
              <a:spcBef>
                <a:spcPts val="400"/>
              </a:spcBef>
              <a:spcAft>
                <a:spcPts val="0"/>
              </a:spcAft>
              <a:buSzPts val="1600"/>
              <a:buChar char="▪"/>
              <a:defRPr/>
            </a:lvl4pPr>
            <a:lvl5pPr indent="-330200" lvl="4" marL="2286000" algn="l">
              <a:lnSpc>
                <a:spcPct val="90000"/>
              </a:lnSpc>
              <a:spcBef>
                <a:spcPts val="400"/>
              </a:spcBef>
              <a:spcAft>
                <a:spcPts val="0"/>
              </a:spcAft>
              <a:buSzPts val="1600"/>
              <a:buChar char="▪"/>
              <a:defRPr/>
            </a:lvl5pPr>
            <a:lvl6pPr indent="-330200" lvl="5" marL="2743200" algn="l">
              <a:lnSpc>
                <a:spcPct val="90000"/>
              </a:lnSpc>
              <a:spcBef>
                <a:spcPts val="400"/>
              </a:spcBef>
              <a:spcAft>
                <a:spcPts val="0"/>
              </a:spcAft>
              <a:buSzPts val="1600"/>
              <a:buChar char="▪"/>
              <a:defRPr/>
            </a:lvl6pPr>
            <a:lvl7pPr indent="-330200" lvl="6" marL="3200400" algn="l">
              <a:lnSpc>
                <a:spcPct val="90000"/>
              </a:lnSpc>
              <a:spcBef>
                <a:spcPts val="400"/>
              </a:spcBef>
              <a:spcAft>
                <a:spcPts val="0"/>
              </a:spcAft>
              <a:buSzPts val="1600"/>
              <a:buChar char="▪"/>
              <a:defRPr/>
            </a:lvl7pPr>
            <a:lvl8pPr indent="-330200" lvl="7" marL="3657600" algn="l">
              <a:lnSpc>
                <a:spcPct val="90000"/>
              </a:lnSpc>
              <a:spcBef>
                <a:spcPts val="400"/>
              </a:spcBef>
              <a:spcAft>
                <a:spcPts val="0"/>
              </a:spcAft>
              <a:buSzPts val="1600"/>
              <a:buChar char="▪"/>
              <a:defRPr/>
            </a:lvl8pPr>
            <a:lvl9pPr indent="-330200" lvl="8" marL="4114800" algn="l">
              <a:lnSpc>
                <a:spcPct val="90000"/>
              </a:lnSpc>
              <a:spcBef>
                <a:spcPts val="400"/>
              </a:spcBef>
              <a:spcAft>
                <a:spcPts val="400"/>
              </a:spcAft>
              <a:buSzPts val="1600"/>
              <a:buChar char="▪"/>
              <a:defRPr/>
            </a:lvl9pPr>
          </a:lstStyle>
          <a:p/>
        </p:txBody>
      </p:sp>
      <p:sp>
        <p:nvSpPr>
          <p:cNvPr id="27" name="Google Shape;27;gafd2534e4e_0_65"/>
          <p:cNvSpPr txBox="1"/>
          <p:nvPr>
            <p:ph idx="12" type="sldNum"/>
          </p:nvPr>
        </p:nvSpPr>
        <p:spPr>
          <a:xfrm>
            <a:off x="11296610" y="6217622"/>
            <a:ext cx="731700" cy="524700"/>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27"/>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28"/>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28"/>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dk2"/>
        </a:solidFill>
      </p:bgPr>
    </p:bg>
    <p:spTree>
      <p:nvGrpSpPr>
        <p:cNvPr id="46" name="Shape 46"/>
        <p:cNvGrpSpPr/>
        <p:nvPr/>
      </p:nvGrpSpPr>
      <p:grpSpPr>
        <a:xfrm>
          <a:off x="0" y="0"/>
          <a:ext cx="0" cy="0"/>
          <a:chOff x="0" y="0"/>
          <a:chExt cx="0" cy="0"/>
        </a:xfrm>
      </p:grpSpPr>
      <p:sp>
        <p:nvSpPr>
          <p:cNvPr id="47" name="Google Shape;47;p25"/>
          <p:cNvSpPr/>
          <p:nvPr/>
        </p:nvSpPr>
        <p:spPr>
          <a:xfrm>
            <a:off x="-6843" y="3887812"/>
            <a:ext cx="12195668"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5"/>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5"/>
          <p:cNvSpPr txBox="1"/>
          <p:nvPr>
            <p:ph type="ctrTitle"/>
          </p:nvPr>
        </p:nvSpPr>
        <p:spPr>
          <a:xfrm>
            <a:off x="475488" y="2166364"/>
            <a:ext cx="11247120" cy="173934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chemeClr val="lt1"/>
              </a:buClr>
              <a:buSzPts val="6000"/>
              <a:buFont typeface="Corbe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 type="subTitle"/>
          </p:nvPr>
        </p:nvSpPr>
        <p:spPr>
          <a:xfrm>
            <a:off x="347472" y="3913632"/>
            <a:ext cx="11506200" cy="4572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2000"/>
              <a:buNone/>
              <a:defRPr sz="2000">
                <a:solidFill>
                  <a:srgbClr val="FFFFFF"/>
                </a:solidFill>
              </a:defRPr>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51" name="Google Shape;51;p25"/>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dk2"/>
        </a:solidFill>
      </p:bgPr>
    </p:bg>
    <p:spTree>
      <p:nvGrpSpPr>
        <p:cNvPr id="54" name="Shape 54"/>
        <p:cNvGrpSpPr/>
        <p:nvPr/>
      </p:nvGrpSpPr>
      <p:grpSpPr>
        <a:xfrm>
          <a:off x="0" y="0"/>
          <a:ext cx="0" cy="0"/>
          <a:chOff x="0" y="0"/>
          <a:chExt cx="0" cy="0"/>
        </a:xfrm>
      </p:grpSpPr>
      <p:sp>
        <p:nvSpPr>
          <p:cNvPr id="55" name="Google Shape;55;p29"/>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58" name="Shape 58"/>
        <p:cNvGrpSpPr/>
        <p:nvPr/>
      </p:nvGrpSpPr>
      <p:grpSpPr>
        <a:xfrm>
          <a:off x="0" y="0"/>
          <a:ext cx="0" cy="0"/>
          <a:chOff x="0" y="0"/>
          <a:chExt cx="0" cy="0"/>
        </a:xfrm>
      </p:grpSpPr>
      <p:sp>
        <p:nvSpPr>
          <p:cNvPr id="59" name="Google Shape;59;p30"/>
          <p:cNvSpPr/>
          <p:nvPr/>
        </p:nvSpPr>
        <p:spPr>
          <a:xfrm>
            <a:off x="-6843" y="2059012"/>
            <a:ext cx="12195668" cy="1828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0"/>
          <p:cNvSpPr/>
          <p:nvPr/>
        </p:nvSpPr>
        <p:spPr>
          <a:xfrm>
            <a:off x="-6843" y="3887812"/>
            <a:ext cx="12195668" cy="457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0"/>
          <p:cNvSpPr txBox="1"/>
          <p:nvPr>
            <p:ph type="title"/>
          </p:nvPr>
        </p:nvSpPr>
        <p:spPr>
          <a:xfrm>
            <a:off x="475488" y="2167128"/>
            <a:ext cx="11247120" cy="1737360"/>
          </a:xfrm>
          <a:prstGeom prst="rect">
            <a:avLst/>
          </a:prstGeom>
          <a:noFill/>
          <a:ln>
            <a:noFill/>
          </a:ln>
        </p:spPr>
        <p:txBody>
          <a:bodyPr anchorCtr="0" anchor="ctr" bIns="45700" lIns="91425" spcFirstLastPara="1" rIns="91425" wrap="square" tIns="45700">
            <a:noAutofit/>
          </a:bodyPr>
          <a:lstStyle>
            <a:lvl1pPr lvl="0" algn="ctr">
              <a:lnSpc>
                <a:spcPct val="80000"/>
              </a:lnSpc>
              <a:spcBef>
                <a:spcPts val="0"/>
              </a:spcBef>
              <a:spcAft>
                <a:spcPts val="0"/>
              </a:spcAft>
              <a:buClr>
                <a:schemeClr val="lt1"/>
              </a:buClr>
              <a:buSzPts val="6000"/>
              <a:buFont typeface="Corbel"/>
              <a:buNone/>
              <a:defRPr b="0"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0"/>
          <p:cNvSpPr txBox="1"/>
          <p:nvPr>
            <p:ph idx="1" type="body"/>
          </p:nvPr>
        </p:nvSpPr>
        <p:spPr>
          <a:xfrm>
            <a:off x="347472" y="3913212"/>
            <a:ext cx="11503152"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200"/>
              </a:spcBef>
              <a:spcAft>
                <a:spcPts val="0"/>
              </a:spcAft>
              <a:buSzPts val="2000"/>
              <a:buNone/>
              <a:defRPr sz="2000">
                <a:solidFill>
                  <a:srgbClr val="FFFFFF"/>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3" name="Google Shape;63;p30"/>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31"/>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txBox="1"/>
          <p:nvPr>
            <p:ph idx="1" type="body"/>
          </p:nvPr>
        </p:nvSpPr>
        <p:spPr>
          <a:xfrm>
            <a:off x="1205344"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9" name="Google Shape;69;p31"/>
          <p:cNvSpPr txBox="1"/>
          <p:nvPr>
            <p:ph idx="2" type="body"/>
          </p:nvPr>
        </p:nvSpPr>
        <p:spPr>
          <a:xfrm>
            <a:off x="6230391" y="2011680"/>
            <a:ext cx="4754880" cy="420624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0" name="Google Shape;70;p31"/>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3" name="Shape 73"/>
        <p:cNvGrpSpPr/>
        <p:nvPr/>
      </p:nvGrpSpPr>
      <p:grpSpPr>
        <a:xfrm>
          <a:off x="0" y="0"/>
          <a:ext cx="0" cy="0"/>
          <a:chOff x="0" y="0"/>
          <a:chExt cx="0" cy="0"/>
        </a:xfrm>
      </p:grpSpPr>
      <p:sp>
        <p:nvSpPr>
          <p:cNvPr id="74" name="Google Shape;74;p32"/>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2"/>
          <p:cNvSpPr txBox="1"/>
          <p:nvPr>
            <p:ph idx="1" type="body"/>
          </p:nvPr>
        </p:nvSpPr>
        <p:spPr>
          <a:xfrm>
            <a:off x="1207008"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6" name="Google Shape;76;p32"/>
          <p:cNvSpPr txBox="1"/>
          <p:nvPr>
            <p:ph idx="2" type="body"/>
          </p:nvPr>
        </p:nvSpPr>
        <p:spPr>
          <a:xfrm>
            <a:off x="1207008" y="2656566"/>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7" name="Google Shape;77;p32"/>
          <p:cNvSpPr txBox="1"/>
          <p:nvPr>
            <p:ph idx="3" type="body"/>
          </p:nvPr>
        </p:nvSpPr>
        <p:spPr>
          <a:xfrm>
            <a:off x="6231230" y="1913470"/>
            <a:ext cx="4754880" cy="74309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100"/>
              <a:buNone/>
              <a:defRPr b="1" sz="2100"/>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8" name="Google Shape;78;p32"/>
          <p:cNvSpPr txBox="1"/>
          <p:nvPr>
            <p:ph idx="4" type="body"/>
          </p:nvPr>
        </p:nvSpPr>
        <p:spPr>
          <a:xfrm>
            <a:off x="6231230" y="2656564"/>
            <a:ext cx="4754880" cy="3566160"/>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200"/>
              </a:spcBef>
              <a:spcAft>
                <a:spcPts val="0"/>
              </a:spcAft>
              <a:buSzPts val="2200"/>
              <a:buChar char="▪"/>
              <a:defRPr sz="2200"/>
            </a:lvl1pPr>
            <a:lvl2pPr indent="-355600" lvl="1" marL="914400" algn="l">
              <a:lnSpc>
                <a:spcPct val="90000"/>
              </a:lnSpc>
              <a:spcBef>
                <a:spcPts val="200"/>
              </a:spcBef>
              <a:spcAft>
                <a:spcPts val="0"/>
              </a:spcAft>
              <a:buSzPts val="2000"/>
              <a:buChar char="▪"/>
              <a:defRPr sz="2000"/>
            </a:lvl2pPr>
            <a:lvl3pPr indent="-342900" lvl="2" marL="1371600" algn="l">
              <a:lnSpc>
                <a:spcPct val="90000"/>
              </a:lnSpc>
              <a:spcBef>
                <a:spcPts val="400"/>
              </a:spcBef>
              <a:spcAft>
                <a:spcPts val="0"/>
              </a:spcAft>
              <a:buSzPts val="1800"/>
              <a:buChar char="▪"/>
              <a:defRPr sz="18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9" name="Google Shape;79;p32"/>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2"/>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24"/>
          <p:cNvSpPr/>
          <p:nvPr/>
        </p:nvSpPr>
        <p:spPr>
          <a:xfrm>
            <a:off x="483" y="176109"/>
            <a:ext cx="12188952" cy="1645919"/>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4"/>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lt2"/>
              </a:buClr>
              <a:buSzPts val="4000"/>
              <a:buFont typeface="Corbel"/>
              <a:buNone/>
              <a:defRPr b="0" i="0" sz="4000" u="none" cap="none" strike="noStrike">
                <a:solidFill>
                  <a:schemeClr val="lt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4"/>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dk1"/>
              </a:buClr>
              <a:buSzPts val="2200"/>
              <a:buFont typeface="Noto Sans Symbols"/>
              <a:buChar char="▪"/>
              <a:defRPr b="0" i="0" sz="2200" u="none" cap="none" strike="noStrike">
                <a:solidFill>
                  <a:schemeClr val="dk1"/>
                </a:solidFill>
                <a:latin typeface="Corbel"/>
                <a:ea typeface="Corbel"/>
                <a:cs typeface="Corbel"/>
                <a:sym typeface="Corbel"/>
              </a:defRPr>
            </a:lvl1pPr>
            <a:lvl2pPr indent="-355600" lvl="1" marL="914400" marR="0" rtl="0" algn="l">
              <a:lnSpc>
                <a:spcPct val="90000"/>
              </a:lnSpc>
              <a:spcBef>
                <a:spcPts val="200"/>
              </a:spcBef>
              <a:spcAft>
                <a:spcPts val="0"/>
              </a:spcAft>
              <a:buClr>
                <a:schemeClr val="dk1"/>
              </a:buClr>
              <a:buSzPts val="2000"/>
              <a:buFont typeface="Noto Sans Symbols"/>
              <a:buChar char="▪"/>
              <a:defRPr b="0" i="0" sz="2000" u="none" cap="none" strike="noStrike">
                <a:solidFill>
                  <a:schemeClr val="dk1"/>
                </a:solidFill>
                <a:latin typeface="Corbel"/>
                <a:ea typeface="Corbel"/>
                <a:cs typeface="Corbel"/>
                <a:sym typeface="Corbel"/>
              </a:defRPr>
            </a:lvl2pPr>
            <a:lvl3pPr indent="-342900" lvl="2" marL="1371600" marR="0" rtl="0" algn="l">
              <a:lnSpc>
                <a:spcPct val="90000"/>
              </a:lnSpc>
              <a:spcBef>
                <a:spcPts val="400"/>
              </a:spcBef>
              <a:spcAft>
                <a:spcPts val="0"/>
              </a:spcAft>
              <a:buClr>
                <a:schemeClr val="dk1"/>
              </a:buClr>
              <a:buSzPts val="1800"/>
              <a:buFont typeface="Noto Sans Symbols"/>
              <a:buChar char="▪"/>
              <a:defRPr b="0" i="0" sz="1800" u="none" cap="none" strike="noStrike">
                <a:solidFill>
                  <a:schemeClr val="dk1"/>
                </a:solidFill>
                <a:latin typeface="Corbel"/>
                <a:ea typeface="Corbel"/>
                <a:cs typeface="Corbel"/>
                <a:sym typeface="Corbel"/>
              </a:defRPr>
            </a:lvl3pPr>
            <a:lvl4pPr indent="-330200" lvl="3" marL="18288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4pPr>
            <a:lvl5pPr indent="-330200" lvl="4" marL="22860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dk1"/>
              </a:buClr>
              <a:buSzPts val="1600"/>
              <a:buFont typeface="Noto Sans Symbols"/>
              <a:buChar char="▪"/>
              <a:defRPr b="0" i="0" sz="1600" u="none" cap="none" strike="noStrike">
                <a:solidFill>
                  <a:schemeClr val="dk1"/>
                </a:solidFill>
                <a:latin typeface="Corbel"/>
                <a:ea typeface="Corbel"/>
                <a:cs typeface="Corbel"/>
                <a:sym typeface="Corbel"/>
              </a:defRPr>
            </a:lvl9pPr>
          </a:lstStyle>
          <a:p/>
        </p:txBody>
      </p:sp>
      <p:sp>
        <p:nvSpPr>
          <p:cNvPr id="13" name="Google Shape;13;p24"/>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4" name="Google Shape;14;p24"/>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24"/>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8" name="Shape 28"/>
        <p:cNvGrpSpPr/>
        <p:nvPr/>
      </p:nvGrpSpPr>
      <p:grpSpPr>
        <a:xfrm>
          <a:off x="0" y="0"/>
          <a:ext cx="0" cy="0"/>
          <a:chOff x="0" y="0"/>
          <a:chExt cx="0" cy="0"/>
        </a:xfrm>
      </p:grpSpPr>
      <p:sp>
        <p:nvSpPr>
          <p:cNvPr id="29" name="Google Shape;29;p23"/>
          <p:cNvSpPr/>
          <p:nvPr/>
        </p:nvSpPr>
        <p:spPr>
          <a:xfrm>
            <a:off x="483" y="176109"/>
            <a:ext cx="12188952" cy="1645919"/>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2"/>
              </a:buClr>
              <a:buSzPts val="4000"/>
              <a:buFont typeface="Corbel"/>
              <a:buNone/>
              <a:defRPr b="0" i="0" sz="4000" u="none" cap="none" strike="noStrike">
                <a:solidFill>
                  <a:schemeClr val="dk2"/>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23"/>
          <p:cNvSpPr txBox="1"/>
          <p:nvPr>
            <p:ph idx="1" type="body"/>
          </p:nvPr>
        </p:nvSpPr>
        <p:spPr>
          <a:xfrm>
            <a:off x="1202919" y="2011680"/>
            <a:ext cx="9784080" cy="420624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200"/>
              </a:spcBef>
              <a:spcAft>
                <a:spcPts val="0"/>
              </a:spcAft>
              <a:buClr>
                <a:schemeClr val="lt1"/>
              </a:buClr>
              <a:buSzPts val="2200"/>
              <a:buFont typeface="Noto Sans Symbols"/>
              <a:buChar char="▪"/>
              <a:defRPr b="0" i="0" sz="2200" u="none" cap="none" strike="noStrike">
                <a:solidFill>
                  <a:schemeClr val="lt1"/>
                </a:solidFill>
                <a:latin typeface="Corbel"/>
                <a:ea typeface="Corbel"/>
                <a:cs typeface="Corbel"/>
                <a:sym typeface="Corbel"/>
              </a:defRPr>
            </a:lvl1pPr>
            <a:lvl2pPr indent="-355600" lvl="1" marL="914400" marR="0" rtl="0" algn="l">
              <a:lnSpc>
                <a:spcPct val="90000"/>
              </a:lnSpc>
              <a:spcBef>
                <a:spcPts val="200"/>
              </a:spcBef>
              <a:spcAft>
                <a:spcPts val="0"/>
              </a:spcAft>
              <a:buClr>
                <a:schemeClr val="lt1"/>
              </a:buClr>
              <a:buSzPts val="2000"/>
              <a:buFont typeface="Noto Sans Symbol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400"/>
              </a:spcBef>
              <a:spcAft>
                <a:spcPts val="0"/>
              </a:spcAft>
              <a:buClr>
                <a:schemeClr val="lt1"/>
              </a:buClr>
              <a:buSzPts val="1800"/>
              <a:buFont typeface="Noto Sans Symbols"/>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400"/>
              </a:spcBef>
              <a:spcAft>
                <a:spcPts val="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400"/>
              </a:spcBef>
              <a:spcAft>
                <a:spcPts val="400"/>
              </a:spcAft>
              <a:buClr>
                <a:schemeClr val="lt1"/>
              </a:buClr>
              <a:buSzPts val="1600"/>
              <a:buFont typeface="Noto Sans Symbols"/>
              <a:buChar char="▪"/>
              <a:defRPr b="0" i="0" sz="1600" u="none" cap="none" strike="noStrike">
                <a:solidFill>
                  <a:schemeClr val="lt1"/>
                </a:solidFill>
                <a:latin typeface="Corbel"/>
                <a:ea typeface="Corbel"/>
                <a:cs typeface="Corbel"/>
                <a:sym typeface="Corbel"/>
              </a:defRPr>
            </a:lvl9pPr>
          </a:lstStyle>
          <a:p/>
        </p:txBody>
      </p:sp>
      <p:sp>
        <p:nvSpPr>
          <p:cNvPr id="32" name="Google Shape;32;p23"/>
          <p:cNvSpPr txBox="1"/>
          <p:nvPr>
            <p:ph idx="10" type="dt"/>
          </p:nvPr>
        </p:nvSpPr>
        <p:spPr>
          <a:xfrm>
            <a:off x="1202266" y="6422854"/>
            <a:ext cx="3000894" cy="365125"/>
          </a:xfrm>
          <a:prstGeom prst="rect">
            <a:avLst/>
          </a:prstGeom>
          <a:noFill/>
          <a:ln>
            <a:noFill/>
          </a:ln>
        </p:spPr>
        <p:txBody>
          <a:bodyPr anchorCtr="0" anchor="ctr" bIns="45700" lIns="91425"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33" name="Google Shape;33;p23"/>
          <p:cNvSpPr txBox="1"/>
          <p:nvPr>
            <p:ph idx="11" type="ftr"/>
          </p:nvPr>
        </p:nvSpPr>
        <p:spPr>
          <a:xfrm>
            <a:off x="5596471" y="6422854"/>
            <a:ext cx="504444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34" name="Google Shape;34;p23"/>
          <p:cNvSpPr txBox="1"/>
          <p:nvPr>
            <p:ph idx="12" type="sldNum"/>
          </p:nvPr>
        </p:nvSpPr>
        <p:spPr>
          <a:xfrm>
            <a:off x="10658927" y="6422854"/>
            <a:ext cx="946264" cy="365125"/>
          </a:xfrm>
          <a:prstGeom prst="rect">
            <a:avLst/>
          </a:prstGeom>
          <a:noFill/>
          <a:ln>
            <a:noFill/>
          </a:ln>
        </p:spPr>
        <p:txBody>
          <a:bodyPr anchorCtr="0" anchor="ctr" bIns="45700" lIns="45700"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flc.losrios.edu/student-resources/remote-campus-information-for-students/basic-needs-resources" TargetMode="External"/><Relationship Id="rId4" Type="http://schemas.openxmlformats.org/officeDocument/2006/relationships/hyperlink" Target="https://docs.google.com/forms/d/e/1FAIpQLSefNHM7ItTsRItLN2xl0qOZu4wBU4LQYBNvNzc7pRgMwjnyAw/viewform" TargetMode="External"/><Relationship Id="rId9" Type="http://schemas.openxmlformats.org/officeDocument/2006/relationships/image" Target="../media/image7.png"/><Relationship Id="rId5" Type="http://schemas.openxmlformats.org/officeDocument/2006/relationships/hyperlink" Target="https://flc.losrios.edu/student-resources/remote-campus-information-for-students" TargetMode="External"/><Relationship Id="rId6" Type="http://schemas.openxmlformats.org/officeDocument/2006/relationships/hyperlink" Target="https://foundation.losrios.edu/students-and-alumni/students-get-support/apply-for-cares-emergency-fund" TargetMode="External"/><Relationship Id="rId7" Type="http://schemas.openxmlformats.org/officeDocument/2006/relationships/hyperlink" Target="https://foundation.losrios.edu/students-and-alumni/apply-for-student-emergency-fund" TargetMode="External"/><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FLC-WelcomeCenter@flc.losrios.edu" TargetMode="External"/><Relationship Id="rId4" Type="http://schemas.openxmlformats.org/officeDocument/2006/relationships/hyperlink" Target="https://docs.google.com/forms/d/e/1FAIpQLSefNHM7ItTsRItLN2xl0qOZu4wBU4LQYBNvNzc7pRgMwjnyAw/viewform" TargetMode="External"/><Relationship Id="rId9" Type="http://schemas.openxmlformats.org/officeDocument/2006/relationships/image" Target="../media/image7.png"/><Relationship Id="rId5" Type="http://schemas.openxmlformats.org/officeDocument/2006/relationships/hyperlink" Target="https://tinyurl.com/Student-Services-Spring21" TargetMode="External"/><Relationship Id="rId6" Type="http://schemas.openxmlformats.org/officeDocument/2006/relationships/hyperlink" Target="https://lrccd.instructure.com/" TargetMode="External"/><Relationship Id="rId7" Type="http://schemas.openxmlformats.org/officeDocument/2006/relationships/hyperlink" Target="https://lor.instructure.com/resources/0cb53598cb7941c387f2b405cd4252fd?shared" TargetMode="External"/><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flc.losrios.edu/campus-life/health-and-safety/health-and-wellness-services" TargetMode="External"/><Relationship Id="rId4" Type="http://schemas.openxmlformats.org/officeDocument/2006/relationships/hyperlink" Target="https://docs.google.com/document/d/14IT279A_EWQDhrBhXtGdP8WB5S5Yh87TzVfOLv3v8NU/edit" TargetMode="External"/><Relationship Id="rId9" Type="http://schemas.openxmlformats.org/officeDocument/2006/relationships/image" Target="../media/image7.png"/><Relationship Id="rId5" Type="http://schemas.openxmlformats.org/officeDocument/2006/relationships/hyperlink" Target="https://flc.losrios.edu/campus-life/health-and-safety/health-and-wellness-services/campushealth-by-timelymd" TargetMode="External"/><Relationship Id="rId6" Type="http://schemas.openxmlformats.org/officeDocument/2006/relationships/hyperlink" Target="https://flc.losrios.edu/campus-life/health-and-safety/health-and-wellness-services/mental-health-support" TargetMode="External"/><Relationship Id="rId7" Type="http://schemas.openxmlformats.org/officeDocument/2006/relationships/hyperlink" Target="https://flc.losrios.edu/campus-life/health-and-safety/sexual-violence-and-title-ix/weave-confidential-advocate" TargetMode="External"/><Relationship Id="rId8"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docs.google.com/forms/d/10-MFBVmEvG3vwKA9K5RFKE0ajIami3oKWVSba-MgAAs/edit?usp=shar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hyperlink" Target="https://www.facebook.com/flcequitycenter" TargetMode="External"/><Relationship Id="rId11" Type="http://schemas.openxmlformats.org/officeDocument/2006/relationships/image" Target="../media/image17.png"/><Relationship Id="rId10" Type="http://schemas.openxmlformats.org/officeDocument/2006/relationships/image" Target="../media/image9.png"/><Relationship Id="rId9" Type="http://schemas.openxmlformats.org/officeDocument/2006/relationships/image" Target="../media/image8.jpg"/><Relationship Id="rId5" Type="http://schemas.openxmlformats.org/officeDocument/2006/relationships/hyperlink" Target="https://twitter.com/flcequitycenter" TargetMode="External"/><Relationship Id="rId6" Type="http://schemas.openxmlformats.org/officeDocument/2006/relationships/hyperlink" Target="https://instagram.com/flcequitycenter" TargetMode="External"/><Relationship Id="rId7" Type="http://schemas.openxmlformats.org/officeDocument/2006/relationships/image" Target="../media/image10.png"/><Relationship Id="rId8"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20.jpg"/><Relationship Id="rId13" Type="http://schemas.openxmlformats.org/officeDocument/2006/relationships/image" Target="../media/image24.jpg"/><Relationship Id="rId12" Type="http://schemas.openxmlformats.org/officeDocument/2006/relationships/image" Target="../media/image22.jpg"/><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1.jpg"/><Relationship Id="rId4" Type="http://schemas.openxmlformats.org/officeDocument/2006/relationships/image" Target="../media/image15.jpg"/><Relationship Id="rId9" Type="http://schemas.openxmlformats.org/officeDocument/2006/relationships/image" Target="../media/image18.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9.jpg"/><Relationship Id="rId8"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hyperlink" Target="https://flc.losrios.edu/about-us/our-valu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document/d/12zNeJc6_jpQY_c9RqnC-y6VzrI1mAbopaHseQOQ_AC8/edit?usp=sharing" TargetMode="External"/><Relationship Id="rId4" Type="http://schemas.openxmlformats.org/officeDocument/2006/relationships/image" Target="../media/image4.jp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tinyurl.com/flcequityonline" TargetMode="External"/><Relationship Id="rId4" Type="http://schemas.openxmlformats.org/officeDocument/2006/relationships/hyperlink" Target="https://docs.google.com/spreadsheets/d/1YGsHCD9OPSbWI-aVZ3lJW98hLLkQ1LnxttEKytMmY4E/edit#gid=0" TargetMode="External"/><Relationship Id="rId5" Type="http://schemas.openxmlformats.org/officeDocument/2006/relationships/hyperlink" Target="http://tinyurl.com/flcequityresources" TargetMode="External"/><Relationship Id="rId6" Type="http://schemas.openxmlformats.org/officeDocument/2006/relationships/hyperlink" Target="mailto:FuerteA@flc.losrios.edu" TargetMode="External"/><Relationship Id="rId7" Type="http://schemas.openxmlformats.org/officeDocument/2006/relationships/image" Target="../media/image4.jp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 name="Shape 113"/>
        <p:cNvGrpSpPr/>
        <p:nvPr/>
      </p:nvGrpSpPr>
      <p:grpSpPr>
        <a:xfrm>
          <a:off x="0" y="0"/>
          <a:ext cx="0" cy="0"/>
          <a:chOff x="0" y="0"/>
          <a:chExt cx="0" cy="0"/>
        </a:xfrm>
      </p:grpSpPr>
      <p:sp>
        <p:nvSpPr>
          <p:cNvPr id="114" name="Google Shape;114;p1"/>
          <p:cNvSpPr txBox="1"/>
          <p:nvPr>
            <p:ph type="ctrTitle"/>
          </p:nvPr>
        </p:nvSpPr>
        <p:spPr>
          <a:xfrm>
            <a:off x="-108525" y="2166375"/>
            <a:ext cx="12435599" cy="17394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5400"/>
              <a:buFont typeface="Century Gothic"/>
              <a:buNone/>
            </a:pPr>
            <a:r>
              <a:rPr b="1" lang="en-US" sz="4200">
                <a:latin typeface="Century Gothic"/>
                <a:ea typeface="Century Gothic"/>
                <a:cs typeface="Century Gothic"/>
                <a:sym typeface="Century Gothic"/>
              </a:rPr>
              <a:t>Equity Center Presentation</a:t>
            </a:r>
            <a:endParaRPr b="1" sz="4200">
              <a:latin typeface="Century Gothic"/>
              <a:ea typeface="Century Gothic"/>
              <a:cs typeface="Century Gothic"/>
              <a:sym typeface="Century Gothic"/>
            </a:endParaRPr>
          </a:p>
          <a:p>
            <a:pPr indent="0" lvl="0" marL="0" rtl="0" algn="ctr">
              <a:lnSpc>
                <a:spcPct val="80000"/>
              </a:lnSpc>
              <a:spcBef>
                <a:spcPts val="0"/>
              </a:spcBef>
              <a:spcAft>
                <a:spcPts val="0"/>
              </a:spcAft>
              <a:buClr>
                <a:schemeClr val="lt1"/>
              </a:buClr>
              <a:buSzPts val="5400"/>
              <a:buFont typeface="Century Gothic"/>
              <a:buNone/>
            </a:pPr>
            <a:r>
              <a:rPr b="1" lang="en-US" sz="4200">
                <a:latin typeface="Century Gothic"/>
                <a:ea typeface="Century Gothic"/>
                <a:cs typeface="Century Gothic"/>
                <a:sym typeface="Century Gothic"/>
              </a:rPr>
              <a:t>Spring 2021</a:t>
            </a:r>
            <a:endParaRPr b="1" sz="4200">
              <a:latin typeface="Century Gothic"/>
              <a:ea typeface="Century Gothic"/>
              <a:cs typeface="Century Gothic"/>
              <a:sym typeface="Century Gothic"/>
            </a:endParaRPr>
          </a:p>
        </p:txBody>
      </p:sp>
      <p:sp>
        <p:nvSpPr>
          <p:cNvPr id="115" name="Google Shape;115;p1"/>
          <p:cNvSpPr txBox="1"/>
          <p:nvPr>
            <p:ph idx="1" type="subTitle"/>
          </p:nvPr>
        </p:nvSpPr>
        <p:spPr>
          <a:xfrm>
            <a:off x="155575" y="5584050"/>
            <a:ext cx="11687700" cy="1239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b="1" lang="en-US" sz="1800">
                <a:solidFill>
                  <a:srgbClr val="000000"/>
                </a:solidFill>
                <a:highlight>
                  <a:srgbClr val="FFFFFF"/>
                </a:highlight>
                <a:latin typeface="Century Gothic"/>
                <a:ea typeface="Century Gothic"/>
                <a:cs typeface="Century Gothic"/>
                <a:sym typeface="Century Gothic"/>
              </a:rPr>
              <a:t>Presented by: </a:t>
            </a:r>
            <a:r>
              <a:rPr lang="en-US" sz="1800">
                <a:solidFill>
                  <a:srgbClr val="000000"/>
                </a:solidFill>
                <a:highlight>
                  <a:srgbClr val="FFFFFF"/>
                </a:highlight>
                <a:latin typeface="Century Gothic"/>
                <a:ea typeface="Century Gothic"/>
                <a:cs typeface="Century Gothic"/>
                <a:sym typeface="Century Gothic"/>
              </a:rPr>
              <a:t>Victoire Chochezi, Faculty Coordinator Equity Center</a:t>
            </a:r>
            <a:endParaRPr sz="1800">
              <a:solidFill>
                <a:srgbClr val="000000"/>
              </a:solidFill>
              <a:highlight>
                <a:srgbClr val="FFFFFF"/>
              </a:highlight>
              <a:latin typeface="Century Gothic"/>
              <a:ea typeface="Century Gothic"/>
              <a:cs typeface="Century Gothic"/>
              <a:sym typeface="Century Gothic"/>
            </a:endParaRPr>
          </a:p>
          <a:p>
            <a:pPr indent="0" lvl="0" marL="0" rtl="0" algn="l">
              <a:lnSpc>
                <a:spcPct val="90000"/>
              </a:lnSpc>
              <a:spcBef>
                <a:spcPts val="0"/>
              </a:spcBef>
              <a:spcAft>
                <a:spcPts val="0"/>
              </a:spcAft>
              <a:buSzPts val="2400"/>
              <a:buNone/>
            </a:pPr>
            <a:r>
              <a:rPr lang="en-US" sz="1800">
                <a:solidFill>
                  <a:srgbClr val="000000"/>
                </a:solidFill>
                <a:highlight>
                  <a:srgbClr val="FFFFFF"/>
                </a:highlight>
                <a:latin typeface="Century Gothic"/>
                <a:ea typeface="Century Gothic"/>
                <a:cs typeface="Century Gothic"/>
                <a:sym typeface="Century Gothic"/>
              </a:rPr>
              <a:t>Andrea Fuertes, Student Support Specialist Equity Center</a:t>
            </a:r>
            <a:endParaRPr sz="1800">
              <a:solidFill>
                <a:srgbClr val="000000"/>
              </a:solidFill>
              <a:highlight>
                <a:srgbClr val="FFFFFF"/>
              </a:highlight>
              <a:latin typeface="Century Gothic"/>
              <a:ea typeface="Century Gothic"/>
              <a:cs typeface="Century Gothic"/>
              <a:sym typeface="Century Gothic"/>
            </a:endParaRPr>
          </a:p>
          <a:p>
            <a:pPr indent="0" lvl="0" marL="0" rtl="0" algn="l">
              <a:lnSpc>
                <a:spcPct val="90000"/>
              </a:lnSpc>
              <a:spcBef>
                <a:spcPts val="0"/>
              </a:spcBef>
              <a:spcAft>
                <a:spcPts val="0"/>
              </a:spcAft>
              <a:buSzPts val="2400"/>
              <a:buNone/>
            </a:pPr>
            <a:r>
              <a:rPr lang="en-US" sz="1800">
                <a:solidFill>
                  <a:srgbClr val="000000"/>
                </a:solidFill>
                <a:highlight>
                  <a:srgbClr val="FFFFFF"/>
                </a:highlight>
                <a:latin typeface="Century Gothic"/>
                <a:ea typeface="Century Gothic"/>
                <a:cs typeface="Century Gothic"/>
                <a:sym typeface="Century Gothic"/>
              </a:rPr>
              <a:t>Fénix Lopez and Bindu Mukkamala, Student Assistants Equity Center</a:t>
            </a:r>
            <a:endParaRPr sz="1800">
              <a:solidFill>
                <a:srgbClr val="000000"/>
              </a:solidFill>
              <a:highlight>
                <a:srgbClr val="FFFFFF"/>
              </a:highlight>
              <a:latin typeface="Century Gothic"/>
              <a:ea typeface="Century Gothic"/>
              <a:cs typeface="Century Gothic"/>
              <a:sym typeface="Century Gothic"/>
            </a:endParaRPr>
          </a:p>
          <a:p>
            <a:pPr indent="0" lvl="0" marL="0" rtl="0" algn="l">
              <a:lnSpc>
                <a:spcPct val="90000"/>
              </a:lnSpc>
              <a:spcBef>
                <a:spcPts val="0"/>
              </a:spcBef>
              <a:spcAft>
                <a:spcPts val="0"/>
              </a:spcAft>
              <a:buSzPts val="2400"/>
              <a:buNone/>
            </a:pPr>
            <a:r>
              <a:rPr lang="en-US" sz="1800">
                <a:solidFill>
                  <a:srgbClr val="000000"/>
                </a:solidFill>
                <a:highlight>
                  <a:srgbClr val="FFFFFF"/>
                </a:highlight>
                <a:latin typeface="Century Gothic"/>
                <a:ea typeface="Century Gothic"/>
                <a:cs typeface="Century Gothic"/>
                <a:sym typeface="Century Gothic"/>
              </a:rPr>
              <a:t>Kellie Butler, Dean of Student Services</a:t>
            </a:r>
            <a:endParaRPr sz="1800">
              <a:solidFill>
                <a:srgbClr val="000000"/>
              </a:solidFill>
              <a:highlight>
                <a:srgbClr val="FFFFFF"/>
              </a:highlight>
              <a:latin typeface="Century Gothic"/>
              <a:ea typeface="Century Gothic"/>
              <a:cs typeface="Century Gothic"/>
              <a:sym typeface="Century Gothic"/>
            </a:endParaRPr>
          </a:p>
        </p:txBody>
      </p:sp>
      <p:pic>
        <p:nvPicPr>
          <p:cNvPr descr="flc-horizontal-teal-300dpi-CMYK.jpg (2716Ã908)" id="116" name="Google Shape;116;p1"/>
          <p:cNvPicPr preferRelativeResize="0"/>
          <p:nvPr/>
        </p:nvPicPr>
        <p:blipFill rotWithShape="1">
          <a:blip r:embed="rId3">
            <a:alphaModFix/>
          </a:blip>
          <a:srcRect b="0" l="0" r="0" t="0"/>
          <a:stretch/>
        </p:blipFill>
        <p:spPr>
          <a:xfrm>
            <a:off x="4182203" y="0"/>
            <a:ext cx="3833690" cy="1281661"/>
          </a:xfrm>
          <a:prstGeom prst="rect">
            <a:avLst/>
          </a:prstGeom>
          <a:noFill/>
          <a:ln>
            <a:noFill/>
          </a:ln>
        </p:spPr>
      </p:pic>
      <p:sp>
        <p:nvSpPr>
          <p:cNvPr id="117" name="Google Shape;117;p1"/>
          <p:cNvSpPr txBox="1"/>
          <p:nvPr/>
        </p:nvSpPr>
        <p:spPr>
          <a:xfrm>
            <a:off x="3490125" y="3905775"/>
            <a:ext cx="5238300" cy="4926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800"/>
              <a:buFont typeface="Noto Sans Symbols"/>
              <a:buNone/>
            </a:pPr>
            <a:r>
              <a:rPr b="1" i="0" lang="en-US" sz="2400" u="none" cap="none" strike="noStrike">
                <a:solidFill>
                  <a:srgbClr val="FFFFFF"/>
                </a:solidFill>
                <a:latin typeface="Century Gothic"/>
                <a:ea typeface="Century Gothic"/>
                <a:cs typeface="Century Gothic"/>
                <a:sym typeface="Century Gothic"/>
              </a:rPr>
              <a:t>February 8, 2021</a:t>
            </a:r>
            <a:endParaRPr b="0" i="1" sz="2400" u="none" cap="none" strike="noStrike">
              <a:solidFill>
                <a:srgbClr val="FFFFFF"/>
              </a:solidFill>
              <a:latin typeface="Century Gothic"/>
              <a:ea typeface="Century Gothic"/>
              <a:cs typeface="Century Gothic"/>
              <a:sym typeface="Century Gothic"/>
            </a:endParaRPr>
          </a:p>
        </p:txBody>
      </p:sp>
      <p:sp>
        <p:nvSpPr>
          <p:cNvPr descr="Smiley Face Background png download - 500*500 - Free Transparent ..." id="118" name="Google Shape;118;p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descr="Yellow Emoji Birthday Party Happy Face Symbol Classic Round ..." id="119" name="Google Shape;119;p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120" name="Google Shape;120;p1"/>
          <p:cNvGrpSpPr/>
          <p:nvPr/>
        </p:nvGrpSpPr>
        <p:grpSpPr>
          <a:xfrm>
            <a:off x="5075" y="4268111"/>
            <a:ext cx="12181841" cy="1315933"/>
            <a:chOff x="0" y="4343249"/>
            <a:chExt cx="12181841" cy="1315933"/>
          </a:xfrm>
        </p:grpSpPr>
        <p:pic>
          <p:nvPicPr>
            <p:cNvPr id="121" name="Google Shape;121;p1"/>
            <p:cNvPicPr preferRelativeResize="0"/>
            <p:nvPr/>
          </p:nvPicPr>
          <p:blipFill rotWithShape="1">
            <a:blip r:embed="rId4">
              <a:alphaModFix/>
            </a:blip>
            <a:srcRect b="0" l="0" r="0" t="0"/>
            <a:stretch/>
          </p:blipFill>
          <p:spPr>
            <a:xfrm>
              <a:off x="0" y="4352023"/>
              <a:ext cx="2511249" cy="1307159"/>
            </a:xfrm>
            <a:prstGeom prst="rect">
              <a:avLst/>
            </a:prstGeom>
            <a:noFill/>
            <a:ln>
              <a:noFill/>
            </a:ln>
          </p:spPr>
        </p:pic>
        <p:pic>
          <p:nvPicPr>
            <p:cNvPr id="122" name="Google Shape;122;p1"/>
            <p:cNvPicPr preferRelativeResize="0"/>
            <p:nvPr/>
          </p:nvPicPr>
          <p:blipFill rotWithShape="1">
            <a:blip r:embed="rId4">
              <a:alphaModFix/>
            </a:blip>
            <a:srcRect b="0" l="0" r="0" t="0"/>
            <a:stretch/>
          </p:blipFill>
          <p:spPr>
            <a:xfrm>
              <a:off x="2511249" y="4352023"/>
              <a:ext cx="2511249" cy="1307159"/>
            </a:xfrm>
            <a:prstGeom prst="rect">
              <a:avLst/>
            </a:prstGeom>
            <a:noFill/>
            <a:ln>
              <a:noFill/>
            </a:ln>
          </p:spPr>
        </p:pic>
        <p:pic>
          <p:nvPicPr>
            <p:cNvPr id="123" name="Google Shape;123;p1"/>
            <p:cNvPicPr preferRelativeResize="0"/>
            <p:nvPr/>
          </p:nvPicPr>
          <p:blipFill rotWithShape="1">
            <a:blip r:embed="rId4">
              <a:alphaModFix/>
            </a:blip>
            <a:srcRect b="0" l="0" r="0" t="0"/>
            <a:stretch/>
          </p:blipFill>
          <p:spPr>
            <a:xfrm>
              <a:off x="5022498" y="4343249"/>
              <a:ext cx="2511249" cy="1307159"/>
            </a:xfrm>
            <a:prstGeom prst="rect">
              <a:avLst/>
            </a:prstGeom>
            <a:noFill/>
            <a:ln>
              <a:noFill/>
            </a:ln>
          </p:spPr>
        </p:pic>
        <p:pic>
          <p:nvPicPr>
            <p:cNvPr id="124" name="Google Shape;124;p1"/>
            <p:cNvPicPr preferRelativeResize="0"/>
            <p:nvPr/>
          </p:nvPicPr>
          <p:blipFill rotWithShape="1">
            <a:blip r:embed="rId4">
              <a:alphaModFix/>
            </a:blip>
            <a:srcRect b="0" l="0" r="0" t="0"/>
            <a:stretch/>
          </p:blipFill>
          <p:spPr>
            <a:xfrm>
              <a:off x="7533747" y="4343249"/>
              <a:ext cx="2511249" cy="1307159"/>
            </a:xfrm>
            <a:prstGeom prst="rect">
              <a:avLst/>
            </a:prstGeom>
            <a:noFill/>
            <a:ln>
              <a:noFill/>
            </a:ln>
          </p:spPr>
        </p:pic>
        <p:pic>
          <p:nvPicPr>
            <p:cNvPr id="125" name="Google Shape;125;p1"/>
            <p:cNvPicPr preferRelativeResize="0"/>
            <p:nvPr/>
          </p:nvPicPr>
          <p:blipFill rotWithShape="1">
            <a:blip r:embed="rId4">
              <a:alphaModFix/>
            </a:blip>
            <a:srcRect b="0" l="0" r="14907" t="0"/>
            <a:stretch/>
          </p:blipFill>
          <p:spPr>
            <a:xfrm>
              <a:off x="10044997" y="4343249"/>
              <a:ext cx="2136844" cy="1307159"/>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afd2534e4e_0_108"/>
          <p:cNvSpPr txBox="1"/>
          <p:nvPr>
            <p:ph type="title"/>
          </p:nvPr>
        </p:nvSpPr>
        <p:spPr>
          <a:xfrm>
            <a:off x="1062500" y="2501950"/>
            <a:ext cx="9784200" cy="90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b="1" lang="en-US" sz="4800">
                <a:latin typeface="Calibri"/>
                <a:ea typeface="Calibri"/>
                <a:cs typeface="Calibri"/>
                <a:sym typeface="Calibri"/>
              </a:rPr>
              <a:t>New PEAC²E Program</a:t>
            </a:r>
            <a:endParaRPr i="1" sz="4800"/>
          </a:p>
        </p:txBody>
      </p:sp>
      <p:sp>
        <p:nvSpPr>
          <p:cNvPr id="209" name="Google Shape;209;gafd2534e4e_0_108"/>
          <p:cNvSpPr txBox="1"/>
          <p:nvPr/>
        </p:nvSpPr>
        <p:spPr>
          <a:xfrm>
            <a:off x="600950" y="2345700"/>
            <a:ext cx="5724300" cy="2581200"/>
          </a:xfrm>
          <a:prstGeom prst="rect">
            <a:avLst/>
          </a:prstGeom>
          <a:noFill/>
          <a:ln>
            <a:noFill/>
          </a:ln>
        </p:spPr>
        <p:txBody>
          <a:bodyPr anchorCtr="0" anchor="t" bIns="91425" lIns="91425" spcFirstLastPara="1" rIns="91425" wrap="square" tIns="91425">
            <a:noAutofit/>
          </a:bodyPr>
          <a:lstStyle/>
          <a:p>
            <a:pPr indent="-381000" lvl="1" marL="914400" marR="0" rtl="0" algn="l">
              <a:lnSpc>
                <a:spcPct val="115000"/>
              </a:lnSpc>
              <a:spcBef>
                <a:spcPts val="0"/>
              </a:spcBef>
              <a:spcAft>
                <a:spcPts val="0"/>
              </a:spcAft>
              <a:buClr>
                <a:schemeClr val="lt1"/>
              </a:buClr>
              <a:buSzPts val="2400"/>
              <a:buFont typeface="Century Gothic"/>
              <a:buChar char="○"/>
            </a:pPr>
            <a:r>
              <a:rPr b="1" i="0" lang="en-US" sz="2400" u="none" cap="none" strike="noStrike">
                <a:solidFill>
                  <a:schemeClr val="lt1"/>
                </a:solidFill>
                <a:latin typeface="Century Gothic"/>
                <a:ea typeface="Century Gothic"/>
                <a:cs typeface="Century Gothic"/>
                <a:sym typeface="Century Gothic"/>
              </a:rPr>
              <a:t>FLC’s new program designed to provide an enhanced educational experience for the college’s Black, Indigenous, and People of Color (BIPOC) communities</a:t>
            </a:r>
            <a:endParaRPr b="1" i="0" sz="1200" u="none" cap="none" strike="noStrike">
              <a:solidFill>
                <a:schemeClr val="lt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2400"/>
              <a:buFont typeface="Arial"/>
              <a:buNone/>
            </a:pPr>
            <a:r>
              <a:t/>
            </a:r>
            <a:endParaRPr b="0" i="0" sz="1200" u="none" cap="none" strike="noStrike">
              <a:solidFill>
                <a:srgbClr val="FFC000"/>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2800"/>
              <a:buFont typeface="Arial"/>
              <a:buNone/>
            </a:pPr>
            <a:r>
              <a:t/>
            </a:r>
            <a:endParaRPr b="0" i="0" sz="2800" u="none" cap="none" strike="noStrike">
              <a:solidFill>
                <a:srgbClr val="FFC000"/>
              </a:solidFill>
              <a:latin typeface="Century Gothic"/>
              <a:ea typeface="Century Gothic"/>
              <a:cs typeface="Century Gothic"/>
              <a:sym typeface="Century Gothic"/>
            </a:endParaRPr>
          </a:p>
        </p:txBody>
      </p:sp>
      <p:sp>
        <p:nvSpPr>
          <p:cNvPr id="210" name="Google Shape;210;gafd2534e4e_0_108"/>
          <p:cNvSpPr txBox="1"/>
          <p:nvPr>
            <p:ph type="title"/>
          </p:nvPr>
        </p:nvSpPr>
        <p:spPr>
          <a:xfrm>
            <a:off x="141450" y="1212125"/>
            <a:ext cx="11909100" cy="68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b="1" lang="en-US" sz="2300">
                <a:latin typeface="Century Gothic"/>
                <a:ea typeface="Century Gothic"/>
                <a:cs typeface="Century Gothic"/>
                <a:sym typeface="Century Gothic"/>
              </a:rPr>
              <a:t>Peer Engagement for Achievement, Culture, Connection, and Excellence </a:t>
            </a:r>
            <a:endParaRPr i="1" sz="2300">
              <a:latin typeface="Century Gothic"/>
              <a:ea typeface="Century Gothic"/>
              <a:cs typeface="Century Gothic"/>
              <a:sym typeface="Century Gothic"/>
            </a:endParaRPr>
          </a:p>
        </p:txBody>
      </p:sp>
      <p:pic>
        <p:nvPicPr>
          <p:cNvPr id="211" name="Google Shape;211;gafd2534e4e_0_108"/>
          <p:cNvPicPr preferRelativeResize="0"/>
          <p:nvPr/>
        </p:nvPicPr>
        <p:blipFill rotWithShape="1">
          <a:blip r:embed="rId3">
            <a:alphaModFix/>
          </a:blip>
          <a:srcRect b="0" l="0" r="0" t="0"/>
          <a:stretch/>
        </p:blipFill>
        <p:spPr>
          <a:xfrm>
            <a:off x="164164" y="5525267"/>
            <a:ext cx="1000735" cy="1021257"/>
          </a:xfrm>
          <a:prstGeom prst="rect">
            <a:avLst/>
          </a:prstGeom>
          <a:noFill/>
          <a:ln>
            <a:noFill/>
          </a:ln>
        </p:spPr>
      </p:pic>
      <p:pic>
        <p:nvPicPr>
          <p:cNvPr id="212" name="Google Shape;212;gafd2534e4e_0_108"/>
          <p:cNvPicPr preferRelativeResize="0"/>
          <p:nvPr/>
        </p:nvPicPr>
        <p:blipFill rotWithShape="1">
          <a:blip r:embed="rId4">
            <a:alphaModFix/>
          </a:blip>
          <a:srcRect b="0" l="0" r="0" t="0"/>
          <a:stretch/>
        </p:blipFill>
        <p:spPr>
          <a:xfrm>
            <a:off x="164179" y="219024"/>
            <a:ext cx="1078775" cy="1109798"/>
          </a:xfrm>
          <a:prstGeom prst="rect">
            <a:avLst/>
          </a:prstGeom>
          <a:noFill/>
          <a:ln>
            <a:noFill/>
          </a:ln>
        </p:spPr>
      </p:pic>
      <p:sp>
        <p:nvSpPr>
          <p:cNvPr id="213" name="Google Shape;213;gafd2534e4e_0_108"/>
          <p:cNvSpPr txBox="1"/>
          <p:nvPr>
            <p:ph type="title"/>
          </p:nvPr>
        </p:nvSpPr>
        <p:spPr>
          <a:xfrm>
            <a:off x="1531850" y="263325"/>
            <a:ext cx="8845500" cy="1021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lang="en-US" sz="6000">
                <a:latin typeface="EB Garamond"/>
                <a:ea typeface="EB Garamond"/>
                <a:cs typeface="EB Garamond"/>
                <a:sym typeface="EB Garamond"/>
              </a:rPr>
              <a:t>PEAC²E Program</a:t>
            </a:r>
            <a:endParaRPr i="1" sz="6000">
              <a:latin typeface="EB Garamond"/>
              <a:ea typeface="EB Garamond"/>
              <a:cs typeface="EB Garamond"/>
              <a:sym typeface="EB Garamond"/>
            </a:endParaRPr>
          </a:p>
        </p:txBody>
      </p:sp>
      <p:pic>
        <p:nvPicPr>
          <p:cNvPr id="214" name="Google Shape;214;gafd2534e4e_0_108"/>
          <p:cNvPicPr preferRelativeResize="0"/>
          <p:nvPr/>
        </p:nvPicPr>
        <p:blipFill rotWithShape="1">
          <a:blip r:embed="rId5">
            <a:alphaModFix/>
          </a:blip>
          <a:srcRect b="0" l="0" r="0" t="0"/>
          <a:stretch/>
        </p:blipFill>
        <p:spPr>
          <a:xfrm>
            <a:off x="6325250" y="2004450"/>
            <a:ext cx="5561949" cy="3130076"/>
          </a:xfrm>
          <a:prstGeom prst="rect">
            <a:avLst/>
          </a:prstGeom>
          <a:noFill/>
          <a:ln>
            <a:noFill/>
          </a:ln>
        </p:spPr>
      </p:pic>
      <p:sp>
        <p:nvSpPr>
          <p:cNvPr id="215" name="Google Shape;215;gafd2534e4e_0_108"/>
          <p:cNvSpPr txBox="1"/>
          <p:nvPr/>
        </p:nvSpPr>
        <p:spPr>
          <a:xfrm>
            <a:off x="1242950" y="5993700"/>
            <a:ext cx="9477000" cy="648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2400"/>
              <a:buFont typeface="Arial"/>
              <a:buNone/>
            </a:pPr>
            <a:r>
              <a:rPr b="1" i="0" lang="en-US" sz="1400" u="none" cap="none" strike="noStrike">
                <a:solidFill>
                  <a:srgbClr val="FFC000"/>
                </a:solidFill>
                <a:latin typeface="Century Gothic"/>
                <a:ea typeface="Century Gothic"/>
                <a:cs typeface="Century Gothic"/>
                <a:sym typeface="Century Gothic"/>
              </a:rPr>
              <a:t>https://flc.losrios.edu/student-resources/support-services/peer-engagement-for-achievement-culture-connection-and-excellence-(peac2e)</a:t>
            </a:r>
            <a:endParaRPr b="1" i="0" sz="1400" u="none" cap="none" strike="noStrike">
              <a:solidFill>
                <a:srgbClr val="000000"/>
              </a:solidFill>
              <a:latin typeface="Corbel"/>
              <a:ea typeface="Corbel"/>
              <a:cs typeface="Corbel"/>
              <a:sym typeface="Corbel"/>
            </a:endParaRPr>
          </a:p>
        </p:txBody>
      </p:sp>
      <p:sp>
        <p:nvSpPr>
          <p:cNvPr id="216" name="Google Shape;216;gafd2534e4e_0_108"/>
          <p:cNvSpPr txBox="1"/>
          <p:nvPr/>
        </p:nvSpPr>
        <p:spPr>
          <a:xfrm>
            <a:off x="1395350" y="5460300"/>
            <a:ext cx="94770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2400"/>
              <a:buFont typeface="Arial"/>
              <a:buNone/>
            </a:pPr>
            <a:r>
              <a:rPr b="1" i="0" lang="en-US" sz="2600" u="none" cap="none" strike="noStrike">
                <a:solidFill>
                  <a:srgbClr val="FFC000"/>
                </a:solidFill>
                <a:latin typeface="Century Gothic"/>
                <a:ea typeface="Century Gothic"/>
                <a:cs typeface="Century Gothic"/>
                <a:sym typeface="Century Gothic"/>
              </a:rPr>
              <a:t>Learn More at the PEAC²E Website:</a:t>
            </a:r>
            <a:endParaRPr b="1" i="0" sz="2600" u="none" cap="none" strike="noStrike">
              <a:solidFill>
                <a:srgbClr val="000000"/>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ba91950cb5_0_1"/>
          <p:cNvSpPr txBox="1"/>
          <p:nvPr>
            <p:ph type="title"/>
          </p:nvPr>
        </p:nvSpPr>
        <p:spPr>
          <a:xfrm>
            <a:off x="1062500" y="2501950"/>
            <a:ext cx="9784200" cy="90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b="1" lang="en-US" sz="4800">
                <a:latin typeface="Calibri"/>
                <a:ea typeface="Calibri"/>
                <a:cs typeface="Calibri"/>
                <a:sym typeface="Calibri"/>
              </a:rPr>
              <a:t>New PEAC²E Program</a:t>
            </a:r>
            <a:endParaRPr i="1" sz="4800"/>
          </a:p>
        </p:txBody>
      </p:sp>
      <p:sp>
        <p:nvSpPr>
          <p:cNvPr id="223" name="Google Shape;223;gba91950cb5_0_1"/>
          <p:cNvSpPr txBox="1"/>
          <p:nvPr/>
        </p:nvSpPr>
        <p:spPr>
          <a:xfrm>
            <a:off x="620950" y="2199750"/>
            <a:ext cx="10840800" cy="3524400"/>
          </a:xfrm>
          <a:prstGeom prst="rect">
            <a:avLst/>
          </a:prstGeom>
          <a:noFill/>
          <a:ln>
            <a:noFill/>
          </a:ln>
        </p:spPr>
        <p:txBody>
          <a:bodyPr anchorCtr="0" anchor="t" bIns="91425" lIns="91425" spcFirstLastPara="1" rIns="91425" wrap="square" tIns="91425">
            <a:noAutofit/>
          </a:bodyPr>
          <a:lstStyle/>
          <a:p>
            <a:pPr indent="-381000" lvl="1" marL="914400" marR="0" rtl="0" algn="l">
              <a:lnSpc>
                <a:spcPct val="115000"/>
              </a:lnSpc>
              <a:spcBef>
                <a:spcPts val="0"/>
              </a:spcBef>
              <a:spcAft>
                <a:spcPts val="0"/>
              </a:spcAft>
              <a:buClr>
                <a:schemeClr val="lt1"/>
              </a:buClr>
              <a:buSzPts val="2400"/>
              <a:buFont typeface="Century Gothic"/>
              <a:buChar char="○"/>
            </a:pPr>
            <a:r>
              <a:rPr b="1" i="0" lang="en-US" sz="2400" u="none" cap="none" strike="noStrike">
                <a:solidFill>
                  <a:schemeClr val="lt1"/>
                </a:solidFill>
                <a:latin typeface="Century Gothic"/>
                <a:ea typeface="Century Gothic"/>
                <a:cs typeface="Century Gothic"/>
                <a:sym typeface="Century Gothic"/>
              </a:rPr>
              <a:t>Initial implementation will focus on first year Black/African American students then we’ll expand to LatinX, Native American, Asian Pacific Islanders, etc.</a:t>
            </a:r>
            <a:endParaRPr b="1" i="0" sz="2400" u="none" cap="none" strike="noStrike">
              <a:solidFill>
                <a:schemeClr val="lt1"/>
              </a:solidFill>
              <a:latin typeface="Century Gothic"/>
              <a:ea typeface="Century Gothic"/>
              <a:cs typeface="Century Gothic"/>
              <a:sym typeface="Century Gothic"/>
            </a:endParaRPr>
          </a:p>
          <a:p>
            <a:pPr indent="-381000" lvl="1" marL="914400" marR="0" rtl="0" algn="l">
              <a:lnSpc>
                <a:spcPct val="115000"/>
              </a:lnSpc>
              <a:spcBef>
                <a:spcPts val="1000"/>
              </a:spcBef>
              <a:spcAft>
                <a:spcPts val="0"/>
              </a:spcAft>
              <a:buClr>
                <a:schemeClr val="lt1"/>
              </a:buClr>
              <a:buSzPts val="2400"/>
              <a:buFont typeface="Century Gothic"/>
              <a:buChar char="○"/>
            </a:pPr>
            <a:r>
              <a:rPr b="1" i="0" lang="en-US" sz="2400" u="none" cap="none" strike="noStrike">
                <a:solidFill>
                  <a:schemeClr val="lt1"/>
                </a:solidFill>
                <a:latin typeface="Century Gothic"/>
                <a:ea typeface="Century Gothic"/>
                <a:cs typeface="Century Gothic"/>
                <a:sym typeface="Century Gothic"/>
              </a:rPr>
              <a:t>Purpose of the program is to: Foster community, Student engagement and Connection and Provide resources and support services to ensure student success and completion</a:t>
            </a:r>
            <a:endParaRPr b="1" i="0" sz="2400" u="none" cap="none" strike="noStrike">
              <a:solidFill>
                <a:schemeClr val="lt1"/>
              </a:solidFill>
              <a:latin typeface="Century Gothic"/>
              <a:ea typeface="Century Gothic"/>
              <a:cs typeface="Century Gothic"/>
              <a:sym typeface="Century Gothic"/>
            </a:endParaRPr>
          </a:p>
          <a:p>
            <a:pPr indent="-381000" lvl="1" marL="914400" marR="0" rtl="0" algn="l">
              <a:lnSpc>
                <a:spcPct val="115000"/>
              </a:lnSpc>
              <a:spcBef>
                <a:spcPts val="1000"/>
              </a:spcBef>
              <a:spcAft>
                <a:spcPts val="0"/>
              </a:spcAft>
              <a:buClr>
                <a:schemeClr val="lt1"/>
              </a:buClr>
              <a:buSzPts val="2400"/>
              <a:buFont typeface="Century Gothic"/>
              <a:buChar char="○"/>
            </a:pPr>
            <a:r>
              <a:rPr b="1" i="0" lang="en-US" sz="2400" u="none" cap="none" strike="noStrike">
                <a:solidFill>
                  <a:schemeClr val="lt1"/>
                </a:solidFill>
                <a:latin typeface="Century Gothic"/>
                <a:ea typeface="Century Gothic"/>
                <a:cs typeface="Century Gothic"/>
                <a:sym typeface="Century Gothic"/>
              </a:rPr>
              <a:t>The PEAC²E Program will live in the Equity Center as part of Soar to Success Case Management </a:t>
            </a:r>
            <a:endParaRPr b="1" i="0" sz="2400" u="none" cap="none" strike="noStrike">
              <a:solidFill>
                <a:schemeClr val="lt1"/>
              </a:solidFill>
              <a:latin typeface="Century Gothic"/>
              <a:ea typeface="Century Gothic"/>
              <a:cs typeface="Century Gothic"/>
              <a:sym typeface="Century Gothic"/>
            </a:endParaRPr>
          </a:p>
          <a:p>
            <a:pPr indent="0" lvl="0" marL="0" marR="0" rtl="0" algn="l">
              <a:lnSpc>
                <a:spcPct val="115000"/>
              </a:lnSpc>
              <a:spcBef>
                <a:spcPts val="100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914400" marR="0" rtl="0" algn="l">
              <a:lnSpc>
                <a:spcPct val="115000"/>
              </a:lnSpc>
              <a:spcBef>
                <a:spcPts val="0"/>
              </a:spcBef>
              <a:spcAft>
                <a:spcPts val="0"/>
              </a:spcAft>
              <a:buClr>
                <a:srgbClr val="000000"/>
              </a:buClr>
              <a:buSzPts val="1000"/>
              <a:buFont typeface="Arial"/>
              <a:buNone/>
            </a:pPr>
            <a:r>
              <a:t/>
            </a:r>
            <a:endParaRPr b="1" i="0" sz="1000" u="none" cap="none" strike="noStrike">
              <a:solidFill>
                <a:schemeClr val="lt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2800"/>
              <a:buFont typeface="Arial"/>
              <a:buNone/>
            </a:pPr>
            <a:r>
              <a:t/>
            </a:r>
            <a:endParaRPr b="0" i="0" sz="2800" u="none" cap="none" strike="noStrike">
              <a:solidFill>
                <a:srgbClr val="FFC000"/>
              </a:solidFill>
              <a:latin typeface="Century Gothic"/>
              <a:ea typeface="Century Gothic"/>
              <a:cs typeface="Century Gothic"/>
              <a:sym typeface="Century Gothic"/>
            </a:endParaRPr>
          </a:p>
        </p:txBody>
      </p:sp>
      <p:sp>
        <p:nvSpPr>
          <p:cNvPr id="224" name="Google Shape;224;gba91950cb5_0_1"/>
          <p:cNvSpPr txBox="1"/>
          <p:nvPr>
            <p:ph type="title"/>
          </p:nvPr>
        </p:nvSpPr>
        <p:spPr>
          <a:xfrm>
            <a:off x="141450" y="1212125"/>
            <a:ext cx="11909100" cy="687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b="1" lang="en-US" sz="2300">
                <a:latin typeface="Century Gothic"/>
                <a:ea typeface="Century Gothic"/>
                <a:cs typeface="Century Gothic"/>
                <a:sym typeface="Century Gothic"/>
              </a:rPr>
              <a:t>Peer Engagement for Achievement, Culture, Connection, and Excellence </a:t>
            </a:r>
            <a:endParaRPr i="1" sz="2300">
              <a:latin typeface="Century Gothic"/>
              <a:ea typeface="Century Gothic"/>
              <a:cs typeface="Century Gothic"/>
              <a:sym typeface="Century Gothic"/>
            </a:endParaRPr>
          </a:p>
        </p:txBody>
      </p:sp>
      <p:pic>
        <p:nvPicPr>
          <p:cNvPr id="225" name="Google Shape;225;gba91950cb5_0_1"/>
          <p:cNvPicPr preferRelativeResize="0"/>
          <p:nvPr/>
        </p:nvPicPr>
        <p:blipFill rotWithShape="1">
          <a:blip r:embed="rId3">
            <a:alphaModFix/>
          </a:blip>
          <a:srcRect b="0" l="0" r="0" t="0"/>
          <a:stretch/>
        </p:blipFill>
        <p:spPr>
          <a:xfrm>
            <a:off x="164164" y="5525267"/>
            <a:ext cx="1000735" cy="1021257"/>
          </a:xfrm>
          <a:prstGeom prst="rect">
            <a:avLst/>
          </a:prstGeom>
          <a:noFill/>
          <a:ln>
            <a:noFill/>
          </a:ln>
        </p:spPr>
      </p:pic>
      <p:pic>
        <p:nvPicPr>
          <p:cNvPr id="226" name="Google Shape;226;gba91950cb5_0_1"/>
          <p:cNvPicPr preferRelativeResize="0"/>
          <p:nvPr/>
        </p:nvPicPr>
        <p:blipFill rotWithShape="1">
          <a:blip r:embed="rId4">
            <a:alphaModFix/>
          </a:blip>
          <a:srcRect b="0" l="0" r="0" t="0"/>
          <a:stretch/>
        </p:blipFill>
        <p:spPr>
          <a:xfrm>
            <a:off x="164179" y="219024"/>
            <a:ext cx="1078775" cy="1109798"/>
          </a:xfrm>
          <a:prstGeom prst="rect">
            <a:avLst/>
          </a:prstGeom>
          <a:noFill/>
          <a:ln>
            <a:noFill/>
          </a:ln>
        </p:spPr>
      </p:pic>
      <p:sp>
        <p:nvSpPr>
          <p:cNvPr id="227" name="Google Shape;227;gba91950cb5_0_1"/>
          <p:cNvSpPr txBox="1"/>
          <p:nvPr>
            <p:ph type="title"/>
          </p:nvPr>
        </p:nvSpPr>
        <p:spPr>
          <a:xfrm>
            <a:off x="1531850" y="263325"/>
            <a:ext cx="8845500" cy="1021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lang="en-US" sz="6000">
                <a:latin typeface="EB Garamond"/>
                <a:ea typeface="EB Garamond"/>
                <a:cs typeface="EB Garamond"/>
                <a:sym typeface="EB Garamond"/>
              </a:rPr>
              <a:t>PEAC²E Program</a:t>
            </a:r>
            <a:endParaRPr i="1" sz="6000">
              <a:latin typeface="EB Garamond"/>
              <a:ea typeface="EB Garamond"/>
              <a:cs typeface="EB Garamond"/>
              <a:sym typeface="EB 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afd2534e4e_0_138"/>
          <p:cNvSpPr txBox="1"/>
          <p:nvPr>
            <p:ph type="title"/>
          </p:nvPr>
        </p:nvSpPr>
        <p:spPr>
          <a:xfrm>
            <a:off x="1203900" y="1604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i="1" lang="en-US" sz="4800">
                <a:solidFill>
                  <a:srgbClr val="018EB2"/>
                </a:solidFill>
                <a:latin typeface="Comfortaa"/>
                <a:ea typeface="Comfortaa"/>
                <a:cs typeface="Comfortaa"/>
                <a:sym typeface="Comfortaa"/>
              </a:rPr>
              <a:t>FALCON</a:t>
            </a:r>
            <a:r>
              <a:rPr i="1" lang="en-US" sz="4800">
                <a:solidFill>
                  <a:srgbClr val="674EA7"/>
                </a:solidFill>
                <a:latin typeface="Comfortaa"/>
                <a:ea typeface="Comfortaa"/>
                <a:cs typeface="Comfortaa"/>
                <a:sym typeface="Comfortaa"/>
              </a:rPr>
              <a:t>CARES</a:t>
            </a:r>
            <a:r>
              <a:rPr b="1" lang="en-US" sz="4800">
                <a:solidFill>
                  <a:srgbClr val="674EA7"/>
                </a:solidFill>
                <a:latin typeface="Century Gothic"/>
                <a:ea typeface="Century Gothic"/>
                <a:cs typeface="Century Gothic"/>
                <a:sym typeface="Century Gothic"/>
              </a:rPr>
              <a:t> </a:t>
            </a:r>
            <a:endParaRPr i="1" sz="6400">
              <a:solidFill>
                <a:srgbClr val="674EA7"/>
              </a:solidFill>
              <a:latin typeface="Century Gothic"/>
              <a:ea typeface="Century Gothic"/>
              <a:cs typeface="Century Gothic"/>
              <a:sym typeface="Century Gothic"/>
            </a:endParaRPr>
          </a:p>
        </p:txBody>
      </p:sp>
      <p:sp>
        <p:nvSpPr>
          <p:cNvPr id="234" name="Google Shape;234;gafd2534e4e_0_138"/>
          <p:cNvSpPr txBox="1"/>
          <p:nvPr/>
        </p:nvSpPr>
        <p:spPr>
          <a:xfrm>
            <a:off x="1203900" y="1829500"/>
            <a:ext cx="10468500" cy="423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1" i="0" lang="en-US" sz="2600" u="none" cap="none" strike="noStrike">
                <a:solidFill>
                  <a:schemeClr val="lt1"/>
                </a:solidFill>
                <a:latin typeface="Century Gothic"/>
                <a:ea typeface="Century Gothic"/>
                <a:cs typeface="Century Gothic"/>
                <a:sym typeface="Century Gothic"/>
              </a:rPr>
              <a:t>Information about </a:t>
            </a:r>
            <a:r>
              <a:rPr b="1" i="1" lang="en-US" sz="2600" u="none" cap="none" strike="noStrike">
                <a:solidFill>
                  <a:schemeClr val="lt1"/>
                </a:solidFill>
                <a:latin typeface="Comfortaa"/>
                <a:ea typeface="Comfortaa"/>
                <a:cs typeface="Comfortaa"/>
                <a:sym typeface="Comfortaa"/>
              </a:rPr>
              <a:t>FALCONCARES </a:t>
            </a:r>
            <a:r>
              <a:rPr b="1" i="0" lang="en-US" sz="2600" u="none" cap="none" strike="noStrike">
                <a:solidFill>
                  <a:schemeClr val="lt1"/>
                </a:solidFill>
                <a:latin typeface="Century Gothic"/>
                <a:ea typeface="Century Gothic"/>
                <a:cs typeface="Century Gothic"/>
                <a:sym typeface="Century Gothic"/>
              </a:rPr>
              <a:t>and Basic Needs Resources</a:t>
            </a:r>
            <a:endParaRPr b="1" i="0" sz="26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Falcon Cares Website</a:t>
            </a:r>
            <a:endParaRPr b="1" i="0" sz="2000" u="none" cap="none" strike="noStrike">
              <a:solidFill>
                <a:schemeClr val="lt1"/>
              </a:solidFill>
              <a:latin typeface="Century Gothic"/>
              <a:ea typeface="Century Gothic"/>
              <a:cs typeface="Century Gothic"/>
              <a:sym typeface="Century Gothic"/>
            </a:endParaRPr>
          </a:p>
          <a:p>
            <a:pPr indent="-317500" lvl="1" marL="914400" marR="0" rtl="0" algn="l">
              <a:lnSpc>
                <a:spcPct val="115000"/>
              </a:lnSpc>
              <a:spcBef>
                <a:spcPts val="0"/>
              </a:spcBef>
              <a:spcAft>
                <a:spcPts val="0"/>
              </a:spcAft>
              <a:buClr>
                <a:schemeClr val="lt1"/>
              </a:buClr>
              <a:buSzPts val="1400"/>
              <a:buFont typeface="Century Gothic"/>
              <a:buChar char="○"/>
            </a:pPr>
            <a:r>
              <a:rPr b="1" i="0" lang="en-US" sz="1400" u="sng" cap="none" strike="noStrike">
                <a:solidFill>
                  <a:schemeClr val="hlink"/>
                </a:solidFill>
                <a:latin typeface="Century Gothic"/>
                <a:ea typeface="Century Gothic"/>
                <a:cs typeface="Century Gothic"/>
                <a:sym typeface="Century Gothic"/>
                <a:hlinkClick r:id="rId3"/>
              </a:rPr>
              <a:t>https://flc.losrios.edu/student-resources/remote-campus-information-for-students/basic-needs-resources</a:t>
            </a:r>
            <a:r>
              <a:rPr b="1" i="0" lang="en-US" sz="1400" u="none" cap="none" strike="noStrike">
                <a:solidFill>
                  <a:schemeClr val="lt1"/>
                </a:solidFill>
                <a:latin typeface="Century Gothic"/>
                <a:ea typeface="Century Gothic"/>
                <a:cs typeface="Century Gothic"/>
                <a:sym typeface="Century Gothic"/>
              </a:rPr>
              <a:t> </a:t>
            </a:r>
            <a:endParaRPr b="1" i="0" sz="14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rgbClr val="FFFFFF"/>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Welcome Student Success Center: </a:t>
            </a:r>
            <a:r>
              <a:rPr b="1" i="0" lang="en-US" sz="2000" u="sng" cap="none" strike="noStrike">
                <a:solidFill>
                  <a:srgbClr val="FFFFFF"/>
                </a:solidFill>
                <a:latin typeface="Century Gothic"/>
                <a:ea typeface="Century Gothic"/>
                <a:cs typeface="Century Gothic"/>
                <a:sym typeface="Century Gothic"/>
                <a:hlinkClick r:id="rId4">
                  <a:extLst>
                    <a:ext uri="{A12FA001-AC4F-418D-AE19-62706E023703}">
                      <ahyp:hlinkClr val="tx"/>
                    </a:ext>
                  </a:extLst>
                </a:hlinkClick>
              </a:rPr>
              <a:t>FLC Basic Needs Survey</a:t>
            </a:r>
            <a:endParaRPr b="1" i="0" sz="2000" u="none" cap="none" strike="noStrike">
              <a:solidFill>
                <a:srgbClr val="FFFFFF"/>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Technology Needs</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Emergency Housing </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Food Distribution</a:t>
            </a:r>
            <a:endParaRPr b="1" i="0" sz="20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Remote Campus Information (Technology, Support Services and Basic Needs)</a:t>
            </a:r>
            <a:endParaRPr b="1" i="0" sz="2000" u="none" cap="none" strike="noStrike">
              <a:solidFill>
                <a:schemeClr val="lt1"/>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chemeClr val="lt1"/>
              </a:buClr>
              <a:buSzPts val="1900"/>
              <a:buFont typeface="Century Gothic"/>
              <a:buChar char="○"/>
            </a:pPr>
            <a:r>
              <a:rPr b="1" i="0" lang="en-US" sz="1400" u="sng" cap="none" strike="noStrike">
                <a:solidFill>
                  <a:schemeClr val="hlink"/>
                </a:solidFill>
                <a:latin typeface="Century Gothic"/>
                <a:ea typeface="Century Gothic"/>
                <a:cs typeface="Century Gothic"/>
                <a:sym typeface="Century Gothic"/>
                <a:hlinkClick r:id="rId5"/>
              </a:rPr>
              <a:t>https://flc.losrios.edu/student-resources/remote-campus-information-for-students</a:t>
            </a:r>
            <a:r>
              <a:rPr b="1" i="0" lang="en-US" sz="1400" u="none" cap="none" strike="noStrike">
                <a:solidFill>
                  <a:schemeClr val="lt1"/>
                </a:solidFill>
                <a:latin typeface="Century Gothic"/>
                <a:ea typeface="Century Gothic"/>
                <a:cs typeface="Century Gothic"/>
                <a:sym typeface="Century Gothic"/>
              </a:rPr>
              <a:t> </a:t>
            </a:r>
            <a:r>
              <a:rPr b="1" i="0" lang="en-US" sz="2100" u="none" cap="none" strike="noStrike">
                <a:solidFill>
                  <a:schemeClr val="lt1"/>
                </a:solidFill>
                <a:latin typeface="Century Gothic"/>
                <a:ea typeface="Century Gothic"/>
                <a:cs typeface="Century Gothic"/>
                <a:sym typeface="Century Gothic"/>
              </a:rPr>
              <a:t> </a:t>
            </a:r>
            <a:endParaRPr b="1" i="0" sz="21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Emergency Funding</a:t>
            </a:r>
            <a:endParaRPr b="1" i="0" sz="2000" u="none" cap="none" strike="noStrike">
              <a:solidFill>
                <a:schemeClr val="lt1"/>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chemeClr val="lt1"/>
              </a:buClr>
              <a:buSzPts val="1900"/>
              <a:buFont typeface="Century Gothic"/>
              <a:buChar char="○"/>
            </a:pPr>
            <a:r>
              <a:rPr b="1" i="0" lang="en-US" sz="2000" u="none" cap="none" strike="noStrike">
                <a:solidFill>
                  <a:schemeClr val="lt1"/>
                </a:solidFill>
                <a:latin typeface="Century Gothic"/>
                <a:ea typeface="Century Gothic"/>
                <a:cs typeface="Century Gothic"/>
                <a:sym typeface="Century Gothic"/>
              </a:rPr>
              <a:t>CARES Emergency Funding: </a:t>
            </a:r>
            <a:r>
              <a:rPr b="1" i="0" lang="en-US" sz="1400" u="sng" cap="none" strike="noStrike">
                <a:solidFill>
                  <a:schemeClr val="hlink"/>
                </a:solidFill>
                <a:latin typeface="Century Gothic"/>
                <a:ea typeface="Century Gothic"/>
                <a:cs typeface="Century Gothic"/>
                <a:sym typeface="Century Gothic"/>
                <a:hlinkClick r:id="rId6"/>
              </a:rPr>
              <a:t>https://foundation.losrios.edu/students-and-alumni/students-get-support/apply-for-cares-emergency-fund</a:t>
            </a:r>
            <a:r>
              <a:rPr b="1" i="0" lang="en-US" sz="1400" u="none" cap="none" strike="noStrike">
                <a:solidFill>
                  <a:schemeClr val="lt1"/>
                </a:solidFill>
                <a:latin typeface="Century Gothic"/>
                <a:ea typeface="Century Gothic"/>
                <a:cs typeface="Century Gothic"/>
                <a:sym typeface="Century Gothic"/>
              </a:rPr>
              <a:t> </a:t>
            </a:r>
            <a:endParaRPr b="1" i="0" sz="1400" u="none" cap="none" strike="noStrike">
              <a:solidFill>
                <a:schemeClr val="lt1"/>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chemeClr val="lt1"/>
              </a:buClr>
              <a:buSzPts val="1900"/>
              <a:buFont typeface="Century Gothic"/>
              <a:buChar char="○"/>
            </a:pPr>
            <a:r>
              <a:rPr b="1" i="0" lang="en-US" sz="2000" u="none" cap="none" strike="noStrike">
                <a:solidFill>
                  <a:schemeClr val="lt1"/>
                </a:solidFill>
                <a:latin typeface="Century Gothic"/>
                <a:ea typeface="Century Gothic"/>
                <a:cs typeface="Century Gothic"/>
                <a:sym typeface="Century Gothic"/>
              </a:rPr>
              <a:t>Los Rios Foundation Funding: </a:t>
            </a:r>
            <a:r>
              <a:rPr b="1" i="0" lang="en-US" sz="1400" u="sng" cap="none" strike="noStrike">
                <a:solidFill>
                  <a:schemeClr val="hlink"/>
                </a:solidFill>
                <a:latin typeface="Century Gothic"/>
                <a:ea typeface="Century Gothic"/>
                <a:cs typeface="Century Gothic"/>
                <a:sym typeface="Century Gothic"/>
                <a:hlinkClick r:id="rId7"/>
              </a:rPr>
              <a:t>https://foundation.losrios.edu/students-and-alumni/apply-for-student-emergency-fund</a:t>
            </a:r>
            <a:r>
              <a:rPr b="1" i="0" lang="en-US" sz="1400" u="none" cap="none" strike="noStrike">
                <a:solidFill>
                  <a:schemeClr val="lt1"/>
                </a:solidFill>
                <a:latin typeface="Century Gothic"/>
                <a:ea typeface="Century Gothic"/>
                <a:cs typeface="Century Gothic"/>
                <a:sym typeface="Century Gothic"/>
              </a:rPr>
              <a:t> </a:t>
            </a:r>
            <a:endParaRPr b="1" i="0" sz="21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900"/>
              <a:buFont typeface="Arial"/>
              <a:buNone/>
            </a:pPr>
            <a:r>
              <a:t/>
            </a:r>
            <a:endParaRPr b="1" i="0" sz="1900" u="none" cap="none" strike="noStrike">
              <a:solidFill>
                <a:schemeClr val="lt1"/>
              </a:solidFill>
              <a:highlight>
                <a:srgbClr val="FF9900"/>
              </a:highlight>
              <a:latin typeface="Century Gothic"/>
              <a:ea typeface="Century Gothic"/>
              <a:cs typeface="Century Gothic"/>
              <a:sym typeface="Century Gothic"/>
            </a:endParaRPr>
          </a:p>
        </p:txBody>
      </p:sp>
      <p:pic>
        <p:nvPicPr>
          <p:cNvPr id="235" name="Google Shape;235;gafd2534e4e_0_138"/>
          <p:cNvPicPr preferRelativeResize="0"/>
          <p:nvPr/>
        </p:nvPicPr>
        <p:blipFill rotWithShape="1">
          <a:blip r:embed="rId8">
            <a:alphaModFix/>
          </a:blip>
          <a:srcRect b="0" l="0" r="0" t="0"/>
          <a:stretch/>
        </p:blipFill>
        <p:spPr>
          <a:xfrm>
            <a:off x="201329" y="219024"/>
            <a:ext cx="1078775" cy="1109798"/>
          </a:xfrm>
          <a:prstGeom prst="rect">
            <a:avLst/>
          </a:prstGeom>
          <a:noFill/>
          <a:ln>
            <a:noFill/>
          </a:ln>
        </p:spPr>
      </p:pic>
      <p:pic>
        <p:nvPicPr>
          <p:cNvPr id="236" name="Google Shape;236;gafd2534e4e_0_138"/>
          <p:cNvPicPr preferRelativeResize="0"/>
          <p:nvPr/>
        </p:nvPicPr>
        <p:blipFill rotWithShape="1">
          <a:blip r:embed="rId9">
            <a:alphaModFix/>
          </a:blip>
          <a:srcRect b="0" l="0" r="0" t="0"/>
          <a:stretch/>
        </p:blipFill>
        <p:spPr>
          <a:xfrm>
            <a:off x="10707000" y="219025"/>
            <a:ext cx="1078775" cy="1522998"/>
          </a:xfrm>
          <a:prstGeom prst="rect">
            <a:avLst/>
          </a:prstGeom>
          <a:noFill/>
          <a:ln>
            <a:noFill/>
          </a:ln>
        </p:spPr>
      </p:pic>
      <p:sp>
        <p:nvSpPr>
          <p:cNvPr id="237" name="Google Shape;237;gafd2534e4e_0_138"/>
          <p:cNvSpPr txBox="1"/>
          <p:nvPr>
            <p:ph type="title"/>
          </p:nvPr>
        </p:nvSpPr>
        <p:spPr>
          <a:xfrm>
            <a:off x="2737500" y="1066075"/>
            <a:ext cx="6717000" cy="68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Basic Needs Program</a:t>
            </a:r>
            <a:endParaRPr b="1" sz="6400">
              <a:solidFill>
                <a:srgbClr val="674EA7"/>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afd2534e4e_0_223"/>
          <p:cNvSpPr txBox="1"/>
          <p:nvPr>
            <p:ph type="title"/>
          </p:nvPr>
        </p:nvSpPr>
        <p:spPr>
          <a:xfrm>
            <a:off x="1203900" y="1604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i="1" lang="en-US" sz="4800">
                <a:solidFill>
                  <a:srgbClr val="018EB2"/>
                </a:solidFill>
                <a:latin typeface="Comfortaa"/>
                <a:ea typeface="Comfortaa"/>
                <a:cs typeface="Comfortaa"/>
                <a:sym typeface="Comfortaa"/>
              </a:rPr>
              <a:t>FALCON</a:t>
            </a:r>
            <a:r>
              <a:rPr i="1" lang="en-US" sz="4800">
                <a:solidFill>
                  <a:srgbClr val="674EA7"/>
                </a:solidFill>
                <a:latin typeface="Comfortaa"/>
                <a:ea typeface="Comfortaa"/>
                <a:cs typeface="Comfortaa"/>
                <a:sym typeface="Comfortaa"/>
              </a:rPr>
              <a:t>CARES</a:t>
            </a:r>
            <a:r>
              <a:rPr b="1" lang="en-US" sz="4800">
                <a:solidFill>
                  <a:srgbClr val="674EA7"/>
                </a:solidFill>
                <a:latin typeface="Century Gothic"/>
                <a:ea typeface="Century Gothic"/>
                <a:cs typeface="Century Gothic"/>
                <a:sym typeface="Century Gothic"/>
              </a:rPr>
              <a:t> </a:t>
            </a:r>
            <a:endParaRPr i="1" sz="6400">
              <a:solidFill>
                <a:srgbClr val="674EA7"/>
              </a:solidFill>
              <a:latin typeface="Century Gothic"/>
              <a:ea typeface="Century Gothic"/>
              <a:cs typeface="Century Gothic"/>
              <a:sym typeface="Century Gothic"/>
            </a:endParaRPr>
          </a:p>
        </p:txBody>
      </p:sp>
      <p:sp>
        <p:nvSpPr>
          <p:cNvPr id="244" name="Google Shape;244;gafd2534e4e_0_223"/>
          <p:cNvSpPr txBox="1"/>
          <p:nvPr/>
        </p:nvSpPr>
        <p:spPr>
          <a:xfrm>
            <a:off x="608550" y="2031075"/>
            <a:ext cx="11469000" cy="423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1" i="0" lang="en-US" sz="2600" u="none" cap="none" strike="noStrike">
                <a:solidFill>
                  <a:schemeClr val="lt1"/>
                </a:solidFill>
                <a:latin typeface="Century Gothic"/>
                <a:ea typeface="Century Gothic"/>
                <a:cs typeface="Century Gothic"/>
                <a:sym typeface="Century Gothic"/>
              </a:rPr>
              <a:t>Resources to Share with Students</a:t>
            </a:r>
            <a:endParaRPr b="1" i="0" sz="26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Welcome &amp; Student Success Center </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Contact by phone (916) 608-6702 or email </a:t>
            </a:r>
            <a:r>
              <a:rPr b="1" i="0" lang="en-US" sz="2000" u="sng" cap="none" strike="noStrike">
                <a:solidFill>
                  <a:schemeClr val="hlink"/>
                </a:solidFill>
                <a:latin typeface="Century Gothic"/>
                <a:ea typeface="Century Gothic"/>
                <a:cs typeface="Century Gothic"/>
                <a:sym typeface="Century Gothic"/>
                <a:hlinkClick r:id="rId3"/>
              </a:rPr>
              <a:t>FLC-WelcomeCenter@flc.losrios.edu</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Hours of Operation: Monday-Thursday: 8:00 am to 8:00 pm and Friday: 8:00 am to 5:00 pm</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sng" cap="none" strike="noStrike">
                <a:solidFill>
                  <a:schemeClr val="hlink"/>
                </a:solidFill>
                <a:latin typeface="Century Gothic"/>
                <a:ea typeface="Century Gothic"/>
                <a:cs typeface="Century Gothic"/>
                <a:sym typeface="Century Gothic"/>
                <a:hlinkClick r:id="rId4"/>
              </a:rPr>
              <a:t>Basic Needs Survey</a:t>
            </a:r>
            <a:endParaRPr b="1" i="0" sz="20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Student Services at a Glance: What You Need to Know for Spring 2021 </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sng" cap="none" strike="noStrike">
                <a:solidFill>
                  <a:schemeClr val="hlink"/>
                </a:solidFill>
                <a:latin typeface="Century Gothic"/>
                <a:ea typeface="Century Gothic"/>
                <a:cs typeface="Century Gothic"/>
                <a:sym typeface="Century Gothic"/>
                <a:hlinkClick r:id="rId5"/>
              </a:rPr>
              <a:t>https://tinyurl.com/Student-Services-Spring21</a:t>
            </a:r>
            <a:r>
              <a:rPr b="1" i="0" lang="en-US" sz="2000" u="none" cap="none" strike="noStrike">
                <a:solidFill>
                  <a:schemeClr val="lt1"/>
                </a:solidFill>
                <a:latin typeface="Century Gothic"/>
                <a:ea typeface="Century Gothic"/>
                <a:cs typeface="Century Gothic"/>
                <a:sym typeface="Century Gothic"/>
              </a:rPr>
              <a:t> </a:t>
            </a:r>
            <a:endParaRPr b="1" i="0" sz="20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Falcon Cares Basic Needs Canvas Resource Page</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Login to Canvas: </a:t>
            </a:r>
            <a:r>
              <a:rPr b="1" i="0" lang="en-US" sz="2000" u="sng" cap="none" strike="noStrike">
                <a:solidFill>
                  <a:schemeClr val="hlink"/>
                </a:solidFill>
                <a:latin typeface="Century Gothic"/>
                <a:ea typeface="Century Gothic"/>
                <a:cs typeface="Century Gothic"/>
                <a:sym typeface="Century Gothic"/>
                <a:hlinkClick r:id="rId6"/>
              </a:rPr>
              <a:t>https://lrccd.instructure.com/</a:t>
            </a:r>
            <a:r>
              <a:rPr b="1" i="0" lang="en-US" sz="2000" u="none" cap="none" strike="noStrike">
                <a:solidFill>
                  <a:schemeClr val="lt1"/>
                </a:solidFill>
                <a:latin typeface="Century Gothic"/>
                <a:ea typeface="Century Gothic"/>
                <a:cs typeface="Century Gothic"/>
                <a:sym typeface="Century Gothic"/>
              </a:rPr>
              <a:t> </a:t>
            </a:r>
            <a:endParaRPr b="1" i="0" sz="2000" u="none" cap="none" strike="noStrike">
              <a:solidFill>
                <a:schemeClr val="lt1"/>
              </a:solidFill>
              <a:latin typeface="Century Gothic"/>
              <a:ea typeface="Century Gothic"/>
              <a:cs typeface="Century Gothic"/>
              <a:sym typeface="Century Gothic"/>
            </a:endParaRPr>
          </a:p>
          <a:p>
            <a:pPr indent="-355600" lvl="1" marL="914400" marR="0" rtl="0" algn="l">
              <a:lnSpc>
                <a:spcPct val="115000"/>
              </a:lnSpc>
              <a:spcBef>
                <a:spcPts val="0"/>
              </a:spcBef>
              <a:spcAft>
                <a:spcPts val="0"/>
              </a:spcAft>
              <a:buClr>
                <a:schemeClr val="lt1"/>
              </a:buClr>
              <a:buSzPts val="2000"/>
              <a:buFont typeface="Century Gothic"/>
              <a:buChar char="○"/>
            </a:pPr>
            <a:r>
              <a:rPr b="1" i="0" lang="en-US" sz="2000" u="sng" cap="none" strike="noStrike">
                <a:solidFill>
                  <a:schemeClr val="hlink"/>
                </a:solidFill>
                <a:latin typeface="Century Gothic"/>
                <a:ea typeface="Century Gothic"/>
                <a:cs typeface="Century Gothic"/>
                <a:sym typeface="Century Gothic"/>
                <a:hlinkClick r:id="rId7"/>
              </a:rPr>
              <a:t>https://lor.instructure.com/resources/0cb53598cb7941c387f2b405cd4252fd?shared</a:t>
            </a:r>
            <a:r>
              <a:rPr b="1" i="0" lang="en-US" sz="2000" u="none" cap="none" strike="noStrike">
                <a:solidFill>
                  <a:schemeClr val="lt1"/>
                </a:solidFill>
                <a:latin typeface="Century Gothic"/>
                <a:ea typeface="Century Gothic"/>
                <a:cs typeface="Century Gothic"/>
                <a:sym typeface="Century Gothic"/>
              </a:rPr>
              <a:t> </a:t>
            </a:r>
            <a:endParaRPr b="1" i="0" sz="20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900"/>
              <a:buFont typeface="Arial"/>
              <a:buNone/>
            </a:pPr>
            <a:r>
              <a:t/>
            </a:r>
            <a:endParaRPr b="1" i="0" sz="19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900"/>
              <a:buFont typeface="Arial"/>
              <a:buNone/>
            </a:pPr>
            <a:r>
              <a:t/>
            </a:r>
            <a:endParaRPr b="1" i="0" sz="1900" u="none" cap="none" strike="noStrike">
              <a:solidFill>
                <a:schemeClr val="lt1"/>
              </a:solidFill>
              <a:highlight>
                <a:srgbClr val="FF9900"/>
              </a:highlight>
              <a:latin typeface="Century Gothic"/>
              <a:ea typeface="Century Gothic"/>
              <a:cs typeface="Century Gothic"/>
              <a:sym typeface="Century Gothic"/>
            </a:endParaRPr>
          </a:p>
        </p:txBody>
      </p:sp>
      <p:pic>
        <p:nvPicPr>
          <p:cNvPr id="245" name="Google Shape;245;gafd2534e4e_0_223"/>
          <p:cNvPicPr preferRelativeResize="0"/>
          <p:nvPr/>
        </p:nvPicPr>
        <p:blipFill rotWithShape="1">
          <a:blip r:embed="rId8">
            <a:alphaModFix/>
          </a:blip>
          <a:srcRect b="0" l="0" r="0" t="0"/>
          <a:stretch/>
        </p:blipFill>
        <p:spPr>
          <a:xfrm>
            <a:off x="201329" y="219024"/>
            <a:ext cx="1078775" cy="1109798"/>
          </a:xfrm>
          <a:prstGeom prst="rect">
            <a:avLst/>
          </a:prstGeom>
          <a:noFill/>
          <a:ln>
            <a:noFill/>
          </a:ln>
        </p:spPr>
      </p:pic>
      <p:pic>
        <p:nvPicPr>
          <p:cNvPr id="246" name="Google Shape;246;gafd2534e4e_0_223"/>
          <p:cNvPicPr preferRelativeResize="0"/>
          <p:nvPr/>
        </p:nvPicPr>
        <p:blipFill rotWithShape="1">
          <a:blip r:embed="rId9">
            <a:alphaModFix/>
          </a:blip>
          <a:srcRect b="0" l="0" r="0" t="0"/>
          <a:stretch/>
        </p:blipFill>
        <p:spPr>
          <a:xfrm>
            <a:off x="10707000" y="219025"/>
            <a:ext cx="1078775" cy="1522998"/>
          </a:xfrm>
          <a:prstGeom prst="rect">
            <a:avLst/>
          </a:prstGeom>
          <a:noFill/>
          <a:ln>
            <a:noFill/>
          </a:ln>
        </p:spPr>
      </p:pic>
      <p:sp>
        <p:nvSpPr>
          <p:cNvPr id="247" name="Google Shape;247;gafd2534e4e_0_223"/>
          <p:cNvSpPr txBox="1"/>
          <p:nvPr>
            <p:ph type="title"/>
          </p:nvPr>
        </p:nvSpPr>
        <p:spPr>
          <a:xfrm>
            <a:off x="2737500" y="1066075"/>
            <a:ext cx="6717000" cy="68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Basic Needs Program</a:t>
            </a:r>
            <a:endParaRPr b="1" sz="6400">
              <a:solidFill>
                <a:srgbClr val="674EA7"/>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afd2534e4e_0_235"/>
          <p:cNvSpPr txBox="1"/>
          <p:nvPr>
            <p:ph type="title"/>
          </p:nvPr>
        </p:nvSpPr>
        <p:spPr>
          <a:xfrm>
            <a:off x="1203900" y="1604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i="1" lang="en-US" sz="4800">
                <a:solidFill>
                  <a:srgbClr val="018EB2"/>
                </a:solidFill>
                <a:latin typeface="Comfortaa"/>
                <a:ea typeface="Comfortaa"/>
                <a:cs typeface="Comfortaa"/>
                <a:sym typeface="Comfortaa"/>
              </a:rPr>
              <a:t>FALCON</a:t>
            </a:r>
            <a:r>
              <a:rPr i="1" lang="en-US" sz="4800">
                <a:solidFill>
                  <a:srgbClr val="674EA7"/>
                </a:solidFill>
                <a:latin typeface="Comfortaa"/>
                <a:ea typeface="Comfortaa"/>
                <a:cs typeface="Comfortaa"/>
                <a:sym typeface="Comfortaa"/>
              </a:rPr>
              <a:t>CARES</a:t>
            </a:r>
            <a:r>
              <a:rPr b="1" lang="en-US" sz="4800">
                <a:solidFill>
                  <a:srgbClr val="674EA7"/>
                </a:solidFill>
                <a:latin typeface="Century Gothic"/>
                <a:ea typeface="Century Gothic"/>
                <a:cs typeface="Century Gothic"/>
                <a:sym typeface="Century Gothic"/>
              </a:rPr>
              <a:t> </a:t>
            </a:r>
            <a:endParaRPr i="1" sz="6400">
              <a:solidFill>
                <a:srgbClr val="674EA7"/>
              </a:solidFill>
              <a:latin typeface="Century Gothic"/>
              <a:ea typeface="Century Gothic"/>
              <a:cs typeface="Century Gothic"/>
              <a:sym typeface="Century Gothic"/>
            </a:endParaRPr>
          </a:p>
        </p:txBody>
      </p:sp>
      <p:sp>
        <p:nvSpPr>
          <p:cNvPr id="254" name="Google Shape;254;gafd2534e4e_0_235"/>
          <p:cNvSpPr txBox="1"/>
          <p:nvPr/>
        </p:nvSpPr>
        <p:spPr>
          <a:xfrm>
            <a:off x="608550" y="2031075"/>
            <a:ext cx="11126700" cy="423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600"/>
              <a:buFont typeface="Arial"/>
              <a:buNone/>
            </a:pPr>
            <a:r>
              <a:rPr b="1" i="0" lang="en-US" sz="2600" u="none" cap="none" strike="noStrike">
                <a:solidFill>
                  <a:schemeClr val="lt1"/>
                </a:solidFill>
                <a:latin typeface="Century Gothic"/>
                <a:ea typeface="Century Gothic"/>
                <a:cs typeface="Century Gothic"/>
                <a:sym typeface="Century Gothic"/>
              </a:rPr>
              <a:t>Health and Wellness Resources</a:t>
            </a:r>
            <a:endParaRPr b="1" i="0" sz="26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400"/>
              <a:buFont typeface="Arial"/>
              <a:buNone/>
            </a:pPr>
            <a:r>
              <a:rPr b="1" i="0" lang="en-US" sz="1400" u="sng" cap="none" strike="noStrike">
                <a:solidFill>
                  <a:schemeClr val="hlink"/>
                </a:solidFill>
                <a:latin typeface="Century Gothic"/>
                <a:ea typeface="Century Gothic"/>
                <a:cs typeface="Century Gothic"/>
                <a:sym typeface="Century Gothic"/>
                <a:hlinkClick r:id="rId3"/>
              </a:rPr>
              <a:t>https://flc.losrios.edu/campus-life/health-and-safety/health-and-wellness-services</a:t>
            </a:r>
            <a:r>
              <a:rPr b="1" i="0" lang="en-US" sz="1400" u="none" cap="none" strike="noStrike">
                <a:solidFill>
                  <a:schemeClr val="lt1"/>
                </a:solidFill>
                <a:latin typeface="Century Gothic"/>
                <a:ea typeface="Century Gothic"/>
                <a:cs typeface="Century Gothic"/>
                <a:sym typeface="Century Gothic"/>
              </a:rPr>
              <a:t> and also </a:t>
            </a:r>
            <a:r>
              <a:rPr b="1" i="0" lang="en-US" sz="1400" u="sng" cap="none" strike="noStrike">
                <a:solidFill>
                  <a:schemeClr val="hlink"/>
                </a:solidFill>
                <a:latin typeface="Century Gothic"/>
                <a:ea typeface="Century Gothic"/>
                <a:cs typeface="Century Gothic"/>
                <a:sym typeface="Century Gothic"/>
                <a:hlinkClick r:id="rId4"/>
              </a:rPr>
              <a:t>https://docs.google.com/document/d/14IT279A_EWQDhrBhXtGdP8WB5S5Yh87TzVfOLv3v8NU/edit</a:t>
            </a:r>
            <a:r>
              <a:rPr b="1" i="0" lang="en-US" sz="1400" u="none" cap="none" strike="noStrike">
                <a:solidFill>
                  <a:schemeClr val="lt1"/>
                </a:solidFill>
                <a:latin typeface="Century Gothic"/>
                <a:ea typeface="Century Gothic"/>
                <a:cs typeface="Century Gothic"/>
                <a:sym typeface="Century Gothic"/>
              </a:rPr>
              <a:t> </a:t>
            </a:r>
            <a:endParaRPr b="1" i="0" sz="1400" u="none" cap="none" strike="noStrike">
              <a:solidFill>
                <a:schemeClr val="lt1"/>
              </a:solidFill>
              <a:latin typeface="Century Gothic"/>
              <a:ea typeface="Century Gothic"/>
              <a:cs typeface="Century Gothic"/>
              <a:sym typeface="Century Gothic"/>
            </a:endParaRPr>
          </a:p>
          <a:p>
            <a:pPr indent="-349250" lvl="0" marL="457200" marR="0" rtl="0" algn="l">
              <a:lnSpc>
                <a:spcPct val="115000"/>
              </a:lnSpc>
              <a:spcBef>
                <a:spcPts val="0"/>
              </a:spcBef>
              <a:spcAft>
                <a:spcPts val="0"/>
              </a:spcAft>
              <a:buClr>
                <a:schemeClr val="lt1"/>
              </a:buClr>
              <a:buSzPts val="1900"/>
              <a:buFont typeface="Century Gothic"/>
              <a:buChar char="●"/>
            </a:pPr>
            <a:r>
              <a:rPr b="1" i="0" lang="en-US" sz="2000" u="none" cap="none" strike="noStrike">
                <a:solidFill>
                  <a:schemeClr val="lt1"/>
                </a:solidFill>
                <a:latin typeface="Century Gothic"/>
                <a:ea typeface="Century Gothic"/>
                <a:cs typeface="Century Gothic"/>
                <a:sym typeface="Century Gothic"/>
              </a:rPr>
              <a:t>Campus.Health by TimelyMD (free online medical and mental health services for Los Rios students)</a:t>
            </a:r>
            <a:r>
              <a:rPr b="1" i="0" lang="en-US" sz="1400" u="none" cap="none" strike="noStrike">
                <a:solidFill>
                  <a:schemeClr val="lt1"/>
                </a:solidFill>
                <a:latin typeface="Century Gothic"/>
                <a:ea typeface="Century Gothic"/>
                <a:cs typeface="Century Gothic"/>
                <a:sym typeface="Century Gothic"/>
              </a:rPr>
              <a:t> </a:t>
            </a:r>
            <a:r>
              <a:rPr b="1" i="0" lang="en-US" sz="1400" u="sng" cap="none" strike="noStrike">
                <a:solidFill>
                  <a:schemeClr val="hlink"/>
                </a:solidFill>
                <a:latin typeface="Century Gothic"/>
                <a:ea typeface="Century Gothic"/>
                <a:cs typeface="Century Gothic"/>
                <a:sym typeface="Century Gothic"/>
                <a:hlinkClick r:id="rId5"/>
              </a:rPr>
              <a:t>https://flc.losrios.edu/campus-life/health-and-safety/health-and-wellness-services/campushealth-by-timelymd</a:t>
            </a:r>
            <a:r>
              <a:rPr b="1" i="0" lang="en-US" sz="1400" u="none" cap="none" strike="noStrike">
                <a:solidFill>
                  <a:schemeClr val="lt1"/>
                </a:solidFill>
                <a:latin typeface="Century Gothic"/>
                <a:ea typeface="Century Gothic"/>
                <a:cs typeface="Century Gothic"/>
                <a:sym typeface="Century Gothic"/>
              </a:rPr>
              <a:t> </a:t>
            </a:r>
            <a:endParaRPr b="1" i="0" sz="14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Mental Health: Make an appointment with our licensed therapist, Dr. Jackson, call Counseling at </a:t>
            </a:r>
            <a:r>
              <a:rPr b="1" i="0" lang="en-US" sz="2000" u="none" cap="none" strike="noStrike">
                <a:solidFill>
                  <a:srgbClr val="FFC000"/>
                </a:solidFill>
                <a:latin typeface="Century Gothic"/>
                <a:ea typeface="Century Gothic"/>
                <a:cs typeface="Century Gothic"/>
                <a:sym typeface="Century Gothic"/>
              </a:rPr>
              <a:t>(916) 608-6510</a:t>
            </a:r>
            <a:endParaRPr b="1" i="0" sz="2000" u="none" cap="none" strike="noStrike">
              <a:solidFill>
                <a:srgbClr val="FFC000"/>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Century Gothic"/>
                <a:ea typeface="Century Gothic"/>
                <a:cs typeface="Century Gothic"/>
                <a:sym typeface="Century Gothic"/>
              </a:rPr>
              <a:t>More Mental Health Resources Available</a:t>
            </a:r>
            <a:endParaRPr b="1" i="0" sz="20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400"/>
              <a:buFont typeface="Arial"/>
              <a:buNone/>
            </a:pPr>
            <a:r>
              <a:rPr b="1" i="0" lang="en-US" sz="1400" u="sng" cap="none" strike="noStrike">
                <a:solidFill>
                  <a:schemeClr val="hlink"/>
                </a:solidFill>
                <a:latin typeface="Century Gothic"/>
                <a:ea typeface="Century Gothic"/>
                <a:cs typeface="Century Gothic"/>
                <a:sym typeface="Century Gothic"/>
                <a:hlinkClick r:id="rId6"/>
              </a:rPr>
              <a:t>https://flc.losrios.edu/campus-life/health-and-safety/health-and-wellness-services/mental-health-support</a:t>
            </a:r>
            <a:r>
              <a:rPr b="1" i="0" lang="en-US" sz="1400" u="none" cap="none" strike="noStrike">
                <a:solidFill>
                  <a:schemeClr val="lt1"/>
                </a:solidFill>
                <a:latin typeface="Century Gothic"/>
                <a:ea typeface="Century Gothic"/>
                <a:cs typeface="Century Gothic"/>
                <a:sym typeface="Century Gothic"/>
              </a:rPr>
              <a:t>   </a:t>
            </a:r>
            <a:endParaRPr b="1" i="0" sz="1400" u="none" cap="none" strike="noStrike">
              <a:solidFill>
                <a:schemeClr val="lt1"/>
              </a:solidFill>
              <a:latin typeface="Century Gothic"/>
              <a:ea typeface="Century Gothic"/>
              <a:cs typeface="Century Gothic"/>
              <a:sym typeface="Century Gothic"/>
            </a:endParaRPr>
          </a:p>
          <a:p>
            <a:pPr indent="-355600" lvl="0" marL="457200" marR="0" rtl="0" algn="l">
              <a:lnSpc>
                <a:spcPct val="115000"/>
              </a:lnSpc>
              <a:spcBef>
                <a:spcPts val="0"/>
              </a:spcBef>
              <a:spcAft>
                <a:spcPts val="0"/>
              </a:spcAft>
              <a:buClr>
                <a:schemeClr val="lt1"/>
              </a:buClr>
              <a:buSzPts val="2000"/>
              <a:buFont typeface="Century Gothic"/>
              <a:buChar char="●"/>
            </a:pPr>
            <a:r>
              <a:rPr b="1" i="0" lang="en-US" sz="2000" u="none" cap="none" strike="noStrike">
                <a:solidFill>
                  <a:schemeClr val="lt1"/>
                </a:solidFill>
                <a:latin typeface="Century Gothic"/>
                <a:ea typeface="Century Gothic"/>
                <a:cs typeface="Century Gothic"/>
                <a:sym typeface="Century Gothic"/>
              </a:rPr>
              <a:t>WEAVE Confidential Advocate (Support and Information for those who’ve experienced sexual harassment or violence)</a:t>
            </a:r>
            <a:endParaRPr b="1" i="0" sz="20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400"/>
              <a:buFont typeface="Arial"/>
              <a:buNone/>
            </a:pPr>
            <a:r>
              <a:rPr b="1" i="0" lang="en-US" sz="1400" u="sng" cap="none" strike="noStrike">
                <a:solidFill>
                  <a:schemeClr val="hlink"/>
                </a:solidFill>
                <a:latin typeface="Century Gothic"/>
                <a:ea typeface="Century Gothic"/>
                <a:cs typeface="Century Gothic"/>
                <a:sym typeface="Century Gothic"/>
                <a:hlinkClick r:id="rId7"/>
              </a:rPr>
              <a:t>https://flc.losrios.edu/campus-life/health-and-safety/sexual-violence-and-title-ix/weave-confidential-advocate</a:t>
            </a:r>
            <a:endParaRPr b="1" i="0" sz="14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900"/>
              <a:buFont typeface="Arial"/>
              <a:buNone/>
            </a:pPr>
            <a:r>
              <a:t/>
            </a:r>
            <a:endParaRPr b="1" i="0" sz="19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900"/>
              <a:buFont typeface="Arial"/>
              <a:buNone/>
            </a:pPr>
            <a:r>
              <a:t/>
            </a:r>
            <a:endParaRPr b="1" i="0" sz="1900" u="none" cap="none" strike="noStrike">
              <a:solidFill>
                <a:schemeClr val="lt1"/>
              </a:solidFill>
              <a:highlight>
                <a:srgbClr val="FF9900"/>
              </a:highlight>
              <a:latin typeface="Century Gothic"/>
              <a:ea typeface="Century Gothic"/>
              <a:cs typeface="Century Gothic"/>
              <a:sym typeface="Century Gothic"/>
            </a:endParaRPr>
          </a:p>
        </p:txBody>
      </p:sp>
      <p:pic>
        <p:nvPicPr>
          <p:cNvPr id="255" name="Google Shape;255;gafd2534e4e_0_235"/>
          <p:cNvPicPr preferRelativeResize="0"/>
          <p:nvPr/>
        </p:nvPicPr>
        <p:blipFill rotWithShape="1">
          <a:blip r:embed="rId8">
            <a:alphaModFix/>
          </a:blip>
          <a:srcRect b="0" l="0" r="0" t="0"/>
          <a:stretch/>
        </p:blipFill>
        <p:spPr>
          <a:xfrm>
            <a:off x="201329" y="219024"/>
            <a:ext cx="1078775" cy="1109798"/>
          </a:xfrm>
          <a:prstGeom prst="rect">
            <a:avLst/>
          </a:prstGeom>
          <a:noFill/>
          <a:ln>
            <a:noFill/>
          </a:ln>
        </p:spPr>
      </p:pic>
      <p:pic>
        <p:nvPicPr>
          <p:cNvPr id="256" name="Google Shape;256;gafd2534e4e_0_235"/>
          <p:cNvPicPr preferRelativeResize="0"/>
          <p:nvPr/>
        </p:nvPicPr>
        <p:blipFill rotWithShape="1">
          <a:blip r:embed="rId9">
            <a:alphaModFix/>
          </a:blip>
          <a:srcRect b="0" l="0" r="0" t="0"/>
          <a:stretch/>
        </p:blipFill>
        <p:spPr>
          <a:xfrm>
            <a:off x="10707000" y="219025"/>
            <a:ext cx="1078775" cy="1522998"/>
          </a:xfrm>
          <a:prstGeom prst="rect">
            <a:avLst/>
          </a:prstGeom>
          <a:noFill/>
          <a:ln>
            <a:noFill/>
          </a:ln>
        </p:spPr>
      </p:pic>
      <p:sp>
        <p:nvSpPr>
          <p:cNvPr id="257" name="Google Shape;257;gafd2534e4e_0_235"/>
          <p:cNvSpPr txBox="1"/>
          <p:nvPr>
            <p:ph type="title"/>
          </p:nvPr>
        </p:nvSpPr>
        <p:spPr>
          <a:xfrm>
            <a:off x="2737500" y="1066075"/>
            <a:ext cx="6717000" cy="68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Basic Needs Program</a:t>
            </a:r>
            <a:endParaRPr b="1" sz="6400">
              <a:solidFill>
                <a:srgbClr val="674EA7"/>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98f12a1ab9_0_18"/>
          <p:cNvSpPr txBox="1"/>
          <p:nvPr>
            <p:ph type="title"/>
          </p:nvPr>
        </p:nvSpPr>
        <p:spPr>
          <a:xfrm>
            <a:off x="1202919" y="284176"/>
            <a:ext cx="9784200" cy="15087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1"/>
              </a:buClr>
              <a:buSzPts val="1800"/>
              <a:buFont typeface="Arial"/>
              <a:buNone/>
            </a:pPr>
            <a:r>
              <a:rPr b="1" lang="en-US" sz="4800">
                <a:latin typeface="Calibri"/>
                <a:ea typeface="Calibri"/>
                <a:cs typeface="Calibri"/>
                <a:sym typeface="Calibri"/>
              </a:rPr>
              <a:t>Spring 2021 Equity Center </a:t>
            </a:r>
            <a:endParaRPr b="1" sz="4800">
              <a:latin typeface="Calibri"/>
              <a:ea typeface="Calibri"/>
              <a:cs typeface="Calibri"/>
              <a:sym typeface="Calibri"/>
            </a:endParaRPr>
          </a:p>
          <a:p>
            <a:pPr indent="0" lvl="0" marL="0" rtl="0" algn="ctr">
              <a:lnSpc>
                <a:spcPct val="85000"/>
              </a:lnSpc>
              <a:spcBef>
                <a:spcPts val="0"/>
              </a:spcBef>
              <a:spcAft>
                <a:spcPts val="0"/>
              </a:spcAft>
              <a:buClr>
                <a:schemeClr val="dk1"/>
              </a:buClr>
              <a:buSzPts val="1800"/>
              <a:buFont typeface="Arial"/>
              <a:buNone/>
            </a:pPr>
            <a:r>
              <a:rPr b="1" lang="en-US" sz="4800">
                <a:latin typeface="Calibri"/>
                <a:ea typeface="Calibri"/>
                <a:cs typeface="Calibri"/>
                <a:sym typeface="Calibri"/>
              </a:rPr>
              <a:t>Events Collaboration </a:t>
            </a:r>
            <a:endParaRPr b="1" sz="4800">
              <a:latin typeface="Calibri"/>
              <a:ea typeface="Calibri"/>
              <a:cs typeface="Calibri"/>
              <a:sym typeface="Calibri"/>
            </a:endParaRPr>
          </a:p>
        </p:txBody>
      </p:sp>
      <p:sp>
        <p:nvSpPr>
          <p:cNvPr id="264" name="Google Shape;264;g98f12a1ab9_0_18" title="Equity Center AY 2019-2020"/>
          <p:cNvSpPr txBox="1"/>
          <p:nvPr/>
        </p:nvSpPr>
        <p:spPr>
          <a:xfrm>
            <a:off x="399750" y="2073350"/>
            <a:ext cx="11392500" cy="2063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How can we help/support your equity related events?</a:t>
            </a:r>
            <a:endParaRPr b="1" i="0" sz="2400" u="none" cap="none" strike="noStrike">
              <a:solidFill>
                <a:srgbClr val="FFFFFF"/>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FFFFFF"/>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In the past we have provided the following:</a:t>
            </a:r>
            <a:endParaRPr b="1" i="0" sz="2400" u="none" cap="none" strike="noStrike">
              <a:solidFill>
                <a:srgbClr val="FFFFFF"/>
              </a:solidFill>
              <a:latin typeface="Century Gothic"/>
              <a:ea typeface="Century Gothic"/>
              <a:cs typeface="Century Gothic"/>
              <a:sym typeface="Century Gothic"/>
            </a:endParaRPr>
          </a:p>
          <a:p>
            <a:pPr indent="-381000" lvl="1" marL="1028700" marR="0" rtl="0" algn="l">
              <a:lnSpc>
                <a:spcPct val="115000"/>
              </a:lnSpc>
              <a:spcBef>
                <a:spcPts val="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think tank/brainstorm </a:t>
            </a:r>
            <a:endParaRPr b="1" i="0" sz="2400" u="none" cap="none" strike="noStrike">
              <a:solidFill>
                <a:srgbClr val="FFFFFF"/>
              </a:solidFill>
              <a:latin typeface="Century Gothic"/>
              <a:ea typeface="Century Gothic"/>
              <a:cs typeface="Century Gothic"/>
              <a:sym typeface="Century Gothic"/>
            </a:endParaRPr>
          </a:p>
          <a:p>
            <a:pPr indent="-381000" lvl="1" marL="1028700" marR="0" rtl="0" algn="l">
              <a:lnSpc>
                <a:spcPct val="115000"/>
              </a:lnSpc>
              <a:spcBef>
                <a:spcPts val="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support with marketing/spreading the word </a:t>
            </a:r>
            <a:endParaRPr b="1" i="0" sz="2400" u="none" cap="none" strike="noStrike">
              <a:solidFill>
                <a:srgbClr val="FFFFFF"/>
              </a:solidFill>
              <a:latin typeface="Century Gothic"/>
              <a:ea typeface="Century Gothic"/>
              <a:cs typeface="Century Gothic"/>
              <a:sym typeface="Century Gothic"/>
            </a:endParaRPr>
          </a:p>
          <a:p>
            <a:pPr indent="-381000" lvl="1" marL="1028700" marR="0" rtl="0" algn="l">
              <a:lnSpc>
                <a:spcPct val="115000"/>
              </a:lnSpc>
              <a:spcBef>
                <a:spcPts val="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student perspective or feedback through EC student assistants</a:t>
            </a:r>
            <a:endParaRPr b="1" i="0" sz="2400" u="none" cap="none" strike="noStrike">
              <a:solidFill>
                <a:srgbClr val="FFFFFF"/>
              </a:solidFill>
              <a:latin typeface="Century Gothic"/>
              <a:ea typeface="Century Gothic"/>
              <a:cs typeface="Century Gothic"/>
              <a:sym typeface="Century Gothic"/>
            </a:endParaRPr>
          </a:p>
          <a:p>
            <a:pPr indent="-381000" lvl="1" marL="1028700" marR="0" rtl="0" algn="l">
              <a:lnSpc>
                <a:spcPct val="115000"/>
              </a:lnSpc>
              <a:spcBef>
                <a:spcPts val="0"/>
              </a:spcBef>
              <a:spcAft>
                <a:spcPts val="0"/>
              </a:spcAft>
              <a:buClr>
                <a:srgbClr val="FFFFFF"/>
              </a:buClr>
              <a:buSzPts val="2400"/>
              <a:buFont typeface="Century Gothic"/>
              <a:buChar char="○"/>
            </a:pPr>
            <a:r>
              <a:rPr b="1" i="0" lang="en-US" sz="2400" u="none" cap="none" strike="noStrike">
                <a:solidFill>
                  <a:srgbClr val="FFFFFF"/>
                </a:solidFill>
                <a:latin typeface="Century Gothic"/>
                <a:ea typeface="Century Gothic"/>
                <a:cs typeface="Century Gothic"/>
                <a:sym typeface="Century Gothic"/>
              </a:rPr>
              <a:t>logistical support (potential funding, processing of funding etc.)</a:t>
            </a:r>
            <a:endParaRPr b="1" i="0" sz="2400" u="none" cap="none" strike="noStrike">
              <a:solidFill>
                <a:srgbClr val="FFFFFF"/>
              </a:solidFill>
              <a:latin typeface="Century Gothic"/>
              <a:ea typeface="Century Gothic"/>
              <a:cs typeface="Century Gothic"/>
              <a:sym typeface="Century Gothic"/>
            </a:endParaRPr>
          </a:p>
          <a:p>
            <a:pPr indent="0" lvl="0" marL="91440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FFFFFF"/>
              </a:solidFill>
              <a:latin typeface="Century Gothic"/>
              <a:ea typeface="Century Gothic"/>
              <a:cs typeface="Century Gothic"/>
              <a:sym typeface="Century Gothic"/>
            </a:endParaRPr>
          </a:p>
          <a:p>
            <a:pPr indent="-381000" lvl="0" marL="457200" marR="0" rtl="0" algn="l">
              <a:lnSpc>
                <a:spcPct val="115000"/>
              </a:lnSpc>
              <a:spcBef>
                <a:spcPts val="0"/>
              </a:spcBef>
              <a:spcAft>
                <a:spcPts val="0"/>
              </a:spcAft>
              <a:buClr>
                <a:srgbClr val="FFFFFF"/>
              </a:buClr>
              <a:buSzPts val="2400"/>
              <a:buFont typeface="Century Gothic"/>
              <a:buChar char="●"/>
            </a:pPr>
            <a:r>
              <a:rPr b="1" i="0" lang="en-US" sz="2400" u="sng" cap="none" strike="noStrike">
                <a:solidFill>
                  <a:schemeClr val="hlink"/>
                </a:solidFill>
                <a:latin typeface="Century Gothic"/>
                <a:ea typeface="Century Gothic"/>
                <a:cs typeface="Century Gothic"/>
                <a:sym typeface="Century Gothic"/>
                <a:hlinkClick r:id="rId3"/>
              </a:rPr>
              <a:t>Complete our Equity Center Collaboration Request Form</a:t>
            </a:r>
            <a:r>
              <a:rPr b="1" i="0" lang="en-US" sz="2400" u="none" cap="none" strike="noStrike">
                <a:solidFill>
                  <a:srgbClr val="FFFFFF"/>
                </a:solidFill>
                <a:latin typeface="Century Gothic"/>
                <a:ea typeface="Century Gothic"/>
                <a:cs typeface="Century Gothic"/>
                <a:sym typeface="Century Gothic"/>
              </a:rPr>
              <a:t>: bit.ly/ECEventForm </a:t>
            </a:r>
            <a:endParaRPr b="1" i="0" sz="2400" u="none" cap="none" strike="noStrike">
              <a:solidFill>
                <a:srgbClr val="FFFFFF"/>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2800"/>
              <a:buFont typeface="Arial"/>
              <a:buNone/>
            </a:pPr>
            <a:r>
              <a:t/>
            </a:r>
            <a:endParaRPr b="1" i="0" sz="2800" u="none" cap="none" strike="noStrike">
              <a:solidFill>
                <a:srgbClr val="FFFFFF"/>
              </a:solidFill>
              <a:latin typeface="Century Gothic"/>
              <a:ea typeface="Century Gothic"/>
              <a:cs typeface="Century Gothic"/>
              <a:sym typeface="Century Gothic"/>
            </a:endParaRPr>
          </a:p>
          <a:p>
            <a:pPr indent="0" lvl="0" marL="45720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baf11341dc_0_1"/>
          <p:cNvSpPr txBox="1"/>
          <p:nvPr>
            <p:ph type="title"/>
          </p:nvPr>
        </p:nvSpPr>
        <p:spPr>
          <a:xfrm>
            <a:off x="1054788" y="284175"/>
            <a:ext cx="10359600" cy="15087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chemeClr val="dk1"/>
              </a:buClr>
              <a:buSzPts val="1800"/>
              <a:buFont typeface="Arial"/>
              <a:buNone/>
            </a:pPr>
            <a:r>
              <a:rPr b="1" lang="en-US" sz="4800">
                <a:latin typeface="Century Gothic"/>
                <a:ea typeface="Century Gothic"/>
                <a:cs typeface="Century Gothic"/>
                <a:sym typeface="Century Gothic"/>
              </a:rPr>
              <a:t>Equity Center Contact Information</a:t>
            </a:r>
            <a:endParaRPr b="1" sz="4800">
              <a:latin typeface="Century Gothic"/>
              <a:ea typeface="Century Gothic"/>
              <a:cs typeface="Century Gothic"/>
              <a:sym typeface="Century Gothic"/>
            </a:endParaRPr>
          </a:p>
        </p:txBody>
      </p:sp>
      <p:pic>
        <p:nvPicPr>
          <p:cNvPr id="271" name="Google Shape;271;gbaf11341dc_0_1"/>
          <p:cNvPicPr preferRelativeResize="0"/>
          <p:nvPr/>
        </p:nvPicPr>
        <p:blipFill rotWithShape="1">
          <a:blip r:embed="rId3">
            <a:alphaModFix/>
          </a:blip>
          <a:srcRect b="0" l="0" r="0" t="0"/>
          <a:stretch/>
        </p:blipFill>
        <p:spPr>
          <a:xfrm>
            <a:off x="202189" y="5536717"/>
            <a:ext cx="1000735" cy="1021257"/>
          </a:xfrm>
          <a:prstGeom prst="rect">
            <a:avLst/>
          </a:prstGeom>
          <a:noFill/>
          <a:ln>
            <a:noFill/>
          </a:ln>
        </p:spPr>
      </p:pic>
      <p:grpSp>
        <p:nvGrpSpPr>
          <p:cNvPr id="272" name="Google Shape;272;gbaf11341dc_0_1"/>
          <p:cNvGrpSpPr/>
          <p:nvPr/>
        </p:nvGrpSpPr>
        <p:grpSpPr>
          <a:xfrm>
            <a:off x="1496688" y="2096738"/>
            <a:ext cx="9198600" cy="4189800"/>
            <a:chOff x="1635288" y="2096738"/>
            <a:chExt cx="9198600" cy="4189800"/>
          </a:xfrm>
        </p:grpSpPr>
        <p:sp>
          <p:nvSpPr>
            <p:cNvPr id="273" name="Google Shape;273;gbaf11341dc_0_1"/>
            <p:cNvSpPr/>
            <p:nvPr/>
          </p:nvSpPr>
          <p:spPr>
            <a:xfrm>
              <a:off x="1635288" y="2096738"/>
              <a:ext cx="9198600" cy="4189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4" name="Google Shape;274;gbaf11341dc_0_1"/>
            <p:cNvGrpSpPr/>
            <p:nvPr/>
          </p:nvGrpSpPr>
          <p:grpSpPr>
            <a:xfrm>
              <a:off x="2746088" y="2096750"/>
              <a:ext cx="6977025" cy="3814425"/>
              <a:chOff x="4010025" y="1979725"/>
              <a:chExt cx="6977025" cy="3814425"/>
            </a:xfrm>
          </p:grpSpPr>
          <p:sp>
            <p:nvSpPr>
              <p:cNvPr id="275" name="Google Shape;275;gbaf11341dc_0_1" title="Equity Center AY 2019-2020"/>
              <p:cNvSpPr txBox="1"/>
              <p:nvPr/>
            </p:nvSpPr>
            <p:spPr>
              <a:xfrm>
                <a:off x="5010750" y="1979725"/>
                <a:ext cx="5976300" cy="2063400"/>
              </a:xfrm>
              <a:prstGeom prst="rect">
                <a:avLst/>
              </a:prstGeom>
              <a:noFill/>
              <a:ln>
                <a:noFill/>
              </a:ln>
            </p:spPr>
            <p:txBody>
              <a:bodyPr anchorCtr="0" anchor="t" bIns="91425" lIns="91425" spcFirstLastPara="1" rIns="91425" wrap="square" tIns="91425">
                <a:noAutofit/>
              </a:bodyPr>
              <a:lstStyle/>
              <a:p>
                <a:pPr indent="0" lvl="0" marL="914400" marR="0" rtl="0" algn="l">
                  <a:lnSpc>
                    <a:spcPct val="115000"/>
                  </a:lnSpc>
                  <a:spcBef>
                    <a:spcPts val="0"/>
                  </a:spcBef>
                  <a:spcAft>
                    <a:spcPts val="0"/>
                  </a:spcAft>
                  <a:buClr>
                    <a:srgbClr val="000000"/>
                  </a:buClr>
                  <a:buSzPts val="2600"/>
                  <a:buFont typeface="Arial"/>
                  <a:buNone/>
                </a:pPr>
                <a:r>
                  <a:t/>
                </a:r>
                <a:endParaRPr b="1" i="0" sz="26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600" u="none" cap="none" strike="noStrike">
                    <a:solidFill>
                      <a:schemeClr val="accent1"/>
                    </a:solidFill>
                    <a:latin typeface="Century Gothic"/>
                    <a:ea typeface="Century Gothic"/>
                    <a:cs typeface="Century Gothic"/>
                    <a:sym typeface="Century Gothic"/>
                  </a:rPr>
                  <a:t>flc-equitycenter@flc.losrios.edu</a:t>
                </a:r>
                <a:endParaRPr b="1" i="0" sz="2600" u="none"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800"/>
                  </a:spcBef>
                  <a:spcAft>
                    <a:spcPts val="0"/>
                  </a:spcAft>
                  <a:buClr>
                    <a:schemeClr val="dk1"/>
                  </a:buClr>
                  <a:buSzPts val="1100"/>
                  <a:buFont typeface="Arial"/>
                  <a:buNone/>
                </a:pPr>
                <a:r>
                  <a:rPr b="1" i="0" lang="en-US" sz="2600" u="none" cap="none" strike="noStrike">
                    <a:solidFill>
                      <a:schemeClr val="accent1"/>
                    </a:solidFill>
                    <a:latin typeface="Century Gothic"/>
                    <a:ea typeface="Century Gothic"/>
                    <a:cs typeface="Century Gothic"/>
                    <a:sym typeface="Century Gothic"/>
                  </a:rPr>
                  <a:t>(916) 608-6869</a:t>
                </a:r>
                <a:endParaRPr b="1" i="0" sz="2600" u="none"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800"/>
                  </a:spcBef>
                  <a:spcAft>
                    <a:spcPts val="0"/>
                  </a:spcAft>
                  <a:buClr>
                    <a:schemeClr val="dk1"/>
                  </a:buClr>
                  <a:buSzPts val="1100"/>
                  <a:buFont typeface="Arial"/>
                  <a:buNone/>
                </a:pPr>
                <a:r>
                  <a:rPr b="1" i="0" lang="en-US" sz="2600" u="sng" cap="none" strike="noStrike">
                    <a:solidFill>
                      <a:schemeClr val="accent1"/>
                    </a:solidFill>
                    <a:latin typeface="Century Gothic"/>
                    <a:ea typeface="Century Gothic"/>
                    <a:cs typeface="Century Gothic"/>
                    <a:sym typeface="Century Gothic"/>
                    <a:hlinkClick r:id="rId4">
                      <a:extLst>
                        <a:ext uri="{A12FA001-AC4F-418D-AE19-62706E023703}">
                          <ahyp:hlinkClr val="tx"/>
                        </a:ext>
                      </a:extLst>
                    </a:hlinkClick>
                  </a:rPr>
                  <a:t>Equity Center Facebook</a:t>
                </a:r>
                <a:endParaRPr b="1" i="0" sz="2600" u="sng"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800"/>
                  </a:spcBef>
                  <a:spcAft>
                    <a:spcPts val="0"/>
                  </a:spcAft>
                  <a:buClr>
                    <a:schemeClr val="dk1"/>
                  </a:buClr>
                  <a:buSzPts val="1100"/>
                  <a:buFont typeface="Arial"/>
                  <a:buNone/>
                </a:pPr>
                <a:r>
                  <a:rPr b="1" i="0" lang="en-US" sz="2600" u="sng" cap="none" strike="noStrike">
                    <a:solidFill>
                      <a:schemeClr val="accent1"/>
                    </a:solidFill>
                    <a:latin typeface="Century Gothic"/>
                    <a:ea typeface="Century Gothic"/>
                    <a:cs typeface="Century Gothic"/>
                    <a:sym typeface="Century Gothic"/>
                    <a:hlinkClick r:id="rId5">
                      <a:extLst>
                        <a:ext uri="{A12FA001-AC4F-418D-AE19-62706E023703}">
                          <ahyp:hlinkClr val="tx"/>
                        </a:ext>
                      </a:extLst>
                    </a:hlinkClick>
                  </a:rPr>
                  <a:t>Equity Center Twitter</a:t>
                </a:r>
                <a:endParaRPr b="1" i="0" sz="2600" u="sng"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800"/>
                  </a:spcBef>
                  <a:spcAft>
                    <a:spcPts val="0"/>
                  </a:spcAft>
                  <a:buClr>
                    <a:schemeClr val="dk1"/>
                  </a:buClr>
                  <a:buSzPts val="1100"/>
                  <a:buFont typeface="Arial"/>
                  <a:buNone/>
                </a:pPr>
                <a:r>
                  <a:rPr b="1" i="0" lang="en-US" sz="2600" u="sng" cap="none" strike="noStrike">
                    <a:solidFill>
                      <a:schemeClr val="accent1"/>
                    </a:solidFill>
                    <a:latin typeface="Century Gothic"/>
                    <a:ea typeface="Century Gothic"/>
                    <a:cs typeface="Century Gothic"/>
                    <a:sym typeface="Century Gothic"/>
                    <a:hlinkClick r:id="rId6">
                      <a:extLst>
                        <a:ext uri="{A12FA001-AC4F-418D-AE19-62706E023703}">
                          <ahyp:hlinkClr val="tx"/>
                        </a:ext>
                      </a:extLst>
                    </a:hlinkClick>
                  </a:rPr>
                  <a:t>Equity Center Instagram</a:t>
                </a:r>
                <a:endParaRPr b="1" i="0" sz="2600" u="sng" cap="none" strike="noStrike">
                  <a:solidFill>
                    <a:schemeClr val="accent1"/>
                  </a:solidFill>
                  <a:latin typeface="Century Gothic"/>
                  <a:ea typeface="Century Gothic"/>
                  <a:cs typeface="Century Gothic"/>
                  <a:sym typeface="Century Gothic"/>
                </a:endParaRPr>
              </a:p>
              <a:p>
                <a:pPr indent="0" lvl="0" marL="0" marR="0" rtl="0" algn="l">
                  <a:lnSpc>
                    <a:spcPct val="134000"/>
                  </a:lnSpc>
                  <a:spcBef>
                    <a:spcPts val="1800"/>
                  </a:spcBef>
                  <a:spcAft>
                    <a:spcPts val="0"/>
                  </a:spcAft>
                  <a:buClr>
                    <a:schemeClr val="dk1"/>
                  </a:buClr>
                  <a:buSzPts val="1100"/>
                  <a:buFont typeface="Arial"/>
                  <a:buNone/>
                </a:pPr>
                <a:r>
                  <a:t/>
                </a:r>
                <a:endParaRPr b="0" i="0" sz="2600" u="none" cap="none" strike="noStrike">
                  <a:solidFill>
                    <a:srgbClr val="374049"/>
                  </a:solidFill>
                  <a:highlight>
                    <a:srgbClr val="FFFFFF"/>
                  </a:highlight>
                  <a:latin typeface="Arial"/>
                  <a:ea typeface="Arial"/>
                  <a:cs typeface="Arial"/>
                  <a:sym typeface="Arial"/>
                </a:endParaRPr>
              </a:p>
              <a:p>
                <a:pPr indent="0" lvl="0" marL="457200" marR="0" rtl="0" algn="l">
                  <a:lnSpc>
                    <a:spcPct val="115000"/>
                  </a:lnSpc>
                  <a:spcBef>
                    <a:spcPts val="1400"/>
                  </a:spcBef>
                  <a:spcAft>
                    <a:spcPts val="0"/>
                  </a:spcAft>
                  <a:buClr>
                    <a:srgbClr val="000000"/>
                  </a:buClr>
                  <a:buSzPts val="2400"/>
                  <a:buFont typeface="Arial"/>
                  <a:buNone/>
                </a:pPr>
                <a:r>
                  <a:t/>
                </a:r>
                <a:endParaRPr b="1" i="0" sz="2400" u="none" cap="none" strike="noStrike">
                  <a:solidFill>
                    <a:srgbClr val="FFFFFF"/>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2800"/>
                  <a:buFont typeface="Arial"/>
                  <a:buNone/>
                </a:pPr>
                <a:r>
                  <a:t/>
                </a:r>
                <a:endParaRPr b="1" i="0" sz="2800" u="none" cap="none" strike="noStrike">
                  <a:solidFill>
                    <a:srgbClr val="FFFFFF"/>
                  </a:solidFill>
                  <a:latin typeface="Century Gothic"/>
                  <a:ea typeface="Century Gothic"/>
                  <a:cs typeface="Century Gothic"/>
                  <a:sym typeface="Century Gothic"/>
                </a:endParaRPr>
              </a:p>
              <a:p>
                <a:pPr indent="0" lvl="0" marL="457200" marR="0" rtl="0" algn="ctr">
                  <a:lnSpc>
                    <a:spcPct val="100000"/>
                  </a:lnSpc>
                  <a:spcBef>
                    <a:spcPts val="0"/>
                  </a:spcBef>
                  <a:spcAft>
                    <a:spcPts val="0"/>
                  </a:spcAft>
                  <a:buClr>
                    <a:srgbClr val="000000"/>
                  </a:buClr>
                  <a:buSzPts val="2200"/>
                  <a:buFont typeface="Arial"/>
                  <a:buNone/>
                </a:pPr>
                <a:r>
                  <a:t/>
                </a:r>
                <a:endParaRPr b="0" i="0" sz="2200" u="none" cap="none" strike="noStrike">
                  <a:solidFill>
                    <a:srgbClr val="FFFFFF"/>
                  </a:solidFill>
                  <a:latin typeface="Century Gothic"/>
                  <a:ea typeface="Century Gothic"/>
                  <a:cs typeface="Century Gothic"/>
                  <a:sym typeface="Century Gothic"/>
                </a:endParaRPr>
              </a:p>
            </p:txBody>
          </p:sp>
          <p:grpSp>
            <p:nvGrpSpPr>
              <p:cNvPr id="276" name="Google Shape;276;gbaf11341dc_0_1"/>
              <p:cNvGrpSpPr/>
              <p:nvPr/>
            </p:nvGrpSpPr>
            <p:grpSpPr>
              <a:xfrm>
                <a:off x="4010025" y="2404738"/>
                <a:ext cx="1000724" cy="3389412"/>
                <a:chOff x="4010025" y="2404738"/>
                <a:chExt cx="1000724" cy="3389412"/>
              </a:xfrm>
            </p:grpSpPr>
            <p:pic>
              <p:nvPicPr>
                <p:cNvPr id="277" name="Google Shape;277;gbaf11341dc_0_1"/>
                <p:cNvPicPr preferRelativeResize="0"/>
                <p:nvPr/>
              </p:nvPicPr>
              <p:blipFill rotWithShape="1">
                <a:blip r:embed="rId7">
                  <a:alphaModFix/>
                </a:blip>
                <a:srcRect b="0" l="0" r="0" t="0"/>
                <a:stretch/>
              </p:blipFill>
              <p:spPr>
                <a:xfrm>
                  <a:off x="4010025" y="4519950"/>
                  <a:ext cx="1000724" cy="562910"/>
                </a:xfrm>
                <a:prstGeom prst="rect">
                  <a:avLst/>
                </a:prstGeom>
                <a:noFill/>
                <a:ln>
                  <a:noFill/>
                </a:ln>
              </p:spPr>
            </p:pic>
            <p:pic>
              <p:nvPicPr>
                <p:cNvPr id="278" name="Google Shape;278;gbaf11341dc_0_1"/>
                <p:cNvPicPr preferRelativeResize="0"/>
                <p:nvPr/>
              </p:nvPicPr>
              <p:blipFill rotWithShape="1">
                <a:blip r:embed="rId8">
                  <a:alphaModFix/>
                </a:blip>
                <a:srcRect b="0" l="0" r="0" t="0"/>
                <a:stretch/>
              </p:blipFill>
              <p:spPr>
                <a:xfrm>
                  <a:off x="4228938" y="3808650"/>
                  <a:ext cx="562900" cy="562900"/>
                </a:xfrm>
                <a:prstGeom prst="rect">
                  <a:avLst/>
                </a:prstGeom>
                <a:noFill/>
                <a:ln>
                  <a:noFill/>
                </a:ln>
              </p:spPr>
            </p:pic>
            <p:pic>
              <p:nvPicPr>
                <p:cNvPr id="279" name="Google Shape;279;gbaf11341dc_0_1"/>
                <p:cNvPicPr preferRelativeResize="0"/>
                <p:nvPr/>
              </p:nvPicPr>
              <p:blipFill rotWithShape="1">
                <a:blip r:embed="rId9">
                  <a:alphaModFix/>
                </a:blip>
                <a:srcRect b="0" l="0" r="0" t="0"/>
                <a:stretch/>
              </p:blipFill>
              <p:spPr>
                <a:xfrm>
                  <a:off x="4228950" y="5231250"/>
                  <a:ext cx="562900" cy="562900"/>
                </a:xfrm>
                <a:prstGeom prst="rect">
                  <a:avLst/>
                </a:prstGeom>
                <a:noFill/>
                <a:ln>
                  <a:noFill/>
                </a:ln>
              </p:spPr>
            </p:pic>
            <p:pic>
              <p:nvPicPr>
                <p:cNvPr id="280" name="Google Shape;280;gbaf11341dc_0_1"/>
                <p:cNvPicPr preferRelativeResize="0"/>
                <p:nvPr/>
              </p:nvPicPr>
              <p:blipFill rotWithShape="1">
                <a:blip r:embed="rId10">
                  <a:alphaModFix/>
                </a:blip>
                <a:srcRect b="0" l="0" r="0" t="0"/>
                <a:stretch/>
              </p:blipFill>
              <p:spPr>
                <a:xfrm>
                  <a:off x="4228950" y="3097350"/>
                  <a:ext cx="562898" cy="562898"/>
                </a:xfrm>
                <a:prstGeom prst="rect">
                  <a:avLst/>
                </a:prstGeom>
                <a:noFill/>
                <a:ln>
                  <a:noFill/>
                </a:ln>
              </p:spPr>
            </p:pic>
            <p:pic>
              <p:nvPicPr>
                <p:cNvPr id="281" name="Google Shape;281;gbaf11341dc_0_1"/>
                <p:cNvPicPr preferRelativeResize="0"/>
                <p:nvPr/>
              </p:nvPicPr>
              <p:blipFill rotWithShape="1">
                <a:blip r:embed="rId11">
                  <a:alphaModFix/>
                </a:blip>
                <a:srcRect b="0" l="0" r="0" t="0"/>
                <a:stretch/>
              </p:blipFill>
              <p:spPr>
                <a:xfrm>
                  <a:off x="4228950" y="2404738"/>
                  <a:ext cx="562900" cy="544212"/>
                </a:xfrm>
                <a:prstGeom prst="rect">
                  <a:avLst/>
                </a:prstGeom>
                <a:noFill/>
                <a:ln>
                  <a:noFill/>
                </a:ln>
              </p:spPr>
            </p:pic>
          </p:gr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Seven Strategies for Handling Difficult Questions - What to Say ..." id="286" name="Google Shape;286;p22"/>
          <p:cNvPicPr preferRelativeResize="0"/>
          <p:nvPr/>
        </p:nvPicPr>
        <p:blipFill rotWithShape="1">
          <a:blip r:embed="rId3">
            <a:alphaModFix/>
          </a:blip>
          <a:srcRect b="0" l="0" r="0" t="0"/>
          <a:stretch/>
        </p:blipFill>
        <p:spPr>
          <a:xfrm>
            <a:off x="2390485" y="415636"/>
            <a:ext cx="7620000" cy="4762500"/>
          </a:xfrm>
          <a:prstGeom prst="rect">
            <a:avLst/>
          </a:prstGeom>
          <a:noFill/>
          <a:ln>
            <a:noFill/>
          </a:ln>
        </p:spPr>
      </p:pic>
      <p:grpSp>
        <p:nvGrpSpPr>
          <p:cNvPr id="287" name="Google Shape;287;p22"/>
          <p:cNvGrpSpPr/>
          <p:nvPr/>
        </p:nvGrpSpPr>
        <p:grpSpPr>
          <a:xfrm>
            <a:off x="0" y="5257800"/>
            <a:ext cx="12192000" cy="1600200"/>
            <a:chOff x="0" y="5257800"/>
            <a:chExt cx="12192000" cy="1600200"/>
          </a:xfrm>
        </p:grpSpPr>
        <p:pic>
          <p:nvPicPr>
            <p:cNvPr descr="SVP Portland Commitment to Advancing Racial Equity Update | SVP ..." id="288" name="Google Shape;288;p22"/>
            <p:cNvPicPr preferRelativeResize="0"/>
            <p:nvPr/>
          </p:nvPicPr>
          <p:blipFill rotWithShape="1">
            <a:blip r:embed="rId4">
              <a:alphaModFix/>
            </a:blip>
            <a:srcRect b="0" l="0" r="0" t="0"/>
            <a:stretch/>
          </p:blipFill>
          <p:spPr>
            <a:xfrm>
              <a:off x="0" y="5257800"/>
              <a:ext cx="2857500" cy="1600200"/>
            </a:xfrm>
            <a:prstGeom prst="rect">
              <a:avLst/>
            </a:prstGeom>
            <a:noFill/>
            <a:ln>
              <a:noFill/>
            </a:ln>
          </p:spPr>
        </p:pic>
        <p:pic>
          <p:nvPicPr>
            <p:cNvPr descr="SVP Portland Commitment to Advancing Racial Equity Update | SVP ..." id="289" name="Google Shape;289;p22"/>
            <p:cNvPicPr preferRelativeResize="0"/>
            <p:nvPr/>
          </p:nvPicPr>
          <p:blipFill rotWithShape="1">
            <a:blip r:embed="rId4">
              <a:alphaModFix/>
            </a:blip>
            <a:srcRect b="0" l="0" r="0" t="0"/>
            <a:stretch/>
          </p:blipFill>
          <p:spPr>
            <a:xfrm>
              <a:off x="2857500" y="5257800"/>
              <a:ext cx="2857500" cy="1600200"/>
            </a:xfrm>
            <a:prstGeom prst="rect">
              <a:avLst/>
            </a:prstGeom>
            <a:noFill/>
            <a:ln>
              <a:noFill/>
            </a:ln>
          </p:spPr>
        </p:pic>
        <p:pic>
          <p:nvPicPr>
            <p:cNvPr descr="SVP Portland Commitment to Advancing Racial Equity Update | SVP ..." id="290" name="Google Shape;290;p22"/>
            <p:cNvPicPr preferRelativeResize="0"/>
            <p:nvPr/>
          </p:nvPicPr>
          <p:blipFill rotWithShape="1">
            <a:blip r:embed="rId4">
              <a:alphaModFix/>
            </a:blip>
            <a:srcRect b="0" l="0" r="0" t="0"/>
            <a:stretch/>
          </p:blipFill>
          <p:spPr>
            <a:xfrm>
              <a:off x="8581735" y="5257800"/>
              <a:ext cx="2857500" cy="1600200"/>
            </a:xfrm>
            <a:prstGeom prst="rect">
              <a:avLst/>
            </a:prstGeom>
            <a:noFill/>
            <a:ln>
              <a:noFill/>
            </a:ln>
          </p:spPr>
        </p:pic>
        <p:pic>
          <p:nvPicPr>
            <p:cNvPr descr="SVP Portland Commitment to Advancing Racial Equity Update | SVP ..." id="291" name="Google Shape;291;p22"/>
            <p:cNvPicPr preferRelativeResize="0"/>
            <p:nvPr/>
          </p:nvPicPr>
          <p:blipFill rotWithShape="1">
            <a:blip r:embed="rId4">
              <a:alphaModFix/>
            </a:blip>
            <a:srcRect b="0" l="0" r="0" t="0"/>
            <a:stretch/>
          </p:blipFill>
          <p:spPr>
            <a:xfrm>
              <a:off x="5715000" y="5257800"/>
              <a:ext cx="2857500" cy="1600200"/>
            </a:xfrm>
            <a:prstGeom prst="rect">
              <a:avLst/>
            </a:prstGeom>
            <a:noFill/>
            <a:ln>
              <a:noFill/>
            </a:ln>
          </p:spPr>
        </p:pic>
        <p:pic>
          <p:nvPicPr>
            <p:cNvPr descr="SVP Portland Commitment to Advancing Racial Equity Update | SVP ..." id="292" name="Google Shape;292;p22"/>
            <p:cNvPicPr preferRelativeResize="0"/>
            <p:nvPr/>
          </p:nvPicPr>
          <p:blipFill rotWithShape="1">
            <a:blip r:embed="rId4">
              <a:alphaModFix/>
            </a:blip>
            <a:srcRect b="3463" l="66485" r="4847" t="-3463"/>
            <a:stretch/>
          </p:blipFill>
          <p:spPr>
            <a:xfrm>
              <a:off x="11372851" y="5257800"/>
              <a:ext cx="819149" cy="1600200"/>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afd2534e4e_0_146"/>
          <p:cNvSpPr txBox="1"/>
          <p:nvPr>
            <p:ph type="ctrTitle"/>
          </p:nvPr>
        </p:nvSpPr>
        <p:spPr>
          <a:xfrm>
            <a:off x="482632" y="2194939"/>
            <a:ext cx="11246700" cy="17391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Clr>
                <a:schemeClr val="lt1"/>
              </a:buClr>
              <a:buSzPts val="6000"/>
              <a:buFont typeface="Corbel"/>
              <a:buNone/>
            </a:pPr>
            <a:r>
              <a:rPr b="1" lang="en-US">
                <a:latin typeface="Open Sans"/>
                <a:ea typeface="Open Sans"/>
                <a:cs typeface="Open Sans"/>
                <a:sym typeface="Open Sans"/>
              </a:rPr>
              <a:t>THANK YOU</a:t>
            </a:r>
            <a:endParaRPr b="1">
              <a:latin typeface="Open Sans"/>
              <a:ea typeface="Open Sans"/>
              <a:cs typeface="Open Sans"/>
              <a:sym typeface="Open Sans"/>
            </a:endParaRPr>
          </a:p>
        </p:txBody>
      </p:sp>
      <p:grpSp>
        <p:nvGrpSpPr>
          <p:cNvPr id="299" name="Google Shape;299;gafd2534e4e_0_146"/>
          <p:cNvGrpSpPr/>
          <p:nvPr/>
        </p:nvGrpSpPr>
        <p:grpSpPr>
          <a:xfrm>
            <a:off x="5862" y="4303478"/>
            <a:ext cx="12186137" cy="2570744"/>
            <a:chOff x="5862" y="4303478"/>
            <a:chExt cx="12186137" cy="2570744"/>
          </a:xfrm>
        </p:grpSpPr>
        <p:pic>
          <p:nvPicPr>
            <p:cNvPr descr="Image may contain: 5 people, people smiling, people standing and outdoor" id="300" name="Google Shape;300;gafd2534e4e_0_146"/>
            <p:cNvPicPr preferRelativeResize="0"/>
            <p:nvPr/>
          </p:nvPicPr>
          <p:blipFill rotWithShape="1">
            <a:blip r:embed="rId3">
              <a:alphaModFix/>
            </a:blip>
            <a:srcRect b="0" l="0" r="0" t="0"/>
            <a:stretch/>
          </p:blipFill>
          <p:spPr>
            <a:xfrm>
              <a:off x="2134724" y="4339884"/>
              <a:ext cx="2520568" cy="2534338"/>
            </a:xfrm>
            <a:prstGeom prst="rect">
              <a:avLst/>
            </a:prstGeom>
            <a:noFill/>
            <a:ln>
              <a:noFill/>
            </a:ln>
          </p:spPr>
        </p:pic>
        <p:pic>
          <p:nvPicPr>
            <p:cNvPr descr="Image may contain: 3 people, people smiling, people standing, hat, eyeglasses and suit" id="301" name="Google Shape;301;gafd2534e4e_0_146"/>
            <p:cNvPicPr preferRelativeResize="0"/>
            <p:nvPr/>
          </p:nvPicPr>
          <p:blipFill rotWithShape="1">
            <a:blip r:embed="rId4">
              <a:alphaModFix/>
            </a:blip>
            <a:srcRect b="0" l="0" r="0" t="0"/>
            <a:stretch/>
          </p:blipFill>
          <p:spPr>
            <a:xfrm>
              <a:off x="9650436" y="4303478"/>
              <a:ext cx="2541563" cy="2541563"/>
            </a:xfrm>
            <a:prstGeom prst="rect">
              <a:avLst/>
            </a:prstGeom>
            <a:noFill/>
            <a:ln>
              <a:noFill/>
            </a:ln>
          </p:spPr>
        </p:pic>
        <p:pic>
          <p:nvPicPr>
            <p:cNvPr descr="Image may contain: 1 person, smiling, sitting and eating" id="302" name="Google Shape;302;gafd2534e4e_0_146"/>
            <p:cNvPicPr preferRelativeResize="0"/>
            <p:nvPr/>
          </p:nvPicPr>
          <p:blipFill rotWithShape="1">
            <a:blip r:embed="rId5">
              <a:alphaModFix/>
            </a:blip>
            <a:srcRect b="0" l="0" r="0" t="0"/>
            <a:stretch/>
          </p:blipFill>
          <p:spPr>
            <a:xfrm>
              <a:off x="5862" y="4339884"/>
              <a:ext cx="2498405" cy="2512173"/>
            </a:xfrm>
            <a:prstGeom prst="rect">
              <a:avLst/>
            </a:prstGeom>
            <a:noFill/>
            <a:ln>
              <a:noFill/>
            </a:ln>
          </p:spPr>
        </p:pic>
        <p:pic>
          <p:nvPicPr>
            <p:cNvPr descr="Image may contain: 4 people, people standing, sky and outdoor" id="303" name="Google Shape;303;gafd2534e4e_0_146"/>
            <p:cNvPicPr preferRelativeResize="0"/>
            <p:nvPr/>
          </p:nvPicPr>
          <p:blipFill rotWithShape="1">
            <a:blip r:embed="rId6">
              <a:alphaModFix/>
            </a:blip>
            <a:srcRect b="0" l="0" r="0" t="0"/>
            <a:stretch/>
          </p:blipFill>
          <p:spPr>
            <a:xfrm>
              <a:off x="4612978" y="4331490"/>
              <a:ext cx="2520568" cy="2520568"/>
            </a:xfrm>
            <a:prstGeom prst="rect">
              <a:avLst/>
            </a:prstGeom>
            <a:noFill/>
            <a:ln>
              <a:noFill/>
            </a:ln>
          </p:spPr>
        </p:pic>
        <p:pic>
          <p:nvPicPr>
            <p:cNvPr descr="Image may contain: 1 person, smiling, sitting" id="304" name="Google Shape;304;gafd2534e4e_0_146"/>
            <p:cNvPicPr preferRelativeResize="0"/>
            <p:nvPr/>
          </p:nvPicPr>
          <p:blipFill rotWithShape="1">
            <a:blip r:embed="rId7">
              <a:alphaModFix/>
            </a:blip>
            <a:srcRect b="0" l="0" r="0" t="0"/>
            <a:stretch/>
          </p:blipFill>
          <p:spPr>
            <a:xfrm>
              <a:off x="7132320" y="4339884"/>
              <a:ext cx="2518116" cy="2518116"/>
            </a:xfrm>
            <a:prstGeom prst="rect">
              <a:avLst/>
            </a:prstGeom>
            <a:noFill/>
            <a:ln>
              <a:noFill/>
            </a:ln>
          </p:spPr>
        </p:pic>
      </p:grpSp>
      <p:grpSp>
        <p:nvGrpSpPr>
          <p:cNvPr id="305" name="Google Shape;305;gafd2534e4e_0_146"/>
          <p:cNvGrpSpPr/>
          <p:nvPr/>
        </p:nvGrpSpPr>
        <p:grpSpPr>
          <a:xfrm>
            <a:off x="5862" y="0"/>
            <a:ext cx="12192000" cy="2095367"/>
            <a:chOff x="5862" y="0"/>
            <a:chExt cx="12192000" cy="2095367"/>
          </a:xfrm>
        </p:grpSpPr>
        <p:pic>
          <p:nvPicPr>
            <p:cNvPr descr="Image may contain: 3 people, people smiling, people standing, eyeglasses and hat" id="306" name="Google Shape;306;gafd2534e4e_0_146"/>
            <p:cNvPicPr preferRelativeResize="0"/>
            <p:nvPr/>
          </p:nvPicPr>
          <p:blipFill rotWithShape="1">
            <a:blip r:embed="rId8">
              <a:alphaModFix/>
            </a:blip>
            <a:srcRect b="0" l="0" r="0" t="0"/>
            <a:stretch/>
          </p:blipFill>
          <p:spPr>
            <a:xfrm>
              <a:off x="2094769" y="6315"/>
              <a:ext cx="2075129" cy="2075129"/>
            </a:xfrm>
            <a:prstGeom prst="rect">
              <a:avLst/>
            </a:prstGeom>
            <a:noFill/>
            <a:ln>
              <a:noFill/>
            </a:ln>
          </p:spPr>
        </p:pic>
        <p:pic>
          <p:nvPicPr>
            <p:cNvPr descr="Image may contain: 5 people, people smiling, people standing and indoor" id="307" name="Google Shape;307;gafd2534e4e_0_146"/>
            <p:cNvPicPr preferRelativeResize="0"/>
            <p:nvPr/>
          </p:nvPicPr>
          <p:blipFill rotWithShape="1">
            <a:blip r:embed="rId9">
              <a:alphaModFix/>
            </a:blip>
            <a:srcRect b="0" l="0" r="0" t="0"/>
            <a:stretch/>
          </p:blipFill>
          <p:spPr>
            <a:xfrm>
              <a:off x="4169897" y="10822"/>
              <a:ext cx="2089053" cy="2059041"/>
            </a:xfrm>
            <a:prstGeom prst="rect">
              <a:avLst/>
            </a:prstGeom>
            <a:noFill/>
            <a:ln>
              <a:noFill/>
            </a:ln>
          </p:spPr>
        </p:pic>
        <p:pic>
          <p:nvPicPr>
            <p:cNvPr descr="Image may contain: 2 people, people smiling" id="308" name="Google Shape;308;gafd2534e4e_0_146"/>
            <p:cNvPicPr preferRelativeResize="0"/>
            <p:nvPr/>
          </p:nvPicPr>
          <p:blipFill rotWithShape="1">
            <a:blip r:embed="rId10">
              <a:alphaModFix/>
            </a:blip>
            <a:srcRect b="0" l="0" r="0" t="0"/>
            <a:stretch/>
          </p:blipFill>
          <p:spPr>
            <a:xfrm>
              <a:off x="5862" y="6315"/>
              <a:ext cx="2088908" cy="2088908"/>
            </a:xfrm>
            <a:prstGeom prst="rect">
              <a:avLst/>
            </a:prstGeom>
            <a:noFill/>
            <a:ln>
              <a:noFill/>
            </a:ln>
          </p:spPr>
        </p:pic>
        <p:pic>
          <p:nvPicPr>
            <p:cNvPr descr="Image may contain: 2 people, people smiling, people standing and hat" id="309" name="Google Shape;309;gafd2534e4e_0_146"/>
            <p:cNvPicPr preferRelativeResize="0"/>
            <p:nvPr/>
          </p:nvPicPr>
          <p:blipFill rotWithShape="1">
            <a:blip r:embed="rId11">
              <a:alphaModFix/>
            </a:blip>
            <a:srcRect b="0" l="0" r="0" t="0"/>
            <a:stretch/>
          </p:blipFill>
          <p:spPr>
            <a:xfrm>
              <a:off x="8334079" y="6315"/>
              <a:ext cx="2089052" cy="2089052"/>
            </a:xfrm>
            <a:prstGeom prst="rect">
              <a:avLst/>
            </a:prstGeom>
            <a:noFill/>
            <a:ln>
              <a:noFill/>
            </a:ln>
          </p:spPr>
        </p:pic>
        <p:pic>
          <p:nvPicPr>
            <p:cNvPr descr="Image may contain: 3 people, people smiling, people standing and hat" id="310" name="Google Shape;310;gafd2534e4e_0_146"/>
            <p:cNvPicPr preferRelativeResize="0"/>
            <p:nvPr/>
          </p:nvPicPr>
          <p:blipFill rotWithShape="1">
            <a:blip r:embed="rId12">
              <a:alphaModFix/>
            </a:blip>
            <a:srcRect b="0" l="0" r="0" t="0"/>
            <a:stretch/>
          </p:blipFill>
          <p:spPr>
            <a:xfrm>
              <a:off x="10129805" y="6315"/>
              <a:ext cx="2068057" cy="2068057"/>
            </a:xfrm>
            <a:prstGeom prst="rect">
              <a:avLst/>
            </a:prstGeom>
            <a:noFill/>
            <a:ln>
              <a:noFill/>
            </a:ln>
          </p:spPr>
        </p:pic>
        <p:pic>
          <p:nvPicPr>
            <p:cNvPr descr="Image result for folsom lake college student services" id="311" name="Google Shape;311;gafd2534e4e_0_146"/>
            <p:cNvPicPr preferRelativeResize="0"/>
            <p:nvPr/>
          </p:nvPicPr>
          <p:blipFill rotWithShape="1">
            <a:blip r:embed="rId13">
              <a:alphaModFix/>
            </a:blip>
            <a:srcRect b="0" l="0" r="0" t="0"/>
            <a:stretch/>
          </p:blipFill>
          <p:spPr>
            <a:xfrm>
              <a:off x="6258951" y="0"/>
              <a:ext cx="2081444" cy="2081444"/>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afd2534e4e_0_69"/>
          <p:cNvSpPr txBox="1"/>
          <p:nvPr>
            <p:ph type="title"/>
          </p:nvPr>
        </p:nvSpPr>
        <p:spPr>
          <a:xfrm>
            <a:off x="1203900" y="3128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Land Acknowledgement </a:t>
            </a:r>
            <a:endParaRPr b="1" sz="4800">
              <a:solidFill>
                <a:srgbClr val="018EB2"/>
              </a:solidFill>
              <a:latin typeface="Century Gothic"/>
              <a:ea typeface="Century Gothic"/>
              <a:cs typeface="Century Gothic"/>
              <a:sym typeface="Century Gothic"/>
            </a:endParaRPr>
          </a:p>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&amp; POC History on These Lands</a:t>
            </a:r>
            <a:endParaRPr b="1" sz="4800">
              <a:solidFill>
                <a:srgbClr val="018EB2"/>
              </a:solidFill>
              <a:latin typeface="Century Gothic"/>
              <a:ea typeface="Century Gothic"/>
              <a:cs typeface="Century Gothic"/>
              <a:sym typeface="Century Gothic"/>
            </a:endParaRPr>
          </a:p>
        </p:txBody>
      </p:sp>
      <p:sp>
        <p:nvSpPr>
          <p:cNvPr id="132" name="Google Shape;132;gafd2534e4e_0_69"/>
          <p:cNvSpPr txBox="1"/>
          <p:nvPr/>
        </p:nvSpPr>
        <p:spPr>
          <a:xfrm>
            <a:off x="792750" y="2043300"/>
            <a:ext cx="10606500" cy="3982500"/>
          </a:xfrm>
          <a:prstGeom prst="rect">
            <a:avLst/>
          </a:prstGeom>
          <a:noFill/>
          <a:ln>
            <a:noFill/>
          </a:ln>
        </p:spPr>
        <p:txBody>
          <a:bodyPr anchorCtr="0" anchor="t"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We honor and acknowledge Miwok, Nisenan, and Maidu lands, and the tribal nations whose lands Los Rios Community College District sits on. </a:t>
            </a:r>
            <a:endParaRPr b="1" i="0" sz="3200" u="none" cap="none" strike="noStrike">
              <a:solidFill>
                <a:schemeClr val="lt1"/>
              </a:solidFill>
              <a:latin typeface="Century Gothic"/>
              <a:ea typeface="Century Gothic"/>
              <a:cs typeface="Century Gothic"/>
              <a:sym typeface="Century Gothic"/>
            </a:endParaRPr>
          </a:p>
          <a:p>
            <a:pPr indent="0" lvl="0" marL="457200" marR="0" rtl="0" algn="ctr">
              <a:lnSpc>
                <a:spcPct val="115000"/>
              </a:lnSpc>
              <a:spcBef>
                <a:spcPts val="0"/>
              </a:spcBef>
              <a:spcAft>
                <a:spcPts val="0"/>
              </a:spcAft>
              <a:buClr>
                <a:srgbClr val="000000"/>
              </a:buClr>
              <a:buSzPts val="3200"/>
              <a:buFont typeface="Arial"/>
              <a:buNone/>
            </a:pPr>
            <a:r>
              <a:t/>
            </a:r>
            <a:endParaRPr b="1" i="0" sz="3200" u="none" cap="none" strike="noStrike">
              <a:solidFill>
                <a:schemeClr val="lt1"/>
              </a:solidFill>
              <a:latin typeface="Century Gothic"/>
              <a:ea typeface="Century Gothic"/>
              <a:cs typeface="Century Gothic"/>
              <a:sym typeface="Century Gothic"/>
            </a:endParaRPr>
          </a:p>
          <a:p>
            <a:pPr indent="0" lvl="0" marL="457200" marR="0" rtl="0" algn="ctr">
              <a:lnSpc>
                <a:spcPct val="115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We honor and acknowledge early migrant and laboring communities of color who built the foundations of these regional lands.</a:t>
            </a:r>
            <a:endParaRPr b="1" i="0" sz="3200" u="none" cap="none" strike="noStrike">
              <a:solidFill>
                <a:schemeClr val="lt1"/>
              </a:solidFill>
              <a:latin typeface="Century Gothic"/>
              <a:ea typeface="Century Gothic"/>
              <a:cs typeface="Century Gothic"/>
              <a:sym typeface="Century Gothic"/>
            </a:endParaRPr>
          </a:p>
          <a:p>
            <a:pPr indent="0" lvl="0" marL="457200" marR="0" rtl="0" algn="ctr">
              <a:lnSpc>
                <a:spcPct val="115000"/>
              </a:lnSpc>
              <a:spcBef>
                <a:spcPts val="0"/>
              </a:spcBef>
              <a:spcAft>
                <a:spcPts val="0"/>
              </a:spcAft>
              <a:buClr>
                <a:srgbClr val="000000"/>
              </a:buClr>
              <a:buSzPts val="3200"/>
              <a:buFont typeface="Arial"/>
              <a:buNone/>
            </a:pPr>
            <a:r>
              <a:t/>
            </a:r>
            <a:endParaRPr b="1" i="0" sz="3200" u="none" cap="none" strike="noStrike">
              <a:solidFill>
                <a:schemeClr val="lt1"/>
              </a:solidFill>
              <a:latin typeface="Century Gothic"/>
              <a:ea typeface="Century Gothic"/>
              <a:cs typeface="Century Gothic"/>
              <a:sym typeface="Century Gothic"/>
            </a:endParaRPr>
          </a:p>
        </p:txBody>
      </p:sp>
      <p:pic>
        <p:nvPicPr>
          <p:cNvPr id="133" name="Google Shape;133;gafd2534e4e_0_69"/>
          <p:cNvPicPr preferRelativeResize="0"/>
          <p:nvPr/>
        </p:nvPicPr>
        <p:blipFill rotWithShape="1">
          <a:blip r:embed="rId3">
            <a:alphaModFix/>
          </a:blip>
          <a:srcRect b="0" l="0" r="0" t="0"/>
          <a:stretch/>
        </p:blipFill>
        <p:spPr>
          <a:xfrm>
            <a:off x="164164" y="5372867"/>
            <a:ext cx="1000735" cy="1021257"/>
          </a:xfrm>
          <a:prstGeom prst="rect">
            <a:avLst/>
          </a:prstGeom>
          <a:noFill/>
          <a:ln>
            <a:noFill/>
          </a:ln>
        </p:spPr>
      </p:pic>
      <p:pic>
        <p:nvPicPr>
          <p:cNvPr id="134" name="Google Shape;134;gafd2534e4e_0_69"/>
          <p:cNvPicPr preferRelativeResize="0"/>
          <p:nvPr/>
        </p:nvPicPr>
        <p:blipFill rotWithShape="1">
          <a:blip r:embed="rId4">
            <a:alphaModFix/>
          </a:blip>
          <a:srcRect b="0" l="0" r="0" t="0"/>
          <a:stretch/>
        </p:blipFill>
        <p:spPr>
          <a:xfrm>
            <a:off x="201329" y="219024"/>
            <a:ext cx="1078775" cy="11097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b9706cfbdf_0_5"/>
          <p:cNvSpPr txBox="1"/>
          <p:nvPr>
            <p:ph type="title"/>
          </p:nvPr>
        </p:nvSpPr>
        <p:spPr>
          <a:xfrm>
            <a:off x="1203900" y="3128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Black Solidarity Statement</a:t>
            </a:r>
            <a:endParaRPr b="1" sz="4800">
              <a:solidFill>
                <a:srgbClr val="018EB2"/>
              </a:solidFill>
              <a:latin typeface="Century Gothic"/>
              <a:ea typeface="Century Gothic"/>
              <a:cs typeface="Century Gothic"/>
              <a:sym typeface="Century Gothic"/>
            </a:endParaRPr>
          </a:p>
        </p:txBody>
      </p:sp>
      <p:sp>
        <p:nvSpPr>
          <p:cNvPr id="141" name="Google Shape;141;gb9706cfbdf_0_5"/>
          <p:cNvSpPr txBox="1"/>
          <p:nvPr/>
        </p:nvSpPr>
        <p:spPr>
          <a:xfrm>
            <a:off x="1280100" y="1814700"/>
            <a:ext cx="10606500" cy="398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2900" u="none" cap="none" strike="noStrike">
                <a:solidFill>
                  <a:srgbClr val="FFFFFF"/>
                </a:solidFill>
                <a:latin typeface="Century Gothic"/>
                <a:ea typeface="Century Gothic"/>
                <a:cs typeface="Century Gothic"/>
                <a:sym typeface="Century Gothic"/>
              </a:rPr>
              <a:t>Together we stand in solidarity with our Black community, and our students, faculty, staff, and administrators, to fight against systemic inequity, injustice, and racism, which is resulting in untimely deaths and immense suffering in the Black community.</a:t>
            </a:r>
            <a:endParaRPr b="1" i="0" sz="29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1600"/>
              </a:spcBef>
              <a:spcAft>
                <a:spcPts val="0"/>
              </a:spcAft>
              <a:buClr>
                <a:schemeClr val="dk1"/>
              </a:buClr>
              <a:buSzPts val="1100"/>
              <a:buFont typeface="Arial"/>
              <a:buNone/>
            </a:pPr>
            <a:r>
              <a:rPr b="1" i="0" lang="en-US" sz="2900" u="none" cap="none" strike="noStrike">
                <a:solidFill>
                  <a:srgbClr val="FFFFFF"/>
                </a:solidFill>
                <a:latin typeface="Century Gothic"/>
                <a:ea typeface="Century Gothic"/>
                <a:cs typeface="Century Gothic"/>
                <a:sym typeface="Century Gothic"/>
              </a:rPr>
              <a:t>We understand that in addition to the disproportionate impact of COVID-19 on Black and POC communities, we must address racism and white supremacy within ourselves, our communities, and our colleges.</a:t>
            </a:r>
            <a:endParaRPr b="1" i="0" sz="3100" u="none" cap="none" strike="noStrike">
              <a:solidFill>
                <a:srgbClr val="FFFFFF"/>
              </a:solidFill>
              <a:latin typeface="Century Gothic"/>
              <a:ea typeface="Century Gothic"/>
              <a:cs typeface="Century Gothic"/>
              <a:sym typeface="Century Gothic"/>
            </a:endParaRPr>
          </a:p>
        </p:txBody>
      </p:sp>
      <p:pic>
        <p:nvPicPr>
          <p:cNvPr id="142" name="Google Shape;142;gb9706cfbdf_0_5"/>
          <p:cNvPicPr preferRelativeResize="0"/>
          <p:nvPr/>
        </p:nvPicPr>
        <p:blipFill rotWithShape="1">
          <a:blip r:embed="rId3">
            <a:alphaModFix/>
          </a:blip>
          <a:srcRect b="0" l="0" r="0" t="0"/>
          <a:stretch/>
        </p:blipFill>
        <p:spPr>
          <a:xfrm>
            <a:off x="164164" y="5372867"/>
            <a:ext cx="1000735" cy="1021257"/>
          </a:xfrm>
          <a:prstGeom prst="rect">
            <a:avLst/>
          </a:prstGeom>
          <a:noFill/>
          <a:ln>
            <a:noFill/>
          </a:ln>
        </p:spPr>
      </p:pic>
      <p:pic>
        <p:nvPicPr>
          <p:cNvPr id="143" name="Google Shape;143;gb9706cfbdf_0_5"/>
          <p:cNvPicPr preferRelativeResize="0"/>
          <p:nvPr/>
        </p:nvPicPr>
        <p:blipFill rotWithShape="1">
          <a:blip r:embed="rId4">
            <a:alphaModFix/>
          </a:blip>
          <a:srcRect b="0" l="0" r="0" t="0"/>
          <a:stretch/>
        </p:blipFill>
        <p:spPr>
          <a:xfrm>
            <a:off x="201329" y="219024"/>
            <a:ext cx="1078775" cy="11097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bc0dc297ee_2_5"/>
          <p:cNvSpPr txBox="1"/>
          <p:nvPr>
            <p:ph type="title"/>
          </p:nvPr>
        </p:nvSpPr>
        <p:spPr>
          <a:xfrm>
            <a:off x="1203900" y="3128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Community Agreements</a:t>
            </a:r>
            <a:endParaRPr b="1" sz="4800">
              <a:solidFill>
                <a:srgbClr val="018EB2"/>
              </a:solidFill>
              <a:latin typeface="Century Gothic"/>
              <a:ea typeface="Century Gothic"/>
              <a:cs typeface="Century Gothic"/>
              <a:sym typeface="Century Gothic"/>
            </a:endParaRPr>
          </a:p>
        </p:txBody>
      </p:sp>
      <p:sp>
        <p:nvSpPr>
          <p:cNvPr id="150" name="Google Shape;150;gbc0dc297ee_2_5"/>
          <p:cNvSpPr txBox="1"/>
          <p:nvPr/>
        </p:nvSpPr>
        <p:spPr>
          <a:xfrm>
            <a:off x="1280100" y="1814700"/>
            <a:ext cx="10606500" cy="398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2500" u="none" cap="none" strike="noStrike">
                <a:solidFill>
                  <a:srgbClr val="FFFFFF"/>
                </a:solidFill>
                <a:latin typeface="Century Gothic"/>
                <a:ea typeface="Century Gothic"/>
                <a:cs typeface="Century Gothic"/>
                <a:sym typeface="Century Gothic"/>
              </a:rPr>
              <a:t>1</a:t>
            </a:r>
            <a:r>
              <a:rPr b="1" i="0" lang="en-US" sz="2700" u="none" cap="none" strike="noStrike">
                <a:solidFill>
                  <a:srgbClr val="FFFFFF"/>
                </a:solidFill>
                <a:latin typeface="Century Gothic"/>
                <a:ea typeface="Century Gothic"/>
                <a:cs typeface="Century Gothic"/>
                <a:sym typeface="Century Gothic"/>
              </a:rPr>
              <a:t>. RESPECT each other </a:t>
            </a:r>
            <a:endParaRPr b="1" i="0" sz="27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700" u="none" cap="none" strike="noStrike">
                <a:solidFill>
                  <a:srgbClr val="FFFFFF"/>
                </a:solidFill>
                <a:latin typeface="Century Gothic"/>
                <a:ea typeface="Century Gothic"/>
                <a:cs typeface="Century Gothic"/>
                <a:sym typeface="Century Gothic"/>
              </a:rPr>
              <a:t>2. SHARE THE SPACE, while centering Black, Indigenous, and Other People of Color (BIPOC), and LGBTQIA+ voices</a:t>
            </a:r>
            <a:endParaRPr b="1" i="0" sz="27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700" u="none" cap="none" strike="noStrike">
                <a:solidFill>
                  <a:srgbClr val="FFFFFF"/>
                </a:solidFill>
                <a:latin typeface="Century Gothic"/>
                <a:ea typeface="Century Gothic"/>
                <a:cs typeface="Century Gothic"/>
                <a:sym typeface="Century Gothic"/>
              </a:rPr>
              <a:t>3. CONFIDENTIALITY. What’s said here, stays here. What’s learned here, leaves here.</a:t>
            </a:r>
            <a:endParaRPr b="1" i="0" sz="27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700" u="none" cap="none" strike="noStrike">
                <a:solidFill>
                  <a:srgbClr val="FFFFFF"/>
                </a:solidFill>
                <a:latin typeface="Century Gothic"/>
                <a:ea typeface="Century Gothic"/>
                <a:cs typeface="Century Gothic"/>
                <a:sym typeface="Century Gothic"/>
              </a:rPr>
              <a:t>4. CONTENT WARNING. Some content that is being shared</a:t>
            </a:r>
            <a:endParaRPr b="1" i="0" sz="27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700" u="none" cap="none" strike="noStrike">
                <a:solidFill>
                  <a:srgbClr val="FFFFFF"/>
                </a:solidFill>
                <a:latin typeface="Century Gothic"/>
                <a:ea typeface="Century Gothic"/>
                <a:cs typeface="Century Gothic"/>
                <a:sym typeface="Century Gothic"/>
              </a:rPr>
              <a:t>may be triggering. Please share a Content Warning if what you share might trigger others. </a:t>
            </a:r>
            <a:endParaRPr b="1" i="0" sz="27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700" u="none" cap="none" strike="noStrike">
                <a:solidFill>
                  <a:srgbClr val="FFFFFF"/>
                </a:solidFill>
                <a:latin typeface="Century Gothic"/>
                <a:ea typeface="Century Gothic"/>
                <a:cs typeface="Century Gothic"/>
                <a:sym typeface="Century Gothic"/>
              </a:rPr>
              <a:t>5. REMOVAL. Those not adhering to the community agreements, will be removed from the forum.</a:t>
            </a:r>
            <a:endParaRPr b="1" i="0" sz="27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1600"/>
              </a:spcAft>
              <a:buClr>
                <a:schemeClr val="dk1"/>
              </a:buClr>
              <a:buSzPts val="1100"/>
              <a:buFont typeface="Arial"/>
              <a:buNone/>
            </a:pPr>
            <a:r>
              <a:t/>
            </a:r>
            <a:endParaRPr b="1" i="0" sz="2900" u="none" cap="none" strike="noStrike">
              <a:solidFill>
                <a:srgbClr val="FFFFFF"/>
              </a:solidFill>
              <a:latin typeface="Century Gothic"/>
              <a:ea typeface="Century Gothic"/>
              <a:cs typeface="Century Gothic"/>
              <a:sym typeface="Century Gothic"/>
            </a:endParaRPr>
          </a:p>
        </p:txBody>
      </p:sp>
      <p:pic>
        <p:nvPicPr>
          <p:cNvPr id="151" name="Google Shape;151;gbc0dc297ee_2_5"/>
          <p:cNvPicPr preferRelativeResize="0"/>
          <p:nvPr/>
        </p:nvPicPr>
        <p:blipFill rotWithShape="1">
          <a:blip r:embed="rId3">
            <a:alphaModFix/>
          </a:blip>
          <a:srcRect b="0" l="0" r="0" t="0"/>
          <a:stretch/>
        </p:blipFill>
        <p:spPr>
          <a:xfrm>
            <a:off x="164164" y="5372867"/>
            <a:ext cx="1000735" cy="1021257"/>
          </a:xfrm>
          <a:prstGeom prst="rect">
            <a:avLst/>
          </a:prstGeom>
          <a:noFill/>
          <a:ln>
            <a:noFill/>
          </a:ln>
        </p:spPr>
      </p:pic>
      <p:pic>
        <p:nvPicPr>
          <p:cNvPr id="152" name="Google Shape;152;gbc0dc297ee_2_5"/>
          <p:cNvPicPr preferRelativeResize="0"/>
          <p:nvPr/>
        </p:nvPicPr>
        <p:blipFill rotWithShape="1">
          <a:blip r:embed="rId4">
            <a:alphaModFix/>
          </a:blip>
          <a:srcRect b="0" l="0" r="0" t="0"/>
          <a:stretch/>
        </p:blipFill>
        <p:spPr>
          <a:xfrm>
            <a:off x="201329" y="219024"/>
            <a:ext cx="1078775" cy="11097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title"/>
          </p:nvPr>
        </p:nvSpPr>
        <p:spPr>
          <a:xfrm>
            <a:off x="1202919" y="284176"/>
            <a:ext cx="9784080" cy="150876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chemeClr val="dk2"/>
              </a:buClr>
              <a:buSzPts val="5400"/>
              <a:buFont typeface="Calibri"/>
              <a:buNone/>
            </a:pPr>
            <a:r>
              <a:rPr b="1" lang="en-US" sz="4800">
                <a:latin typeface="Century Gothic"/>
                <a:ea typeface="Century Gothic"/>
                <a:cs typeface="Century Gothic"/>
                <a:sym typeface="Century Gothic"/>
              </a:rPr>
              <a:t>Our Values</a:t>
            </a:r>
            <a:endParaRPr b="1" sz="4800">
              <a:latin typeface="Century Gothic"/>
              <a:ea typeface="Century Gothic"/>
              <a:cs typeface="Century Gothic"/>
              <a:sym typeface="Century Gothic"/>
            </a:endParaRPr>
          </a:p>
        </p:txBody>
      </p:sp>
      <p:pic>
        <p:nvPicPr>
          <p:cNvPr id="159" name="Google Shape;159;p3"/>
          <p:cNvPicPr preferRelativeResize="0"/>
          <p:nvPr/>
        </p:nvPicPr>
        <p:blipFill rotWithShape="1">
          <a:blip r:embed="rId3">
            <a:alphaModFix/>
          </a:blip>
          <a:srcRect b="0" l="0" r="0" t="0"/>
          <a:stretch/>
        </p:blipFill>
        <p:spPr>
          <a:xfrm>
            <a:off x="164164" y="5372867"/>
            <a:ext cx="1000735" cy="1021257"/>
          </a:xfrm>
          <a:prstGeom prst="rect">
            <a:avLst/>
          </a:prstGeom>
          <a:noFill/>
          <a:ln>
            <a:noFill/>
          </a:ln>
        </p:spPr>
      </p:pic>
      <p:pic>
        <p:nvPicPr>
          <p:cNvPr id="160" name="Google Shape;160;p3"/>
          <p:cNvPicPr preferRelativeResize="0"/>
          <p:nvPr/>
        </p:nvPicPr>
        <p:blipFill rotWithShape="1">
          <a:blip r:embed="rId4">
            <a:alphaModFix/>
          </a:blip>
          <a:srcRect b="0" l="0" r="0" t="0"/>
          <a:stretch/>
        </p:blipFill>
        <p:spPr>
          <a:xfrm>
            <a:off x="201329" y="219024"/>
            <a:ext cx="1078775" cy="1109798"/>
          </a:xfrm>
          <a:prstGeom prst="rect">
            <a:avLst/>
          </a:prstGeom>
          <a:noFill/>
          <a:ln>
            <a:noFill/>
          </a:ln>
        </p:spPr>
      </p:pic>
      <p:sp>
        <p:nvSpPr>
          <p:cNvPr id="161" name="Google Shape;161;p3"/>
          <p:cNvSpPr txBox="1"/>
          <p:nvPr/>
        </p:nvSpPr>
        <p:spPr>
          <a:xfrm>
            <a:off x="792750" y="2043300"/>
            <a:ext cx="10606500" cy="39825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3200"/>
              <a:buFont typeface="Arial"/>
              <a:buNone/>
            </a:pPr>
            <a:r>
              <a:rPr b="1" i="0" lang="en-US" sz="2600" u="none" cap="none" strike="noStrike">
                <a:solidFill>
                  <a:schemeClr val="lt1"/>
                </a:solidFill>
                <a:latin typeface="Century Gothic"/>
                <a:ea typeface="Century Gothic"/>
                <a:cs typeface="Century Gothic"/>
                <a:sym typeface="Century Gothic"/>
              </a:rPr>
              <a:t>FLC champions equity, diversity, social justice, and environmental sustainability as foundational to academic, campus, and community life. We work with the communities we serve toward just and fair inclusion into society in which all people can participate, prosper, and reach their full potential. We commit to equity driven decision-making, planning, and reflective processes that are responsive to the diverse identities and experiences in our community.</a:t>
            </a:r>
            <a:endParaRPr b="1" i="0" sz="2600" u="none" cap="none" strike="noStrike">
              <a:solidFill>
                <a:schemeClr val="lt1"/>
              </a:solidFill>
              <a:latin typeface="Century Gothic"/>
              <a:ea typeface="Century Gothic"/>
              <a:cs typeface="Century Gothic"/>
              <a:sym typeface="Century Gothic"/>
            </a:endParaRPr>
          </a:p>
          <a:p>
            <a:pPr indent="0" lvl="0" marL="457200" marR="0" rtl="0" algn="l">
              <a:lnSpc>
                <a:spcPct val="115000"/>
              </a:lnSpc>
              <a:spcBef>
                <a:spcPts val="0"/>
              </a:spcBef>
              <a:spcAft>
                <a:spcPts val="0"/>
              </a:spcAft>
              <a:buClr>
                <a:srgbClr val="000000"/>
              </a:buClr>
              <a:buSzPts val="3200"/>
              <a:buFont typeface="Arial"/>
              <a:buNone/>
            </a:pPr>
            <a:r>
              <a:t/>
            </a:r>
            <a:endParaRPr b="1" i="0" sz="2700" u="none" cap="none" strike="noStrike">
              <a:solidFill>
                <a:schemeClr val="lt1"/>
              </a:solidFill>
              <a:latin typeface="Century Gothic"/>
              <a:ea typeface="Century Gothic"/>
              <a:cs typeface="Century Gothic"/>
              <a:sym typeface="Century Gothic"/>
            </a:endParaRPr>
          </a:p>
        </p:txBody>
      </p:sp>
      <p:sp>
        <p:nvSpPr>
          <p:cNvPr id="162" name="Google Shape;162;p3"/>
          <p:cNvSpPr txBox="1"/>
          <p:nvPr/>
        </p:nvSpPr>
        <p:spPr>
          <a:xfrm>
            <a:off x="1379792" y="6025808"/>
            <a:ext cx="10190700" cy="462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FFFFFF"/>
                </a:solidFill>
                <a:latin typeface="Century Gothic"/>
                <a:ea typeface="Century Gothic"/>
                <a:cs typeface="Century Gothic"/>
                <a:sym typeface="Century Gothic"/>
              </a:rPr>
              <a:t>Source: </a:t>
            </a:r>
            <a:r>
              <a:rPr b="0" i="0" lang="en-US" sz="1900" u="sng" cap="none" strike="noStrike">
                <a:solidFill>
                  <a:schemeClr val="hlink"/>
                </a:solidFill>
                <a:latin typeface="Century Gothic"/>
                <a:ea typeface="Century Gothic"/>
                <a:cs typeface="Century Gothic"/>
                <a:sym typeface="Century Gothic"/>
                <a:hlinkClick r:id="rId5"/>
              </a:rPr>
              <a:t>https://flc.losrios.edu/about-us/our-values</a:t>
            </a:r>
            <a:r>
              <a:rPr b="0" i="0" lang="en-US" sz="1900" u="none" cap="none" strike="noStrike">
                <a:solidFill>
                  <a:srgbClr val="000000"/>
                </a:solidFill>
                <a:latin typeface="Century Gothic"/>
                <a:ea typeface="Century Gothic"/>
                <a:cs typeface="Century Gothic"/>
                <a:sym typeface="Century Gothic"/>
              </a:rPr>
              <a:t> </a:t>
            </a:r>
            <a:endParaRPr b="0" i="0" sz="1900" u="none" cap="none" strike="noStrike">
              <a:solidFill>
                <a:srgbClr val="000000"/>
              </a:solidFill>
              <a:latin typeface="Century Gothic"/>
              <a:ea typeface="Century Gothic"/>
              <a:cs typeface="Century Gothic"/>
              <a:sym typeface="Century Gothic"/>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900d609e44_0_722"/>
          <p:cNvSpPr txBox="1"/>
          <p:nvPr>
            <p:ph type="title"/>
          </p:nvPr>
        </p:nvSpPr>
        <p:spPr>
          <a:xfrm>
            <a:off x="1203900" y="3128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Equity Center Mission  </a:t>
            </a:r>
            <a:endParaRPr i="1" sz="6400">
              <a:solidFill>
                <a:srgbClr val="018EB2"/>
              </a:solidFill>
              <a:latin typeface="Century Gothic"/>
              <a:ea typeface="Century Gothic"/>
              <a:cs typeface="Century Gothic"/>
              <a:sym typeface="Century Gothic"/>
            </a:endParaRPr>
          </a:p>
        </p:txBody>
      </p:sp>
      <p:sp>
        <p:nvSpPr>
          <p:cNvPr id="169" name="Google Shape;169;g900d609e44_0_722"/>
          <p:cNvSpPr txBox="1"/>
          <p:nvPr/>
        </p:nvSpPr>
        <p:spPr>
          <a:xfrm>
            <a:off x="1196700" y="2243900"/>
            <a:ext cx="9798600" cy="398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rgbClr val="000000"/>
              </a:buClr>
              <a:buSzPts val="3200"/>
              <a:buFont typeface="Arial"/>
              <a:buNone/>
            </a:pPr>
            <a:r>
              <a:rPr b="1" i="0" lang="en-US" sz="3200" u="none" cap="none" strike="noStrike">
                <a:solidFill>
                  <a:schemeClr val="lt1"/>
                </a:solidFill>
                <a:latin typeface="Century Gothic"/>
                <a:ea typeface="Century Gothic"/>
                <a:cs typeface="Century Gothic"/>
                <a:sym typeface="Century Gothic"/>
              </a:rPr>
              <a:t>To build a diverse campus that collectively fosters success through equitable educational opportunities, culturally affirming support, and intersectional inclusion.</a:t>
            </a:r>
            <a:endParaRPr b="1" i="0" sz="3200" u="none" cap="none" strike="noStrike">
              <a:solidFill>
                <a:schemeClr val="lt1"/>
              </a:solidFill>
              <a:latin typeface="Century Gothic"/>
              <a:ea typeface="Century Gothic"/>
              <a:cs typeface="Century Gothic"/>
              <a:sym typeface="Century Gothic"/>
            </a:endParaRPr>
          </a:p>
          <a:p>
            <a:pPr indent="0" lvl="0" marL="457200" marR="0" rtl="0" algn="ctr">
              <a:lnSpc>
                <a:spcPct val="115000"/>
              </a:lnSpc>
              <a:spcBef>
                <a:spcPts val="0"/>
              </a:spcBef>
              <a:spcAft>
                <a:spcPts val="0"/>
              </a:spcAft>
              <a:buClr>
                <a:srgbClr val="000000"/>
              </a:buClr>
              <a:buSzPts val="3200"/>
              <a:buFont typeface="Arial"/>
              <a:buNone/>
            </a:pPr>
            <a:r>
              <a:t/>
            </a:r>
            <a:endParaRPr b="1" i="0" sz="3200" u="none" cap="none" strike="noStrike">
              <a:solidFill>
                <a:schemeClr val="lt1"/>
              </a:solidFill>
              <a:latin typeface="Century Gothic"/>
              <a:ea typeface="Century Gothic"/>
              <a:cs typeface="Century Gothic"/>
              <a:sym typeface="Century Gothic"/>
            </a:endParaRPr>
          </a:p>
          <a:p>
            <a:pPr indent="0" lvl="0" marL="457200" marR="0" rtl="0" algn="ctr">
              <a:lnSpc>
                <a:spcPct val="115000"/>
              </a:lnSpc>
              <a:spcBef>
                <a:spcPts val="0"/>
              </a:spcBef>
              <a:spcAft>
                <a:spcPts val="0"/>
              </a:spcAft>
              <a:buClr>
                <a:srgbClr val="000000"/>
              </a:buClr>
              <a:buSzPts val="3200"/>
              <a:buFont typeface="Arial"/>
              <a:buNone/>
            </a:pPr>
            <a:r>
              <a:rPr b="0" i="0" lang="en-US" sz="3200" u="sng" cap="none" strike="noStrike">
                <a:solidFill>
                  <a:schemeClr val="hlink"/>
                </a:solidFill>
                <a:latin typeface="Century Gothic"/>
                <a:ea typeface="Century Gothic"/>
                <a:cs typeface="Century Gothic"/>
                <a:sym typeface="Century Gothic"/>
                <a:hlinkClick r:id="rId3"/>
              </a:rPr>
              <a:t>Equity Center Proposal Document</a:t>
            </a:r>
            <a:endParaRPr b="0" i="0" sz="3200" u="none" cap="none" strike="noStrike">
              <a:solidFill>
                <a:srgbClr val="FFC000"/>
              </a:solidFill>
              <a:latin typeface="Century Gothic"/>
              <a:ea typeface="Century Gothic"/>
              <a:cs typeface="Century Gothic"/>
              <a:sym typeface="Century Gothic"/>
            </a:endParaRPr>
          </a:p>
        </p:txBody>
      </p:sp>
      <p:pic>
        <p:nvPicPr>
          <p:cNvPr id="170" name="Google Shape;170;g900d609e44_0_722"/>
          <p:cNvPicPr preferRelativeResize="0"/>
          <p:nvPr/>
        </p:nvPicPr>
        <p:blipFill rotWithShape="1">
          <a:blip r:embed="rId4">
            <a:alphaModFix/>
          </a:blip>
          <a:srcRect b="0" l="0" r="0" t="0"/>
          <a:stretch/>
        </p:blipFill>
        <p:spPr>
          <a:xfrm>
            <a:off x="164164" y="5372867"/>
            <a:ext cx="1000735" cy="1021257"/>
          </a:xfrm>
          <a:prstGeom prst="rect">
            <a:avLst/>
          </a:prstGeom>
          <a:noFill/>
          <a:ln>
            <a:noFill/>
          </a:ln>
        </p:spPr>
      </p:pic>
      <p:pic>
        <p:nvPicPr>
          <p:cNvPr id="171" name="Google Shape;171;g900d609e44_0_722"/>
          <p:cNvPicPr preferRelativeResize="0"/>
          <p:nvPr/>
        </p:nvPicPr>
        <p:blipFill rotWithShape="1">
          <a:blip r:embed="rId5">
            <a:alphaModFix/>
          </a:blip>
          <a:srcRect b="0" l="0" r="0" t="0"/>
          <a:stretch/>
        </p:blipFill>
        <p:spPr>
          <a:xfrm>
            <a:off x="201329" y="219024"/>
            <a:ext cx="1078775" cy="11097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
          <p:cNvSpPr txBox="1"/>
          <p:nvPr>
            <p:ph type="title"/>
          </p:nvPr>
        </p:nvSpPr>
        <p:spPr>
          <a:xfrm>
            <a:off x="882857" y="1"/>
            <a:ext cx="9784200" cy="1508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latin typeface="Century Gothic"/>
                <a:ea typeface="Century Gothic"/>
                <a:cs typeface="Century Gothic"/>
                <a:sym typeface="Century Gothic"/>
              </a:rPr>
              <a:t>Equity Center Priorities</a:t>
            </a:r>
            <a:endParaRPr sz="4800">
              <a:latin typeface="Century Gothic"/>
              <a:ea typeface="Century Gothic"/>
              <a:cs typeface="Century Gothic"/>
              <a:sym typeface="Century Gothic"/>
            </a:endParaRPr>
          </a:p>
        </p:txBody>
      </p:sp>
      <p:grpSp>
        <p:nvGrpSpPr>
          <p:cNvPr id="178" name="Google Shape;178;p2"/>
          <p:cNvGrpSpPr/>
          <p:nvPr/>
        </p:nvGrpSpPr>
        <p:grpSpPr>
          <a:xfrm>
            <a:off x="587852" y="1079584"/>
            <a:ext cx="10079205" cy="5778416"/>
            <a:chOff x="587852" y="1079584"/>
            <a:chExt cx="10079205" cy="5778416"/>
          </a:xfrm>
        </p:grpSpPr>
        <p:graphicFrame>
          <p:nvGraphicFramePr>
            <p:cNvPr id="179" name="Google Shape;179;p2"/>
            <p:cNvGraphicFramePr/>
            <p:nvPr/>
          </p:nvGraphicFramePr>
          <p:xfrm>
            <a:off x="587852" y="1079584"/>
            <a:ext cx="10079205" cy="5778416"/>
          </p:xfrm>
          <a:graphic>
            <a:graphicData uri="http://schemas.openxmlformats.org/drawingml/2006/chart">
              <c:chart r:id="rId3"/>
            </a:graphicData>
          </a:graphic>
        </p:graphicFrame>
        <p:sp>
          <p:nvSpPr>
            <p:cNvPr id="180" name="Google Shape;180;p2"/>
            <p:cNvSpPr txBox="1"/>
            <p:nvPr/>
          </p:nvSpPr>
          <p:spPr>
            <a:xfrm>
              <a:off x="3490275" y="1993000"/>
              <a:ext cx="19944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Healing and Wellness, Support, and Education in Solidarity Work</a:t>
              </a:r>
              <a:endParaRPr b="1" i="0" sz="1600" u="none" cap="none" strike="noStrike">
                <a:solidFill>
                  <a:srgbClr val="FFFFFF"/>
                </a:solidFill>
                <a:latin typeface="Century Gothic"/>
                <a:ea typeface="Century Gothic"/>
                <a:cs typeface="Century Gothic"/>
                <a:sym typeface="Century Gothic"/>
              </a:endParaRPr>
            </a:p>
          </p:txBody>
        </p:sp>
        <p:sp>
          <p:nvSpPr>
            <p:cNvPr id="181" name="Google Shape;181;p2"/>
            <p:cNvSpPr txBox="1"/>
            <p:nvPr/>
          </p:nvSpPr>
          <p:spPr>
            <a:xfrm>
              <a:off x="5689850" y="1993000"/>
              <a:ext cx="1809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Social Justice &amp; Advocacy</a:t>
              </a:r>
              <a:endParaRPr b="1" i="0" sz="1600" u="none" cap="none" strike="noStrike">
                <a:solidFill>
                  <a:srgbClr val="FFFFFF"/>
                </a:solidFill>
                <a:latin typeface="Century Gothic"/>
                <a:ea typeface="Century Gothic"/>
                <a:cs typeface="Century Gothic"/>
                <a:sym typeface="Century Gothic"/>
              </a:endParaRPr>
            </a:p>
          </p:txBody>
        </p:sp>
        <p:sp>
          <p:nvSpPr>
            <p:cNvPr id="182" name="Google Shape;182;p2"/>
            <p:cNvSpPr txBox="1"/>
            <p:nvPr/>
          </p:nvSpPr>
          <p:spPr>
            <a:xfrm>
              <a:off x="3092750" y="4062175"/>
              <a:ext cx="1809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Student Ready Environments</a:t>
              </a:r>
              <a:endParaRPr b="1" i="0" sz="1600" u="none" cap="none" strike="noStrike">
                <a:solidFill>
                  <a:srgbClr val="FFFFFF"/>
                </a:solidFill>
                <a:latin typeface="Century Gothic"/>
                <a:ea typeface="Century Gothic"/>
                <a:cs typeface="Century Gothic"/>
                <a:sym typeface="Century Gothic"/>
              </a:endParaRPr>
            </a:p>
          </p:txBody>
        </p:sp>
        <p:sp>
          <p:nvSpPr>
            <p:cNvPr id="183" name="Google Shape;183;p2"/>
            <p:cNvSpPr txBox="1"/>
            <p:nvPr/>
          </p:nvSpPr>
          <p:spPr>
            <a:xfrm>
              <a:off x="4722950" y="5094425"/>
              <a:ext cx="1809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DEI Professional Development</a:t>
              </a:r>
              <a:endParaRPr b="1" i="0" sz="1600" u="none" cap="none" strike="noStrike">
                <a:solidFill>
                  <a:srgbClr val="FFFFFF"/>
                </a:solidFill>
                <a:latin typeface="Century Gothic"/>
                <a:ea typeface="Century Gothic"/>
                <a:cs typeface="Century Gothic"/>
                <a:sym typeface="Century Gothic"/>
              </a:endParaRPr>
            </a:p>
          </p:txBody>
        </p:sp>
        <p:sp>
          <p:nvSpPr>
            <p:cNvPr id="184" name="Google Shape;184;p2"/>
            <p:cNvSpPr txBox="1"/>
            <p:nvPr/>
          </p:nvSpPr>
          <p:spPr>
            <a:xfrm>
              <a:off x="6111725" y="3815875"/>
              <a:ext cx="22806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entury Gothic"/>
                  <a:ea typeface="Century Gothic"/>
                  <a:cs typeface="Century Gothic"/>
                  <a:sym typeface="Century Gothic"/>
                </a:rPr>
                <a:t>Culturally- Affirming/Responsive Education focused on Student Success</a:t>
              </a:r>
              <a:endParaRPr b="1" i="0" sz="1600" u="none" cap="none" strike="noStrike">
                <a:solidFill>
                  <a:srgbClr val="FFFFFF"/>
                </a:solidFill>
                <a:latin typeface="Century Gothic"/>
                <a:ea typeface="Century Gothic"/>
                <a:cs typeface="Century Gothic"/>
                <a:sym typeface="Century Gothic"/>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afd2534e4e_0_88"/>
          <p:cNvSpPr txBox="1"/>
          <p:nvPr>
            <p:ph type="title"/>
          </p:nvPr>
        </p:nvSpPr>
        <p:spPr>
          <a:xfrm>
            <a:off x="1203900" y="3128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Equity Center Testimonials</a:t>
            </a:r>
            <a:endParaRPr i="1" sz="6400">
              <a:solidFill>
                <a:srgbClr val="018EB2"/>
              </a:solidFill>
              <a:latin typeface="Century Gothic"/>
              <a:ea typeface="Century Gothic"/>
              <a:cs typeface="Century Gothic"/>
              <a:sym typeface="Century Gothic"/>
            </a:endParaRPr>
          </a:p>
        </p:txBody>
      </p:sp>
      <p:sp>
        <p:nvSpPr>
          <p:cNvPr id="191" name="Google Shape;191;gafd2534e4e_0_88"/>
          <p:cNvSpPr txBox="1"/>
          <p:nvPr/>
        </p:nvSpPr>
        <p:spPr>
          <a:xfrm>
            <a:off x="914400" y="1830475"/>
            <a:ext cx="11049000" cy="4875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Century Gothic"/>
              <a:buChar char="●"/>
            </a:pPr>
            <a:r>
              <a:rPr b="1" i="0" lang="en-US" sz="1800" u="none" cap="none" strike="noStrike">
                <a:solidFill>
                  <a:srgbClr val="FFFFFF"/>
                </a:solidFill>
                <a:latin typeface="Century Gothic"/>
                <a:ea typeface="Century Gothic"/>
                <a:cs typeface="Century Gothic"/>
                <a:sym typeface="Century Gothic"/>
              </a:rPr>
              <a:t>I followed your advice and applied for the student emergency fund. And I was approved! I was also approved for Calfresh food stamps (thank god). I also wanted to follow up with you that I was able to contact my Astronomy 300 Professor and we worked out an alternative assignment to help with my lack of access to his program. Thank you for your advice! </a:t>
            </a:r>
            <a:br>
              <a:rPr b="1" i="0" lang="en-US" sz="1800" u="none" cap="none" strike="noStrike">
                <a:solidFill>
                  <a:srgbClr val="FFFFFF"/>
                </a:solidFill>
                <a:latin typeface="Century Gothic"/>
                <a:ea typeface="Century Gothic"/>
                <a:cs typeface="Century Gothic"/>
                <a:sym typeface="Century Gothic"/>
              </a:rPr>
            </a:br>
            <a:r>
              <a:rPr b="1" i="0" lang="en-US" sz="1800" u="none" cap="none" strike="noStrike">
                <a:solidFill>
                  <a:srgbClr val="FFC000"/>
                </a:solidFill>
                <a:latin typeface="Century Gothic"/>
                <a:ea typeface="Century Gothic"/>
                <a:cs typeface="Century Gothic"/>
                <a:sym typeface="Century Gothic"/>
              </a:rPr>
              <a:t>--FLC Student who self-identified as homeless</a:t>
            </a:r>
            <a:endParaRPr b="1" i="0" sz="1800" u="none" cap="none" strike="noStrike">
              <a:solidFill>
                <a:srgbClr val="FFC000"/>
              </a:solidFill>
              <a:latin typeface="Century Gothic"/>
              <a:ea typeface="Century Gothic"/>
              <a:cs typeface="Century Gothic"/>
              <a:sym typeface="Century Gothic"/>
            </a:endParaRPr>
          </a:p>
          <a:p>
            <a:pPr indent="-342900" lvl="0" marL="457200" marR="0" rtl="0" algn="l">
              <a:lnSpc>
                <a:spcPct val="115000"/>
              </a:lnSpc>
              <a:spcBef>
                <a:spcPts val="0"/>
              </a:spcBef>
              <a:spcAft>
                <a:spcPts val="0"/>
              </a:spcAft>
              <a:buClr>
                <a:srgbClr val="FFFFFF"/>
              </a:buClr>
              <a:buSzPts val="1800"/>
              <a:buFont typeface="Century Gothic"/>
              <a:buChar char="●"/>
            </a:pPr>
            <a:r>
              <a:rPr b="1" i="0" lang="en-US" sz="1800" u="none" cap="none" strike="noStrike">
                <a:solidFill>
                  <a:srgbClr val="FFFFFF"/>
                </a:solidFill>
                <a:latin typeface="Century Gothic"/>
                <a:ea typeface="Century Gothic"/>
                <a:cs typeface="Century Gothic"/>
                <a:sym typeface="Century Gothic"/>
              </a:rPr>
              <a:t> This Resource Guide is really great. I received grocery cards today. GREAT TIMING because I didn't get my FAFSA nor unemployment yet. I like the continuity you’re creating. Keep up the good work! </a:t>
            </a:r>
            <a:br>
              <a:rPr b="1" i="0" lang="en-US" sz="1800" u="none" cap="none" strike="noStrike">
                <a:solidFill>
                  <a:srgbClr val="FFFFFF"/>
                </a:solidFill>
                <a:latin typeface="Century Gothic"/>
                <a:ea typeface="Century Gothic"/>
                <a:cs typeface="Century Gothic"/>
                <a:sym typeface="Century Gothic"/>
              </a:rPr>
            </a:br>
            <a:r>
              <a:rPr b="1" i="0" lang="en-US" sz="1800" u="none" cap="none" strike="noStrike">
                <a:solidFill>
                  <a:srgbClr val="FFC000"/>
                </a:solidFill>
                <a:latin typeface="Century Gothic"/>
                <a:ea typeface="Century Gothic"/>
                <a:cs typeface="Century Gothic"/>
                <a:sym typeface="Century Gothic"/>
              </a:rPr>
              <a:t>--FLC Student </a:t>
            </a:r>
            <a:endParaRPr b="1" i="0" sz="1800" u="none" cap="none" strike="noStrike">
              <a:solidFill>
                <a:srgbClr val="FFC000"/>
              </a:solidFill>
              <a:latin typeface="Century Gothic"/>
              <a:ea typeface="Century Gothic"/>
              <a:cs typeface="Century Gothic"/>
              <a:sym typeface="Century Gothic"/>
            </a:endParaRPr>
          </a:p>
          <a:p>
            <a:pPr indent="-342900" lvl="0" marL="457200" marR="0" rtl="0" algn="l">
              <a:lnSpc>
                <a:spcPct val="115000"/>
              </a:lnSpc>
              <a:spcBef>
                <a:spcPts val="0"/>
              </a:spcBef>
              <a:spcAft>
                <a:spcPts val="0"/>
              </a:spcAft>
              <a:buClr>
                <a:srgbClr val="FFFFFF"/>
              </a:buClr>
              <a:buSzPts val="1800"/>
              <a:buFont typeface="Century Gothic"/>
              <a:buChar char="●"/>
            </a:pPr>
            <a:r>
              <a:rPr b="1" i="0" lang="en-US" sz="1800" u="none" cap="none" strike="noStrike">
                <a:solidFill>
                  <a:srgbClr val="FFFFFF"/>
                </a:solidFill>
                <a:latin typeface="Century Gothic"/>
                <a:ea typeface="Century Gothic"/>
                <a:cs typeface="Century Gothic"/>
                <a:sym typeface="Century Gothic"/>
              </a:rPr>
              <a:t>Deep appreciation for all of your work! It is not easy to do this work, but it is important work. Some of the most critical conversations that we need to have as a college started because of you, because this amazing team created the space for these dialogues - something that might not have been possible a few years ago. I hope you continue to be relentless in the pursuit of human dignity.</a:t>
            </a:r>
            <a:br>
              <a:rPr b="1" i="0" lang="en-US" sz="1800" u="none" cap="none" strike="noStrike">
                <a:solidFill>
                  <a:srgbClr val="FFFFFF"/>
                </a:solidFill>
                <a:latin typeface="Century Gothic"/>
                <a:ea typeface="Century Gothic"/>
                <a:cs typeface="Century Gothic"/>
                <a:sym typeface="Century Gothic"/>
              </a:rPr>
            </a:br>
            <a:r>
              <a:rPr b="1" i="0" lang="en-US" sz="1800" u="none" cap="none" strike="noStrike">
                <a:solidFill>
                  <a:srgbClr val="FFC000"/>
                </a:solidFill>
                <a:latin typeface="Century Gothic"/>
                <a:ea typeface="Century Gothic"/>
                <a:cs typeface="Century Gothic"/>
                <a:sym typeface="Century Gothic"/>
              </a:rPr>
              <a:t>--Molly Senecal, Ed.D</a:t>
            </a:r>
            <a:endParaRPr b="1" i="0" sz="1800" u="none" cap="none" strike="noStrike">
              <a:solidFill>
                <a:srgbClr val="FFC000"/>
              </a:solidFill>
              <a:latin typeface="Century Gothic"/>
              <a:ea typeface="Century Gothic"/>
              <a:cs typeface="Century Gothic"/>
              <a:sym typeface="Century Gothic"/>
            </a:endParaRPr>
          </a:p>
        </p:txBody>
      </p:sp>
      <p:pic>
        <p:nvPicPr>
          <p:cNvPr id="192" name="Google Shape;192;gafd2534e4e_0_88"/>
          <p:cNvPicPr preferRelativeResize="0"/>
          <p:nvPr/>
        </p:nvPicPr>
        <p:blipFill rotWithShape="1">
          <a:blip r:embed="rId3">
            <a:alphaModFix/>
          </a:blip>
          <a:srcRect b="0" l="0" r="0" t="0"/>
          <a:stretch/>
        </p:blipFill>
        <p:spPr>
          <a:xfrm>
            <a:off x="164164" y="5372867"/>
            <a:ext cx="1000735" cy="1021257"/>
          </a:xfrm>
          <a:prstGeom prst="rect">
            <a:avLst/>
          </a:prstGeom>
          <a:noFill/>
          <a:ln>
            <a:noFill/>
          </a:ln>
        </p:spPr>
      </p:pic>
      <p:pic>
        <p:nvPicPr>
          <p:cNvPr id="193" name="Google Shape;193;gafd2534e4e_0_88"/>
          <p:cNvPicPr preferRelativeResize="0"/>
          <p:nvPr/>
        </p:nvPicPr>
        <p:blipFill rotWithShape="1">
          <a:blip r:embed="rId4">
            <a:alphaModFix/>
          </a:blip>
          <a:srcRect b="0" l="0" r="0" t="0"/>
          <a:stretch/>
        </p:blipFill>
        <p:spPr>
          <a:xfrm>
            <a:off x="201329" y="219024"/>
            <a:ext cx="1078775" cy="11097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afd2534e4e_0_244"/>
          <p:cNvSpPr txBox="1"/>
          <p:nvPr>
            <p:ph type="title"/>
          </p:nvPr>
        </p:nvSpPr>
        <p:spPr>
          <a:xfrm>
            <a:off x="1203900" y="312800"/>
            <a:ext cx="9784200" cy="111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b="1" lang="en-US" sz="4800">
                <a:solidFill>
                  <a:srgbClr val="018EB2"/>
                </a:solidFill>
                <a:latin typeface="Century Gothic"/>
                <a:ea typeface="Century Gothic"/>
                <a:cs typeface="Century Gothic"/>
                <a:sym typeface="Century Gothic"/>
              </a:rPr>
              <a:t>Equity Center Resources</a:t>
            </a:r>
            <a:endParaRPr i="1" sz="6400">
              <a:solidFill>
                <a:srgbClr val="018EB2"/>
              </a:solidFill>
              <a:latin typeface="Century Gothic"/>
              <a:ea typeface="Century Gothic"/>
              <a:cs typeface="Century Gothic"/>
              <a:sym typeface="Century Gothic"/>
            </a:endParaRPr>
          </a:p>
        </p:txBody>
      </p:sp>
      <p:sp>
        <p:nvSpPr>
          <p:cNvPr id="200" name="Google Shape;200;gafd2534e4e_0_244"/>
          <p:cNvSpPr txBox="1"/>
          <p:nvPr/>
        </p:nvSpPr>
        <p:spPr>
          <a:xfrm>
            <a:off x="1196700" y="1830475"/>
            <a:ext cx="9798600" cy="42330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Join our Canvas Course at </a:t>
            </a:r>
            <a:r>
              <a:rPr b="1" i="0" lang="en-US" sz="1900" u="sng" cap="none" strike="noStrike">
                <a:solidFill>
                  <a:schemeClr val="hlink"/>
                </a:solidFill>
                <a:latin typeface="Century Gothic"/>
                <a:ea typeface="Century Gothic"/>
                <a:cs typeface="Century Gothic"/>
                <a:sym typeface="Century Gothic"/>
                <a:hlinkClick r:id="rId3"/>
              </a:rPr>
              <a:t>tinyurl.com/flcequityonline</a:t>
            </a:r>
            <a:r>
              <a:rPr b="1" i="0" lang="en-US" sz="1900" u="none" cap="none" strike="noStrike">
                <a:solidFill>
                  <a:schemeClr val="lt1"/>
                </a:solidFill>
                <a:latin typeface="Century Gothic"/>
                <a:ea typeface="Century Gothic"/>
                <a:cs typeface="Century Gothic"/>
                <a:sym typeface="Century Gothic"/>
              </a:rPr>
              <a:t> </a:t>
            </a:r>
            <a:endParaRPr b="1" i="0" sz="1900" u="none" cap="none" strike="noStrike">
              <a:solidFill>
                <a:schemeClr val="lt1"/>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On Mondays and Wednesdays we have Drop-Ins for Counseling, Clinical Therapy, the WEAVE Advocate and Jobs &amp; Internship Support</a:t>
            </a:r>
            <a:endParaRPr b="1" i="0" sz="1900" u="none" cap="none" strike="noStrike">
              <a:solidFill>
                <a:schemeClr val="lt1"/>
              </a:solidFill>
              <a:latin typeface="Century Gothic"/>
              <a:ea typeface="Century Gothic"/>
              <a:cs typeface="Century Gothic"/>
              <a:sym typeface="Century Gothic"/>
            </a:endParaRPr>
          </a:p>
          <a:p>
            <a:pPr indent="-349250" lvl="2" marL="13716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Mondays 1:00 - 2:00pm  	</a:t>
            </a:r>
            <a:endParaRPr b="1" i="0" sz="1900" u="none" cap="none" strike="noStrike">
              <a:solidFill>
                <a:schemeClr val="lt1"/>
              </a:solidFill>
              <a:latin typeface="Century Gothic"/>
              <a:ea typeface="Century Gothic"/>
              <a:cs typeface="Century Gothic"/>
              <a:sym typeface="Century Gothic"/>
            </a:endParaRPr>
          </a:p>
          <a:p>
            <a:pPr indent="-349250" lvl="2" marL="13716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Wednesdays 3:00 - 4:00pm </a:t>
            </a:r>
            <a:endParaRPr b="1" i="0" sz="1900" u="none" cap="none" strike="noStrike">
              <a:solidFill>
                <a:schemeClr val="lt1"/>
              </a:solidFill>
              <a:latin typeface="Century Gothic"/>
              <a:ea typeface="Century Gothic"/>
              <a:cs typeface="Century Gothic"/>
              <a:sym typeface="Century Gothic"/>
            </a:endParaRPr>
          </a:p>
          <a:p>
            <a:pPr indent="-349250" lvl="0" marL="4572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Faculty Office Hours with Dr. Victoire Chochezi</a:t>
            </a:r>
            <a:endParaRPr b="1" i="0" sz="1900" u="none" cap="none" strike="noStrike">
              <a:solidFill>
                <a:schemeClr val="lt1"/>
              </a:solidFill>
              <a:latin typeface="Century Gothic"/>
              <a:ea typeface="Century Gothic"/>
              <a:cs typeface="Century Gothic"/>
              <a:sym typeface="Century Gothic"/>
            </a:endParaRPr>
          </a:p>
          <a:p>
            <a:pPr indent="-349250" lvl="1" marL="9144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Wednesdays 1:00 - 2:00pm</a:t>
            </a:r>
            <a:endParaRPr b="1" i="0" sz="1900" u="none" cap="none" strike="noStrike">
              <a:solidFill>
                <a:schemeClr val="lt1"/>
              </a:solidFill>
              <a:latin typeface="Century Gothic"/>
              <a:ea typeface="Century Gothic"/>
              <a:cs typeface="Century Gothic"/>
              <a:sym typeface="Century Gothic"/>
            </a:endParaRPr>
          </a:p>
          <a:p>
            <a:pPr indent="-349250" lvl="0" marL="4572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FLC Racial Justice Resources Grid - </a:t>
            </a:r>
            <a:r>
              <a:rPr b="1" i="0" lang="en-US" sz="1900" u="sng" cap="none" strike="noStrike">
                <a:solidFill>
                  <a:schemeClr val="hlink"/>
                </a:solidFill>
                <a:latin typeface="Century Gothic"/>
                <a:ea typeface="Century Gothic"/>
                <a:cs typeface="Century Gothic"/>
                <a:sym typeface="Century Gothic"/>
                <a:hlinkClick r:id="rId4"/>
              </a:rPr>
              <a:t>tinyurl.com/flcracialjusticeresources</a:t>
            </a:r>
            <a:endParaRPr b="1" i="0" sz="1900" u="none" cap="none" strike="noStrike">
              <a:solidFill>
                <a:schemeClr val="lt1"/>
              </a:solidFill>
              <a:latin typeface="Century Gothic"/>
              <a:ea typeface="Century Gothic"/>
              <a:cs typeface="Century Gothic"/>
              <a:sym typeface="Century Gothic"/>
            </a:endParaRPr>
          </a:p>
          <a:p>
            <a:pPr indent="-349250" lvl="0" marL="4572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Equity Center Basic Needs Resource Grid - </a:t>
            </a:r>
            <a:r>
              <a:rPr b="1" i="0" lang="en-US" sz="1900" u="sng" cap="none" strike="noStrike">
                <a:solidFill>
                  <a:schemeClr val="hlink"/>
                </a:solidFill>
                <a:latin typeface="Century Gothic"/>
                <a:ea typeface="Century Gothic"/>
                <a:cs typeface="Century Gothic"/>
                <a:sym typeface="Century Gothic"/>
                <a:hlinkClick r:id="rId5"/>
              </a:rPr>
              <a:t>tinyurl.com/flcequityresources</a:t>
            </a:r>
            <a:r>
              <a:rPr b="1" i="0" lang="en-US" sz="1900" u="none" cap="none" strike="noStrike">
                <a:solidFill>
                  <a:schemeClr val="lt1"/>
                </a:solidFill>
                <a:latin typeface="Century Gothic"/>
                <a:ea typeface="Century Gothic"/>
                <a:cs typeface="Century Gothic"/>
                <a:sym typeface="Century Gothic"/>
              </a:rPr>
              <a:t> </a:t>
            </a:r>
            <a:endParaRPr b="1" i="0" sz="1900" u="none" cap="none" strike="noStrike">
              <a:solidFill>
                <a:schemeClr val="lt1"/>
              </a:solidFill>
              <a:latin typeface="Century Gothic"/>
              <a:ea typeface="Century Gothic"/>
              <a:cs typeface="Century Gothic"/>
              <a:sym typeface="Century Gothic"/>
            </a:endParaRPr>
          </a:p>
          <a:p>
            <a:pPr indent="-349250" lvl="0" marL="457200" marR="0" rtl="0" algn="l">
              <a:lnSpc>
                <a:spcPct val="115000"/>
              </a:lnSpc>
              <a:spcBef>
                <a:spcPts val="0"/>
              </a:spcBef>
              <a:spcAft>
                <a:spcPts val="0"/>
              </a:spcAft>
              <a:buClr>
                <a:schemeClr val="lt1"/>
              </a:buClr>
              <a:buSzPts val="1900"/>
              <a:buFont typeface="Century Gothic"/>
              <a:buChar char="●"/>
            </a:pPr>
            <a:r>
              <a:rPr b="1" i="0" lang="en-US" sz="1900" u="none" cap="none" strike="noStrike">
                <a:solidFill>
                  <a:schemeClr val="lt1"/>
                </a:solidFill>
                <a:latin typeface="Century Gothic"/>
                <a:ea typeface="Century Gothic"/>
                <a:cs typeface="Century Gothic"/>
                <a:sym typeface="Century Gothic"/>
              </a:rPr>
              <a:t>The Equity Center is also available by appointment this Spring, Mondays through Thursdays. Email Andrea Fuertes at </a:t>
            </a:r>
            <a:r>
              <a:rPr b="1" i="0" lang="en-US" sz="1900" u="sng" cap="none" strike="noStrike">
                <a:solidFill>
                  <a:schemeClr val="hlink"/>
                </a:solidFill>
                <a:latin typeface="Century Gothic"/>
                <a:ea typeface="Century Gothic"/>
                <a:cs typeface="Century Gothic"/>
                <a:sym typeface="Century Gothic"/>
                <a:hlinkClick r:id="rId6"/>
              </a:rPr>
              <a:t>FuerteA@flc.losrios.edu</a:t>
            </a:r>
            <a:endParaRPr b="1" i="0" sz="1900" u="none" cap="none" strike="noStrike">
              <a:solidFill>
                <a:schemeClr val="lt1"/>
              </a:solidFill>
              <a:latin typeface="Century Gothic"/>
              <a:ea typeface="Century Gothic"/>
              <a:cs typeface="Century Gothic"/>
              <a:sym typeface="Century Gothic"/>
            </a:endParaRPr>
          </a:p>
        </p:txBody>
      </p:sp>
      <p:pic>
        <p:nvPicPr>
          <p:cNvPr id="201" name="Google Shape;201;gafd2534e4e_0_244"/>
          <p:cNvPicPr preferRelativeResize="0"/>
          <p:nvPr/>
        </p:nvPicPr>
        <p:blipFill rotWithShape="1">
          <a:blip r:embed="rId7">
            <a:alphaModFix/>
          </a:blip>
          <a:srcRect b="0" l="0" r="0" t="0"/>
          <a:stretch/>
        </p:blipFill>
        <p:spPr>
          <a:xfrm>
            <a:off x="164164" y="5372867"/>
            <a:ext cx="1000735" cy="1021257"/>
          </a:xfrm>
          <a:prstGeom prst="rect">
            <a:avLst/>
          </a:prstGeom>
          <a:noFill/>
          <a:ln>
            <a:noFill/>
          </a:ln>
        </p:spPr>
      </p:pic>
      <p:pic>
        <p:nvPicPr>
          <p:cNvPr id="202" name="Google Shape;202;gafd2534e4e_0_244"/>
          <p:cNvPicPr preferRelativeResize="0"/>
          <p:nvPr/>
        </p:nvPicPr>
        <p:blipFill rotWithShape="1">
          <a:blip r:embed="rId8">
            <a:alphaModFix/>
          </a:blip>
          <a:srcRect b="0" l="0" r="0" t="0"/>
          <a:stretch/>
        </p:blipFill>
        <p:spPr>
          <a:xfrm>
            <a:off x="201329" y="219024"/>
            <a:ext cx="1078775" cy="11097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ded">
  <a:themeElements>
    <a:clrScheme name="Custom 21">
      <a:dk1>
        <a:srgbClr val="000000"/>
      </a:dk1>
      <a:lt1>
        <a:srgbClr val="FFFFFF"/>
      </a:lt1>
      <a:dk2>
        <a:srgbClr val="037B97"/>
      </a:dk2>
      <a:lt2>
        <a:srgbClr val="EAE5EB"/>
      </a:lt2>
      <a:accent1>
        <a:srgbClr val="6600CC"/>
      </a:accent1>
      <a:accent2>
        <a:srgbClr val="755DD9"/>
      </a:accent2>
      <a:accent3>
        <a:srgbClr val="8FC9F4"/>
      </a:accent3>
      <a:accent4>
        <a:srgbClr val="C39AE4"/>
      </a:accent4>
      <a:accent5>
        <a:srgbClr val="45A5ED"/>
      </a:accent5>
      <a:accent6>
        <a:srgbClr val="5982DB"/>
      </a:accent6>
      <a:hlink>
        <a:srgbClr val="FFC0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nded">
  <a:themeElements>
    <a:clrScheme name="Custom 21">
      <a:dk1>
        <a:srgbClr val="000000"/>
      </a:dk1>
      <a:lt1>
        <a:srgbClr val="FFFFFF"/>
      </a:lt1>
      <a:dk2>
        <a:srgbClr val="037B97"/>
      </a:dk2>
      <a:lt2>
        <a:srgbClr val="EAE5EB"/>
      </a:lt2>
      <a:accent1>
        <a:srgbClr val="6600CC"/>
      </a:accent1>
      <a:accent2>
        <a:srgbClr val="755DD9"/>
      </a:accent2>
      <a:accent3>
        <a:srgbClr val="8FC9F4"/>
      </a:accent3>
      <a:accent4>
        <a:srgbClr val="C39AE4"/>
      </a:accent4>
      <a:accent5>
        <a:srgbClr val="45A5ED"/>
      </a:accent5>
      <a:accent6>
        <a:srgbClr val="5982DB"/>
      </a:accent6>
      <a:hlink>
        <a:srgbClr val="FFC0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Equity Pie Chart">
    <a:dk1>
      <a:sysClr val="windowText" lastClr="000000"/>
    </a:dk1>
    <a:lt1>
      <a:sysClr val="window" lastClr="FFFFFF"/>
    </a:lt1>
    <a:dk2>
      <a:srgbClr val="44546A"/>
    </a:dk2>
    <a:lt2>
      <a:srgbClr val="E7E6E6"/>
    </a:lt2>
    <a:accent1>
      <a:srgbClr val="1D8B86"/>
    </a:accent1>
    <a:accent2>
      <a:srgbClr val="8D33B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2019-11-20T00:48:32Z</dcterms:created>
  <dc:creator>Ortiz-Mercado, Sonia</dc:creator>
</cp:coreProperties>
</file>