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Lst>
  <p:sldSz cy="5143500" cx="9144000"/>
  <p:notesSz cx="6858000" cy="9144000"/>
  <p:embeddedFontLst>
    <p:embeddedFont>
      <p:font typeface="Roboto"/>
      <p:regular r:id="rId38"/>
      <p:bold r:id="rId39"/>
      <p:italic r:id="rId40"/>
      <p:boldItalic r:id="rId41"/>
    </p:embeddedFont>
    <p:embeddedFont>
      <p:font typeface="Century Gothic"/>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7F1C33C-DBF9-4A0B-AC16-F3F170CD4AEF}">
  <a:tblStyle styleId="{07F1C33C-DBF9-4A0B-AC16-F3F170CD4AE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italic.fntdata"/><Relationship Id="rId20" Type="http://schemas.openxmlformats.org/officeDocument/2006/relationships/slide" Target="slides/slide14.xml"/><Relationship Id="rId42" Type="http://schemas.openxmlformats.org/officeDocument/2006/relationships/font" Target="fonts/CenturyGothic-regular.fntdata"/><Relationship Id="rId41" Type="http://schemas.openxmlformats.org/officeDocument/2006/relationships/font" Target="fonts/Roboto-boldItalic.fntdata"/><Relationship Id="rId22" Type="http://schemas.openxmlformats.org/officeDocument/2006/relationships/slide" Target="slides/slide16.xml"/><Relationship Id="rId44" Type="http://schemas.openxmlformats.org/officeDocument/2006/relationships/font" Target="fonts/CenturyGothic-italic.fntdata"/><Relationship Id="rId21" Type="http://schemas.openxmlformats.org/officeDocument/2006/relationships/slide" Target="slides/slide15.xml"/><Relationship Id="rId43" Type="http://schemas.openxmlformats.org/officeDocument/2006/relationships/font" Target="fonts/CenturyGothic-bold.fntdata"/><Relationship Id="rId24" Type="http://schemas.openxmlformats.org/officeDocument/2006/relationships/slide" Target="slides/slide18.xml"/><Relationship Id="rId23" Type="http://schemas.openxmlformats.org/officeDocument/2006/relationships/slide" Target="slides/slide17.xml"/><Relationship Id="rId45" Type="http://schemas.openxmlformats.org/officeDocument/2006/relationships/font" Target="fonts/CenturyGothic-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Roboto-bold.fntdata"/><Relationship Id="rId16" Type="http://schemas.openxmlformats.org/officeDocument/2006/relationships/slide" Target="slides/slide10.xml"/><Relationship Id="rId38" Type="http://schemas.openxmlformats.org/officeDocument/2006/relationships/font" Target="fonts/Roboto-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ative-land.ca/"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a6b6c51015_0_3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a6b6c51015_0_3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a6b6c51015_0_3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a6b6c51015_0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a6b6c51015_0_3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a6b6c51015_0_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a6b6c51015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a6b6c51015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a6b6c51015_0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a6b6c51015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Equity is the Pathway to Equality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a6b6c51015_0_4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a6b6c51015_0_4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Switch to Emelia’s slides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a6b6c51015_0_4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a6b6c51015_0_4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a6b6c51015_0_5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a6b6c51015_0_5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a6b6c51015_0_5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a6b6c51015_0_5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a6b6c51015_0_6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a6b6c51015_0_6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a6b6c51015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a6b6c51015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a6b6c51015_0_7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a6b6c51015_0_7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a6b6c51015_0_7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a6b6c51015_0_7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a6b6c51015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a6b6c51015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a6b6c51015_0_7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a6b6c51015_0_7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a6b6c51015_0_7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a6b6c51015_0_7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a6b6c51015_0_7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a6b6c51015_0_7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a6b6c51015_0_7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a6b6c51015_0_7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a6b6c51015_0_7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a6b6c51015_0_7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a6b6c51015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a6b6c51015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a6b6c51015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a6b6c51015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a6b6c51015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a6b6c51015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https://native-land.ca/</a:t>
            </a:r>
            <a:endParaRPr/>
          </a:p>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a6b6c51015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a6b6c51015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a6b6c51015_0_3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a6b6c51015_0_3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a6b6c51015_0_3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a6b6c51015_0_3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a6b6c51015_0_3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a6b6c51015_0_3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a6b6c51015_0_7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a6b6c51015_0_7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Can briefly show EC website here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a6b6c51015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a6b6c51015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a6b6c51015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a6b6c51015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a6b6c51015_0_3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a6b6c51015_0_3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Screenshare Canvas Page, show this week’s announcement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hyperlink" Target="https://diverseeducation.com/article/176397/"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hyperlink" Target="mailto:lopeza@flc.losrios.edu"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3"/>
          <p:cNvSpPr txBox="1"/>
          <p:nvPr>
            <p:ph type="ctrTitle"/>
          </p:nvPr>
        </p:nvSpPr>
        <p:spPr>
          <a:xfrm>
            <a:off x="390525" y="1855525"/>
            <a:ext cx="8635500" cy="93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Welcome to the </a:t>
            </a:r>
            <a:endParaRPr>
              <a:latin typeface="Century Gothic"/>
              <a:ea typeface="Century Gothic"/>
              <a:cs typeface="Century Gothic"/>
              <a:sym typeface="Century Gothic"/>
            </a:endParaRPr>
          </a:p>
          <a:p>
            <a:pPr indent="0" lvl="0" marL="0" rtl="0" algn="l">
              <a:spcBef>
                <a:spcPts val="0"/>
              </a:spcBef>
              <a:spcAft>
                <a:spcPts val="0"/>
              </a:spcAft>
              <a:buNone/>
            </a:pPr>
            <a:r>
              <a:rPr lang="en">
                <a:latin typeface="Century Gothic"/>
                <a:ea typeface="Century Gothic"/>
                <a:cs typeface="Century Gothic"/>
                <a:sym typeface="Century Gothic"/>
              </a:rPr>
              <a:t>Equity Center</a:t>
            </a:r>
            <a:endParaRPr>
              <a:latin typeface="Century Gothic"/>
              <a:ea typeface="Century Gothic"/>
              <a:cs typeface="Century Gothic"/>
              <a:sym typeface="Century Gothic"/>
            </a:endParaRPr>
          </a:p>
        </p:txBody>
      </p:sp>
      <p:sp>
        <p:nvSpPr>
          <p:cNvPr id="68" name="Google Shape;68;p13"/>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Presented by Fénix, Trajan and Bindu</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2"/>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Equity 101</a:t>
            </a:r>
            <a:endParaRPr>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3"/>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5400">
                <a:latin typeface="Century Gothic"/>
                <a:ea typeface="Century Gothic"/>
                <a:cs typeface="Century Gothic"/>
                <a:sym typeface="Century Gothic"/>
              </a:rPr>
              <a:t>Equality</a:t>
            </a:r>
            <a:endParaRPr sz="5400">
              <a:latin typeface="Century Gothic"/>
              <a:ea typeface="Century Gothic"/>
              <a:cs typeface="Century Gothic"/>
              <a:sym typeface="Century Gothic"/>
            </a:endParaRPr>
          </a:p>
        </p:txBody>
      </p:sp>
      <p:sp>
        <p:nvSpPr>
          <p:cNvPr id="127" name="Google Shape;127;p23"/>
          <p:cNvSpPr txBox="1"/>
          <p:nvPr>
            <p:ph idx="1" type="body"/>
          </p:nvPr>
        </p:nvSpPr>
        <p:spPr>
          <a:xfrm>
            <a:off x="471900" y="1919075"/>
            <a:ext cx="8222100" cy="20310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5300">
                <a:solidFill>
                  <a:srgbClr val="000000"/>
                </a:solidFill>
                <a:latin typeface="Century Gothic"/>
                <a:ea typeface="Century Gothic"/>
                <a:cs typeface="Century Gothic"/>
                <a:sym typeface="Century Gothic"/>
              </a:rPr>
              <a:t>What is your definition  of equality?</a:t>
            </a:r>
            <a:endParaRPr sz="5300">
              <a:solidFill>
                <a:srgbClr val="000000"/>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5400">
                <a:latin typeface="Century Gothic"/>
                <a:ea typeface="Century Gothic"/>
                <a:cs typeface="Century Gothic"/>
                <a:sym typeface="Century Gothic"/>
              </a:rPr>
              <a:t>Equity</a:t>
            </a:r>
            <a:endParaRPr sz="5400">
              <a:latin typeface="Century Gothic"/>
              <a:ea typeface="Century Gothic"/>
              <a:cs typeface="Century Gothic"/>
              <a:sym typeface="Century Gothic"/>
            </a:endParaRPr>
          </a:p>
        </p:txBody>
      </p:sp>
      <p:sp>
        <p:nvSpPr>
          <p:cNvPr id="133" name="Google Shape;133;p24"/>
          <p:cNvSpPr txBox="1"/>
          <p:nvPr>
            <p:ph idx="1" type="body"/>
          </p:nvPr>
        </p:nvSpPr>
        <p:spPr>
          <a:xfrm>
            <a:off x="471900" y="1919075"/>
            <a:ext cx="8222100" cy="20310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5300">
                <a:solidFill>
                  <a:srgbClr val="000000"/>
                </a:solidFill>
                <a:latin typeface="Century Gothic"/>
                <a:ea typeface="Century Gothic"/>
                <a:cs typeface="Century Gothic"/>
                <a:sym typeface="Century Gothic"/>
              </a:rPr>
              <a:t>What is your definition  of equity?</a:t>
            </a:r>
            <a:endParaRPr sz="5300">
              <a:solidFill>
                <a:srgbClr val="000000"/>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5"/>
          <p:cNvSpPr txBox="1"/>
          <p:nvPr>
            <p:ph type="title"/>
          </p:nvPr>
        </p:nvSpPr>
        <p:spPr>
          <a:xfrm>
            <a:off x="311700" y="216425"/>
            <a:ext cx="8520600" cy="70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Why Equity?</a:t>
            </a:r>
            <a:endParaRPr>
              <a:latin typeface="Century Gothic"/>
              <a:ea typeface="Century Gothic"/>
              <a:cs typeface="Century Gothic"/>
              <a:sym typeface="Century Gothic"/>
            </a:endParaRPr>
          </a:p>
        </p:txBody>
      </p:sp>
      <p:pic>
        <p:nvPicPr>
          <p:cNvPr id="139" name="Google Shape;139;p25"/>
          <p:cNvPicPr preferRelativeResize="0"/>
          <p:nvPr/>
        </p:nvPicPr>
        <p:blipFill rotWithShape="1">
          <a:blip r:embed="rId3">
            <a:alphaModFix/>
          </a:blip>
          <a:srcRect b="0" l="0" r="0" t="0"/>
          <a:stretch/>
        </p:blipFill>
        <p:spPr>
          <a:xfrm>
            <a:off x="1639350" y="1010900"/>
            <a:ext cx="5865300" cy="3942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6"/>
          <p:cNvSpPr txBox="1"/>
          <p:nvPr>
            <p:ph type="title"/>
          </p:nvPr>
        </p:nvSpPr>
        <p:spPr>
          <a:xfrm>
            <a:off x="311700" y="216425"/>
            <a:ext cx="8520600" cy="70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Why Equity?</a:t>
            </a:r>
            <a:endParaRPr>
              <a:latin typeface="Century Gothic"/>
              <a:ea typeface="Century Gothic"/>
              <a:cs typeface="Century Gothic"/>
              <a:sym typeface="Century Gothic"/>
            </a:endParaRPr>
          </a:p>
        </p:txBody>
      </p:sp>
      <p:pic>
        <p:nvPicPr>
          <p:cNvPr id="145" name="Google Shape;145;p26"/>
          <p:cNvPicPr preferRelativeResize="0"/>
          <p:nvPr/>
        </p:nvPicPr>
        <p:blipFill rotWithShape="1">
          <a:blip r:embed="rId3">
            <a:alphaModFix/>
          </a:blip>
          <a:srcRect b="0" l="0" r="0" t="0"/>
          <a:stretch/>
        </p:blipFill>
        <p:spPr>
          <a:xfrm>
            <a:off x="657900" y="1070350"/>
            <a:ext cx="7828200" cy="3679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27"/>
          <p:cNvPicPr preferRelativeResize="0"/>
          <p:nvPr/>
        </p:nvPicPr>
        <p:blipFill rotWithShape="1">
          <a:blip r:embed="rId3">
            <a:alphaModFix/>
          </a:blip>
          <a:srcRect b="0" l="0" r="0" t="0"/>
          <a:stretch/>
        </p:blipFill>
        <p:spPr>
          <a:xfrm>
            <a:off x="4151650" y="77675"/>
            <a:ext cx="4707000" cy="1483200"/>
          </a:xfrm>
          <a:prstGeom prst="rect">
            <a:avLst/>
          </a:prstGeom>
          <a:noFill/>
          <a:ln>
            <a:noFill/>
          </a:ln>
        </p:spPr>
      </p:pic>
      <p:sp>
        <p:nvSpPr>
          <p:cNvPr id="151" name="Google Shape;151;p27"/>
          <p:cNvSpPr txBox="1"/>
          <p:nvPr>
            <p:ph type="title"/>
          </p:nvPr>
        </p:nvSpPr>
        <p:spPr>
          <a:xfrm>
            <a:off x="272975" y="408350"/>
            <a:ext cx="8520600" cy="70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Equity Mindset</a:t>
            </a:r>
            <a:endParaRPr>
              <a:latin typeface="Century Gothic"/>
              <a:ea typeface="Century Gothic"/>
              <a:cs typeface="Century Gothic"/>
              <a:sym typeface="Century Gothic"/>
            </a:endParaRPr>
          </a:p>
        </p:txBody>
      </p:sp>
      <p:sp>
        <p:nvSpPr>
          <p:cNvPr id="152" name="Google Shape;152;p27"/>
          <p:cNvSpPr txBox="1"/>
          <p:nvPr/>
        </p:nvSpPr>
        <p:spPr>
          <a:xfrm>
            <a:off x="441575" y="1856200"/>
            <a:ext cx="8183400" cy="2491500"/>
          </a:xfrm>
          <a:prstGeom prst="rect">
            <a:avLst/>
          </a:prstGeom>
          <a:noFill/>
          <a:ln>
            <a:noFill/>
          </a:ln>
        </p:spPr>
        <p:txBody>
          <a:bodyPr anchorCtr="0" anchor="t" bIns="45700" lIns="91425" spcFirstLastPara="1" rIns="91425" wrap="square" tIns="45700">
            <a:noAutofit/>
          </a:bodyPr>
          <a:lstStyle/>
          <a:p>
            <a:pPr indent="-254000" lvl="0" marL="285750" rtl="0" algn="l">
              <a:spcBef>
                <a:spcPts val="0"/>
              </a:spcBef>
              <a:spcAft>
                <a:spcPts val="0"/>
              </a:spcAft>
              <a:buSzPts val="1300"/>
              <a:buChar char="•"/>
            </a:pPr>
            <a:r>
              <a:rPr b="1" lang="en">
                <a:solidFill>
                  <a:srgbClr val="418AB3"/>
                </a:solidFill>
                <a:latin typeface="Century Gothic"/>
                <a:ea typeface="Century Gothic"/>
                <a:cs typeface="Century Gothic"/>
                <a:sym typeface="Century Gothic"/>
              </a:rPr>
              <a:t>Evidence Based: </a:t>
            </a:r>
            <a:r>
              <a:rPr lang="en" sz="1300">
                <a:solidFill>
                  <a:srgbClr val="5E5E5E"/>
                </a:solidFill>
                <a:latin typeface="Century Gothic"/>
                <a:ea typeface="Century Gothic"/>
                <a:cs typeface="Century Gothic"/>
                <a:sym typeface="Century Gothic"/>
              </a:rPr>
              <a:t>Routinely examine disaggregated data; resist the urge to lean on assumptions</a:t>
            </a:r>
            <a:endParaRPr sz="1300">
              <a:latin typeface="Century Gothic"/>
              <a:ea typeface="Century Gothic"/>
              <a:cs typeface="Century Gothic"/>
              <a:sym typeface="Century Gothic"/>
            </a:endParaRPr>
          </a:p>
          <a:p>
            <a:pPr indent="0" lvl="0" marL="50800" rtl="0" algn="l">
              <a:spcBef>
                <a:spcPts val="0"/>
              </a:spcBef>
              <a:spcAft>
                <a:spcPts val="0"/>
              </a:spcAft>
              <a:buClr>
                <a:srgbClr val="000000"/>
              </a:buClr>
              <a:buSzPts val="800"/>
              <a:buFont typeface="Arial"/>
              <a:buNone/>
            </a:pPr>
            <a:r>
              <a:t/>
            </a:r>
            <a:endParaRPr sz="1300">
              <a:latin typeface="Century Gothic"/>
              <a:ea typeface="Century Gothic"/>
              <a:cs typeface="Century Gothic"/>
              <a:sym typeface="Century Gothic"/>
            </a:endParaRPr>
          </a:p>
          <a:p>
            <a:pPr indent="-254000" lvl="0" marL="285750" rtl="0" algn="l">
              <a:spcBef>
                <a:spcPts val="0"/>
              </a:spcBef>
              <a:spcAft>
                <a:spcPts val="0"/>
              </a:spcAft>
              <a:buSzPts val="1300"/>
              <a:buChar char="•"/>
            </a:pPr>
            <a:r>
              <a:rPr b="1" lang="en">
                <a:solidFill>
                  <a:srgbClr val="418AB3"/>
                </a:solidFill>
                <a:latin typeface="Century Gothic"/>
                <a:ea typeface="Century Gothic"/>
                <a:cs typeface="Century Gothic"/>
                <a:sym typeface="Century Gothic"/>
              </a:rPr>
              <a:t>Race Conscious:</a:t>
            </a:r>
            <a:r>
              <a:rPr b="1" lang="en" sz="1300">
                <a:solidFill>
                  <a:srgbClr val="418AB3"/>
                </a:solidFill>
                <a:latin typeface="Century Gothic"/>
                <a:ea typeface="Century Gothic"/>
                <a:cs typeface="Century Gothic"/>
                <a:sym typeface="Century Gothic"/>
              </a:rPr>
              <a:t> </a:t>
            </a:r>
            <a:r>
              <a:rPr lang="en" sz="1300">
                <a:solidFill>
                  <a:srgbClr val="5E5E5E"/>
                </a:solidFill>
                <a:latin typeface="Century Gothic"/>
                <a:ea typeface="Century Gothic"/>
                <a:cs typeface="Century Gothic"/>
                <a:sym typeface="Century Gothic"/>
              </a:rPr>
              <a:t>Be aware of historical and social contexts affecting different racial groups; resist the urge to be “color-blind” or focus only on separate circumstances (e.g. “low income”)</a:t>
            </a:r>
            <a:endParaRPr sz="1300">
              <a:latin typeface="Century Gothic"/>
              <a:ea typeface="Century Gothic"/>
              <a:cs typeface="Century Gothic"/>
              <a:sym typeface="Century Gothic"/>
            </a:endParaRPr>
          </a:p>
          <a:p>
            <a:pPr indent="-234950" lvl="0" marL="285750" rtl="0" algn="l">
              <a:spcBef>
                <a:spcPts val="0"/>
              </a:spcBef>
              <a:spcAft>
                <a:spcPts val="0"/>
              </a:spcAft>
              <a:buClr>
                <a:srgbClr val="000000"/>
              </a:buClr>
              <a:buSzPts val="800"/>
              <a:buFont typeface="Arial"/>
              <a:buNone/>
            </a:pPr>
            <a:r>
              <a:t/>
            </a:r>
            <a:endParaRPr sz="1300">
              <a:latin typeface="Century Gothic"/>
              <a:ea typeface="Century Gothic"/>
              <a:cs typeface="Century Gothic"/>
              <a:sym typeface="Century Gothic"/>
            </a:endParaRPr>
          </a:p>
          <a:p>
            <a:pPr indent="-254000" lvl="0" marL="285750" rtl="0" algn="l">
              <a:spcBef>
                <a:spcPts val="0"/>
              </a:spcBef>
              <a:spcAft>
                <a:spcPts val="0"/>
              </a:spcAft>
              <a:buSzPts val="1300"/>
              <a:buChar char="•"/>
            </a:pPr>
            <a:r>
              <a:rPr b="1" lang="en">
                <a:solidFill>
                  <a:srgbClr val="418AB3"/>
                </a:solidFill>
                <a:latin typeface="Century Gothic"/>
                <a:ea typeface="Century Gothic"/>
                <a:cs typeface="Century Gothic"/>
                <a:sym typeface="Century Gothic"/>
              </a:rPr>
              <a:t>Institutionally Focused:</a:t>
            </a:r>
            <a:r>
              <a:rPr b="1" lang="en" sz="1300">
                <a:latin typeface="Century Gothic"/>
                <a:ea typeface="Century Gothic"/>
                <a:cs typeface="Century Gothic"/>
                <a:sym typeface="Century Gothic"/>
              </a:rPr>
              <a:t> </a:t>
            </a:r>
            <a:r>
              <a:rPr lang="en" sz="1300">
                <a:solidFill>
                  <a:srgbClr val="5E5E5E"/>
                </a:solidFill>
                <a:latin typeface="Century Gothic"/>
                <a:ea typeface="Century Gothic"/>
                <a:cs typeface="Century Gothic"/>
                <a:sym typeface="Century Gothic"/>
              </a:rPr>
              <a:t>Understand the power you and your college have to make change; resist “deficit” thinking (e.g., “some students just don’t care” or “students just aren’t prepared”)</a:t>
            </a:r>
            <a:endParaRPr sz="1300">
              <a:latin typeface="Century Gothic"/>
              <a:ea typeface="Century Gothic"/>
              <a:cs typeface="Century Gothic"/>
              <a:sym typeface="Century Gothic"/>
            </a:endParaRPr>
          </a:p>
          <a:p>
            <a:pPr indent="-234950" lvl="0" marL="285750" rtl="0" algn="l">
              <a:spcBef>
                <a:spcPts val="0"/>
              </a:spcBef>
              <a:spcAft>
                <a:spcPts val="0"/>
              </a:spcAft>
              <a:buClr>
                <a:srgbClr val="000000"/>
              </a:buClr>
              <a:buSzPts val="800"/>
              <a:buFont typeface="Arial"/>
              <a:buNone/>
            </a:pPr>
            <a:r>
              <a:t/>
            </a:r>
            <a:endParaRPr sz="1300">
              <a:latin typeface="Century Gothic"/>
              <a:ea typeface="Century Gothic"/>
              <a:cs typeface="Century Gothic"/>
              <a:sym typeface="Century Gothic"/>
            </a:endParaRPr>
          </a:p>
          <a:p>
            <a:pPr indent="-254000" lvl="0" marL="285750" rtl="0" algn="l">
              <a:spcBef>
                <a:spcPts val="0"/>
              </a:spcBef>
              <a:spcAft>
                <a:spcPts val="0"/>
              </a:spcAft>
              <a:buSzPts val="1300"/>
              <a:buChar char="•"/>
            </a:pPr>
            <a:r>
              <a:rPr b="1" lang="en">
                <a:solidFill>
                  <a:srgbClr val="418AB3"/>
                </a:solidFill>
                <a:latin typeface="Century Gothic"/>
                <a:ea typeface="Century Gothic"/>
                <a:cs typeface="Century Gothic"/>
                <a:sym typeface="Century Gothic"/>
              </a:rPr>
              <a:t>Systemically Aware:</a:t>
            </a:r>
            <a:r>
              <a:rPr b="1" lang="en" sz="1300">
                <a:latin typeface="Century Gothic"/>
                <a:ea typeface="Century Gothic"/>
                <a:cs typeface="Century Gothic"/>
                <a:sym typeface="Century Gothic"/>
              </a:rPr>
              <a:t> </a:t>
            </a:r>
            <a:r>
              <a:rPr lang="en" sz="1300">
                <a:solidFill>
                  <a:srgbClr val="5E5E5E"/>
                </a:solidFill>
                <a:latin typeface="Century Gothic"/>
                <a:ea typeface="Century Gothic"/>
                <a:cs typeface="Century Gothic"/>
                <a:sym typeface="Century Gothic"/>
              </a:rPr>
              <a:t>Understand how current inequities are related to larger structural inequities, past and present; resist the urge to assume our students are immune</a:t>
            </a:r>
            <a:endParaRPr sz="1300">
              <a:latin typeface="Century Gothic"/>
              <a:ea typeface="Century Gothic"/>
              <a:cs typeface="Century Gothic"/>
              <a:sym typeface="Century Gothic"/>
            </a:endParaRPr>
          </a:p>
          <a:p>
            <a:pPr indent="-234950" lvl="0" marL="285750" rtl="0" algn="l">
              <a:spcBef>
                <a:spcPts val="0"/>
              </a:spcBef>
              <a:spcAft>
                <a:spcPts val="0"/>
              </a:spcAft>
              <a:buClr>
                <a:srgbClr val="000000"/>
              </a:buClr>
              <a:buSzPts val="800"/>
              <a:buFont typeface="Arial"/>
              <a:buNone/>
            </a:pPr>
            <a:r>
              <a:t/>
            </a:r>
            <a:endParaRPr sz="1300">
              <a:latin typeface="Century Gothic"/>
              <a:ea typeface="Century Gothic"/>
              <a:cs typeface="Century Gothic"/>
              <a:sym typeface="Century Gothic"/>
            </a:endParaRPr>
          </a:p>
          <a:p>
            <a:pPr indent="-254000" lvl="0" marL="285750" rtl="0" algn="l">
              <a:spcBef>
                <a:spcPts val="0"/>
              </a:spcBef>
              <a:spcAft>
                <a:spcPts val="0"/>
              </a:spcAft>
              <a:buSzPts val="1300"/>
              <a:buChar char="•"/>
            </a:pPr>
            <a:r>
              <a:rPr b="1" lang="en">
                <a:solidFill>
                  <a:srgbClr val="418AB3"/>
                </a:solidFill>
                <a:latin typeface="Century Gothic"/>
                <a:ea typeface="Century Gothic"/>
                <a:cs typeface="Century Gothic"/>
                <a:sym typeface="Century Gothic"/>
              </a:rPr>
              <a:t>Equity Advancing: </a:t>
            </a:r>
            <a:r>
              <a:rPr lang="en" sz="1300">
                <a:solidFill>
                  <a:srgbClr val="5E5E5E"/>
                </a:solidFill>
                <a:latin typeface="Century Gothic"/>
                <a:ea typeface="Century Gothic"/>
                <a:cs typeface="Century Gothic"/>
                <a:sym typeface="Century Gothic"/>
              </a:rPr>
              <a:t>Be action-oriented and feel empowered to take action towards closing equity gaps; resist the urge to assume someone else is responsible</a:t>
            </a:r>
            <a:endParaRPr sz="1300">
              <a:latin typeface="Century Gothic"/>
              <a:ea typeface="Century Gothic"/>
              <a:cs typeface="Century Gothic"/>
              <a:sym typeface="Century Gothic"/>
            </a:endParaRPr>
          </a:p>
          <a:p>
            <a:pPr indent="0" lvl="0" marL="0" rtl="0" algn="l">
              <a:spcBef>
                <a:spcPts val="0"/>
              </a:spcBef>
              <a:spcAft>
                <a:spcPts val="0"/>
              </a:spcAft>
              <a:buClr>
                <a:srgbClr val="000000"/>
              </a:buClr>
              <a:buFont typeface="Arial"/>
              <a:buNone/>
            </a:pPr>
            <a:r>
              <a:t/>
            </a:r>
            <a:endParaRPr sz="1300">
              <a:latin typeface="Century Gothic"/>
              <a:ea typeface="Century Gothic"/>
              <a:cs typeface="Century Gothic"/>
              <a:sym typeface="Century Gothic"/>
            </a:endParaRPr>
          </a:p>
          <a:p>
            <a:pPr indent="0" lvl="0" marL="0" rtl="0" algn="l">
              <a:spcBef>
                <a:spcPts val="0"/>
              </a:spcBef>
              <a:spcAft>
                <a:spcPts val="0"/>
              </a:spcAft>
              <a:buClr>
                <a:srgbClr val="000000"/>
              </a:buClr>
              <a:buFont typeface="Arial"/>
              <a:buNone/>
            </a:pPr>
            <a:r>
              <a:rPr b="1" lang="en" sz="1500">
                <a:solidFill>
                  <a:schemeClr val="accent1"/>
                </a:solidFill>
                <a:latin typeface="Century Gothic"/>
                <a:ea typeface="Century Gothic"/>
                <a:cs typeface="Century Gothic"/>
                <a:sym typeface="Century Gothic"/>
              </a:rPr>
              <a:t>As students, you can make a difference in the experience of your fellow classmates!</a:t>
            </a:r>
            <a:endParaRPr b="1" sz="1500">
              <a:solidFill>
                <a:schemeClr val="accent1"/>
              </a:solidFill>
              <a:latin typeface="Century Gothic"/>
              <a:ea typeface="Century Gothic"/>
              <a:cs typeface="Century Gothic"/>
              <a:sym typeface="Century Gothic"/>
            </a:endParaRPr>
          </a:p>
          <a:p>
            <a:pPr indent="0" lvl="0" marL="228600" rtl="0" algn="l">
              <a:lnSpc>
                <a:spcPct val="110000"/>
              </a:lnSpc>
              <a:spcBef>
                <a:spcPts val="0"/>
              </a:spcBef>
              <a:spcAft>
                <a:spcPts val="0"/>
              </a:spcAft>
              <a:buNone/>
            </a:pPr>
            <a:r>
              <a:t/>
            </a:r>
            <a:endParaRPr sz="1300">
              <a:solidFill>
                <a:srgbClr val="595959"/>
              </a:solidFill>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8"/>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What is Cultural Competence?</a:t>
            </a:r>
            <a:endParaRPr>
              <a:latin typeface="Century Gothic"/>
              <a:ea typeface="Century Gothic"/>
              <a:cs typeface="Century Gothic"/>
              <a:sym typeface="Century Gothic"/>
            </a:endParaRPr>
          </a:p>
        </p:txBody>
      </p:sp>
      <p:sp>
        <p:nvSpPr>
          <p:cNvPr id="158" name="Google Shape;158;p28"/>
          <p:cNvSpPr txBox="1"/>
          <p:nvPr>
            <p:ph idx="1" type="body"/>
          </p:nvPr>
        </p:nvSpPr>
        <p:spPr>
          <a:xfrm>
            <a:off x="636175" y="2040400"/>
            <a:ext cx="7743000" cy="27996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Font typeface="Century Gothic"/>
              <a:buChar char="●"/>
            </a:pPr>
            <a:r>
              <a:rPr lang="en" sz="2000">
                <a:latin typeface="Century Gothic"/>
                <a:ea typeface="Century Gothic"/>
                <a:cs typeface="Century Gothic"/>
                <a:sym typeface="Century Gothic"/>
              </a:rPr>
              <a:t>The combination of </a:t>
            </a:r>
            <a:r>
              <a:rPr b="1" lang="en" sz="2000">
                <a:latin typeface="Century Gothic"/>
                <a:ea typeface="Century Gothic"/>
                <a:cs typeface="Century Gothic"/>
                <a:sym typeface="Century Gothic"/>
              </a:rPr>
              <a:t>knowledge, understanding, and skills </a:t>
            </a:r>
            <a:r>
              <a:rPr lang="en" sz="2000">
                <a:latin typeface="Century Gothic"/>
                <a:ea typeface="Century Gothic"/>
                <a:cs typeface="Century Gothic"/>
                <a:sym typeface="Century Gothic"/>
              </a:rPr>
              <a:t>pertaining to cultural differences and diversity.</a:t>
            </a:r>
            <a:br>
              <a:rPr lang="en" sz="2000">
                <a:latin typeface="Century Gothic"/>
                <a:ea typeface="Century Gothic"/>
                <a:cs typeface="Century Gothic"/>
                <a:sym typeface="Century Gothic"/>
              </a:rPr>
            </a:br>
            <a:endParaRPr sz="2000">
              <a:latin typeface="Century Gothic"/>
              <a:ea typeface="Century Gothic"/>
              <a:cs typeface="Century Gothic"/>
              <a:sym typeface="Century Gothic"/>
            </a:endParaRPr>
          </a:p>
          <a:p>
            <a:pPr indent="-355600" lvl="0" marL="457200" rtl="0" algn="l">
              <a:spcBef>
                <a:spcPts val="0"/>
              </a:spcBef>
              <a:spcAft>
                <a:spcPts val="0"/>
              </a:spcAft>
              <a:buSzPts val="2000"/>
              <a:buFont typeface="Century Gothic"/>
              <a:buChar char="●"/>
            </a:pPr>
            <a:r>
              <a:rPr b="1" lang="en" sz="2000">
                <a:latin typeface="Century Gothic"/>
                <a:ea typeface="Century Gothic"/>
                <a:cs typeface="Century Gothic"/>
                <a:sym typeface="Century Gothic"/>
              </a:rPr>
              <a:t>Identities include: </a:t>
            </a:r>
            <a:r>
              <a:rPr lang="en" sz="2000">
                <a:latin typeface="Century Gothic"/>
                <a:ea typeface="Century Gothic"/>
                <a:cs typeface="Century Gothic"/>
                <a:sym typeface="Century Gothic"/>
              </a:rPr>
              <a:t>race, language, gender identity and expression, sexual orientation, socioeconomic class, disability, citizenship status, military status. And many more.</a:t>
            </a:r>
            <a:endParaRPr sz="2000">
              <a:latin typeface="Century Gothic"/>
              <a:ea typeface="Century Gothic"/>
              <a:cs typeface="Century Gothic"/>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9"/>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Benefits of Cultural Competence</a:t>
            </a:r>
            <a:endParaRPr>
              <a:latin typeface="Century Gothic"/>
              <a:ea typeface="Century Gothic"/>
              <a:cs typeface="Century Gothic"/>
              <a:sym typeface="Century Gothic"/>
            </a:endParaRPr>
          </a:p>
        </p:txBody>
      </p:sp>
      <p:sp>
        <p:nvSpPr>
          <p:cNvPr id="164" name="Google Shape;164;p29"/>
          <p:cNvSpPr txBox="1"/>
          <p:nvPr>
            <p:ph idx="1" type="body"/>
          </p:nvPr>
        </p:nvSpPr>
        <p:spPr>
          <a:xfrm>
            <a:off x="746800" y="1927050"/>
            <a:ext cx="7604700" cy="28410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Font typeface="Century Gothic"/>
              <a:buChar char="●"/>
            </a:pPr>
            <a:r>
              <a:rPr lang="en" sz="2000">
                <a:latin typeface="Century Gothic"/>
                <a:ea typeface="Century Gothic"/>
                <a:cs typeface="Century Gothic"/>
                <a:sym typeface="Century Gothic"/>
              </a:rPr>
              <a:t>Improves student recruitment, experience, retention, and completion rates</a:t>
            </a:r>
            <a:br>
              <a:rPr lang="en" sz="2000">
                <a:latin typeface="Century Gothic"/>
                <a:ea typeface="Century Gothic"/>
                <a:cs typeface="Century Gothic"/>
                <a:sym typeface="Century Gothic"/>
              </a:rPr>
            </a:br>
            <a:endParaRPr sz="2000">
              <a:latin typeface="Century Gothic"/>
              <a:ea typeface="Century Gothic"/>
              <a:cs typeface="Century Gothic"/>
              <a:sym typeface="Century Gothic"/>
            </a:endParaRPr>
          </a:p>
          <a:p>
            <a:pPr indent="-355600" lvl="0" marL="457200" rtl="0" algn="l">
              <a:spcBef>
                <a:spcPts val="0"/>
              </a:spcBef>
              <a:spcAft>
                <a:spcPts val="0"/>
              </a:spcAft>
              <a:buSzPts val="2000"/>
              <a:buFont typeface="Century Gothic"/>
              <a:buChar char="●"/>
            </a:pPr>
            <a:r>
              <a:rPr lang="en" sz="2000">
                <a:latin typeface="Century Gothic"/>
                <a:ea typeface="Century Gothic"/>
                <a:cs typeface="Century Gothic"/>
                <a:sym typeface="Century Gothic"/>
              </a:rPr>
              <a:t>Expedited enrollment, Improved reputation in the community</a:t>
            </a:r>
            <a:br>
              <a:rPr lang="en" sz="2000">
                <a:latin typeface="Century Gothic"/>
                <a:ea typeface="Century Gothic"/>
                <a:cs typeface="Century Gothic"/>
                <a:sym typeface="Century Gothic"/>
              </a:rPr>
            </a:br>
            <a:endParaRPr sz="2000">
              <a:latin typeface="Century Gothic"/>
              <a:ea typeface="Century Gothic"/>
              <a:cs typeface="Century Gothic"/>
              <a:sym typeface="Century Gothic"/>
            </a:endParaRPr>
          </a:p>
          <a:p>
            <a:pPr indent="-355600" lvl="0" marL="457200" rtl="0" algn="l">
              <a:spcBef>
                <a:spcPts val="0"/>
              </a:spcBef>
              <a:spcAft>
                <a:spcPts val="0"/>
              </a:spcAft>
              <a:buSzPts val="2000"/>
              <a:buFont typeface="Century Gothic"/>
              <a:buChar char="●"/>
            </a:pPr>
            <a:r>
              <a:rPr lang="en" sz="2000">
                <a:latin typeface="Century Gothic"/>
                <a:ea typeface="Century Gothic"/>
                <a:cs typeface="Century Gothic"/>
                <a:sym typeface="Century Gothic"/>
              </a:rPr>
              <a:t>Adherence to the FLC Equity Statement/Mission/Vision</a:t>
            </a:r>
            <a:endParaRPr sz="2000">
              <a:latin typeface="Century Gothic"/>
              <a:ea typeface="Century Gothic"/>
              <a:cs typeface="Century Gothic"/>
              <a:sym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0"/>
          <p:cNvSpPr txBox="1"/>
          <p:nvPr>
            <p:ph type="title"/>
          </p:nvPr>
        </p:nvSpPr>
        <p:spPr>
          <a:xfrm>
            <a:off x="311700" y="606675"/>
            <a:ext cx="8520600" cy="70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Cultural Competency Dos &amp; Don’ts</a:t>
            </a:r>
            <a:endParaRPr>
              <a:latin typeface="Century Gothic"/>
              <a:ea typeface="Century Gothic"/>
              <a:cs typeface="Century Gothic"/>
              <a:sym typeface="Century Gothic"/>
            </a:endParaRPr>
          </a:p>
        </p:txBody>
      </p:sp>
      <p:graphicFrame>
        <p:nvGraphicFramePr>
          <p:cNvPr id="170" name="Google Shape;170;p30"/>
          <p:cNvGraphicFramePr/>
          <p:nvPr/>
        </p:nvGraphicFramePr>
        <p:xfrm>
          <a:off x="572188" y="1779475"/>
          <a:ext cx="3000000" cy="3000000"/>
        </p:xfrm>
        <a:graphic>
          <a:graphicData uri="http://schemas.openxmlformats.org/drawingml/2006/table">
            <a:tbl>
              <a:tblPr>
                <a:noFill/>
                <a:tableStyleId>{07F1C33C-DBF9-4A0B-AC16-F3F170CD4AEF}</a:tableStyleId>
              </a:tblPr>
              <a:tblGrid>
                <a:gridCol w="1762000"/>
                <a:gridCol w="4017250"/>
                <a:gridCol w="2220375"/>
              </a:tblGrid>
              <a:tr h="381000">
                <a:tc>
                  <a:txBody>
                    <a:bodyPr/>
                    <a:lstStyle/>
                    <a:p>
                      <a:pPr indent="0" lvl="0" marL="0" rtl="0" algn="l">
                        <a:spcBef>
                          <a:spcPts val="0"/>
                        </a:spcBef>
                        <a:spcAft>
                          <a:spcPts val="0"/>
                        </a:spcAft>
                        <a:buNone/>
                      </a:pPr>
                      <a:r>
                        <a:rPr b="1" lang="en">
                          <a:solidFill>
                            <a:srgbClr val="FFFFFF"/>
                          </a:solidFill>
                        </a:rPr>
                        <a:t>Situation</a:t>
                      </a:r>
                      <a:endParaRPr b="1">
                        <a:solidFill>
                          <a:srgbClr val="FFFFFF"/>
                        </a:solidFill>
                      </a:endParaRPr>
                    </a:p>
                  </a:txBody>
                  <a:tcPr marT="91425" marB="91425" marR="91425" marL="91425">
                    <a:solidFill>
                      <a:srgbClr val="418AB3"/>
                    </a:solidFill>
                  </a:tcPr>
                </a:tc>
                <a:tc>
                  <a:txBody>
                    <a:bodyPr/>
                    <a:lstStyle/>
                    <a:p>
                      <a:pPr indent="0" lvl="0" marL="0" rtl="0" algn="l">
                        <a:spcBef>
                          <a:spcPts val="0"/>
                        </a:spcBef>
                        <a:spcAft>
                          <a:spcPts val="0"/>
                        </a:spcAft>
                        <a:buNone/>
                      </a:pPr>
                      <a:r>
                        <a:rPr b="1" lang="en">
                          <a:solidFill>
                            <a:srgbClr val="FFFFFF"/>
                          </a:solidFill>
                        </a:rPr>
                        <a:t>Dos</a:t>
                      </a:r>
                      <a:endParaRPr b="1">
                        <a:solidFill>
                          <a:srgbClr val="FFFFFF"/>
                        </a:solidFill>
                      </a:endParaRPr>
                    </a:p>
                  </a:txBody>
                  <a:tcPr marT="91425" marB="91425" marR="91425" marL="91425">
                    <a:solidFill>
                      <a:srgbClr val="418AB3"/>
                    </a:solidFill>
                  </a:tcPr>
                </a:tc>
                <a:tc>
                  <a:txBody>
                    <a:bodyPr/>
                    <a:lstStyle/>
                    <a:p>
                      <a:pPr indent="0" lvl="0" marL="0" rtl="0" algn="l">
                        <a:spcBef>
                          <a:spcPts val="0"/>
                        </a:spcBef>
                        <a:spcAft>
                          <a:spcPts val="0"/>
                        </a:spcAft>
                        <a:buNone/>
                      </a:pPr>
                      <a:r>
                        <a:rPr b="1" lang="en">
                          <a:solidFill>
                            <a:srgbClr val="FFFFFF"/>
                          </a:solidFill>
                        </a:rPr>
                        <a:t>Don’ts</a:t>
                      </a:r>
                      <a:endParaRPr b="1">
                        <a:solidFill>
                          <a:srgbClr val="FFFFFF"/>
                        </a:solidFill>
                      </a:endParaRPr>
                    </a:p>
                  </a:txBody>
                  <a:tcPr marT="91425" marB="91425" marR="91425" marL="91425">
                    <a:solidFill>
                      <a:srgbClr val="418AB3"/>
                    </a:solidFill>
                  </a:tcPr>
                </a:tc>
              </a:tr>
              <a:tr h="381000">
                <a:tc>
                  <a:txBody>
                    <a:bodyPr/>
                    <a:lstStyle/>
                    <a:p>
                      <a:pPr indent="0" lvl="0" marL="0" rtl="0" algn="l">
                        <a:spcBef>
                          <a:spcPts val="0"/>
                        </a:spcBef>
                        <a:spcAft>
                          <a:spcPts val="0"/>
                        </a:spcAft>
                        <a:buNone/>
                      </a:pPr>
                      <a:r>
                        <a:rPr lang="en"/>
                        <a:t>Restroom</a:t>
                      </a:r>
                      <a:endParaRPr/>
                    </a:p>
                  </a:txBody>
                  <a:tcPr marT="91425" marB="91425" marR="91425" marL="91425"/>
                </a:tc>
                <a:tc>
                  <a:txBody>
                    <a:bodyPr/>
                    <a:lstStyle/>
                    <a:p>
                      <a:pPr indent="0" lvl="0" marL="0" rtl="0" algn="l">
                        <a:spcBef>
                          <a:spcPts val="0"/>
                        </a:spcBef>
                        <a:spcAft>
                          <a:spcPts val="0"/>
                        </a:spcAft>
                        <a:buNone/>
                      </a:pPr>
                      <a:r>
                        <a:rPr lang="en"/>
                        <a:t>Share location of men’s, women’s and gender neutral restrooms when asked.</a:t>
                      </a:r>
                      <a:endParaRPr/>
                    </a:p>
                  </a:txBody>
                  <a:tcPr marT="91425" marB="91425" marR="91425" marL="91425"/>
                </a:tc>
                <a:tc>
                  <a:txBody>
                    <a:bodyPr/>
                    <a:lstStyle/>
                    <a:p>
                      <a:pPr indent="0" lvl="0" marL="0" rtl="0" algn="l">
                        <a:spcBef>
                          <a:spcPts val="0"/>
                        </a:spcBef>
                        <a:spcAft>
                          <a:spcPts val="0"/>
                        </a:spcAft>
                        <a:buNone/>
                      </a:pPr>
                      <a:r>
                        <a:rPr lang="en"/>
                        <a:t>Assume which gendered restroom they use.</a:t>
                      </a:r>
                      <a:endParaRPr/>
                    </a:p>
                  </a:txBody>
                  <a:tcPr marT="91425" marB="91425" marR="91425" marL="91425"/>
                </a:tc>
              </a:tr>
              <a:tr h="381000">
                <a:tc>
                  <a:txBody>
                    <a:bodyPr/>
                    <a:lstStyle/>
                    <a:p>
                      <a:pPr indent="0" lvl="0" marL="0" rtl="0" algn="l">
                        <a:spcBef>
                          <a:spcPts val="0"/>
                        </a:spcBef>
                        <a:spcAft>
                          <a:spcPts val="0"/>
                        </a:spcAft>
                        <a:buNone/>
                      </a:pPr>
                      <a:r>
                        <a:rPr lang="en"/>
                        <a:t>Pronouns/Name</a:t>
                      </a:r>
                      <a:endParaRPr/>
                    </a:p>
                  </a:txBody>
                  <a:tcPr marT="91425" marB="91425" marR="91425" marL="91425">
                    <a:solidFill>
                      <a:srgbClr val="EFEFEF"/>
                    </a:solidFill>
                  </a:tcPr>
                </a:tc>
                <a:tc>
                  <a:txBody>
                    <a:bodyPr/>
                    <a:lstStyle/>
                    <a:p>
                      <a:pPr indent="0" lvl="0" marL="0" rtl="0" algn="l">
                        <a:spcBef>
                          <a:spcPts val="0"/>
                        </a:spcBef>
                        <a:spcAft>
                          <a:spcPts val="0"/>
                        </a:spcAft>
                        <a:buNone/>
                      </a:pPr>
                      <a:r>
                        <a:rPr lang="en"/>
                        <a:t>Ask for pronouns/preferred names. When in doubt, just ask! Introduce self with pronouns.</a:t>
                      </a:r>
                      <a:endParaRPr/>
                    </a:p>
                  </a:txBody>
                  <a:tcPr marT="91425" marB="91425" marR="91425" marL="91425">
                    <a:solidFill>
                      <a:srgbClr val="EFEFEF"/>
                    </a:solidFill>
                  </a:tcPr>
                </a:tc>
                <a:tc>
                  <a:txBody>
                    <a:bodyPr/>
                    <a:lstStyle/>
                    <a:p>
                      <a:pPr indent="0" lvl="0" marL="0" rtl="0" algn="l">
                        <a:spcBef>
                          <a:spcPts val="0"/>
                        </a:spcBef>
                        <a:spcAft>
                          <a:spcPts val="0"/>
                        </a:spcAft>
                        <a:buNone/>
                      </a:pPr>
                      <a:r>
                        <a:rPr lang="en"/>
                        <a:t>Guess pronouns based off appearance.</a:t>
                      </a:r>
                      <a:endParaRPr/>
                    </a:p>
                  </a:txBody>
                  <a:tcPr marT="91425" marB="91425" marR="91425" marL="91425">
                    <a:solidFill>
                      <a:srgbClr val="EFEFEF"/>
                    </a:solidFill>
                  </a:tcPr>
                </a:tc>
              </a:tr>
              <a:tr h="381000">
                <a:tc>
                  <a:txBody>
                    <a:bodyPr/>
                    <a:lstStyle/>
                    <a:p>
                      <a:pPr indent="0" lvl="0" marL="0" rtl="0" algn="l">
                        <a:spcBef>
                          <a:spcPts val="0"/>
                        </a:spcBef>
                        <a:spcAft>
                          <a:spcPts val="0"/>
                        </a:spcAft>
                        <a:buNone/>
                      </a:pPr>
                      <a:r>
                        <a:rPr lang="en"/>
                        <a:t>Accents/Language Barriers</a:t>
                      </a:r>
                      <a:endParaRPr/>
                    </a:p>
                  </a:txBody>
                  <a:tcPr marT="91425" marB="91425" marR="91425" marL="91425"/>
                </a:tc>
                <a:tc>
                  <a:txBody>
                    <a:bodyPr/>
                    <a:lstStyle/>
                    <a:p>
                      <a:pPr indent="0" lvl="0" marL="0" rtl="0" algn="l">
                        <a:spcBef>
                          <a:spcPts val="0"/>
                        </a:spcBef>
                        <a:spcAft>
                          <a:spcPts val="0"/>
                        </a:spcAft>
                        <a:buNone/>
                      </a:pPr>
                      <a:r>
                        <a:rPr lang="en"/>
                        <a:t>Be patient. It is okay to ask them to repeat or clarify. Ask them to write down if you can't understand in either English or native language. Use Google translate. Seek someone to assist in translation if possible (refer to translator list). Walk them to the location they need instead of giving directions.</a:t>
                      </a:r>
                      <a:endParaRPr/>
                    </a:p>
                  </a:txBody>
                  <a:tcPr marT="91425" marB="91425" marR="91425" marL="91425"/>
                </a:tc>
                <a:tc>
                  <a:txBody>
                    <a:bodyPr/>
                    <a:lstStyle/>
                    <a:p>
                      <a:pPr indent="0" lvl="0" marL="0" rtl="0" algn="l">
                        <a:spcBef>
                          <a:spcPts val="0"/>
                        </a:spcBef>
                        <a:spcAft>
                          <a:spcPts val="0"/>
                        </a:spcAft>
                        <a:buNone/>
                      </a:pPr>
                      <a:r>
                        <a:rPr lang="en"/>
                        <a:t>Speak louder or slower. Assume they don’t know what they are asking for. Show frustration. </a:t>
                      </a:r>
                      <a:endParaRPr/>
                    </a:p>
                  </a:txBody>
                  <a:tcPr marT="91425" marB="91425" marR="91425" marL="91425"/>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1"/>
          <p:cNvSpPr txBox="1"/>
          <p:nvPr>
            <p:ph type="title"/>
          </p:nvPr>
        </p:nvSpPr>
        <p:spPr>
          <a:xfrm>
            <a:off x="311700" y="620875"/>
            <a:ext cx="8520600" cy="70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Cultural Competency Dos &amp; Don’ts</a:t>
            </a:r>
            <a:endParaRPr>
              <a:latin typeface="Century Gothic"/>
              <a:ea typeface="Century Gothic"/>
              <a:cs typeface="Century Gothic"/>
              <a:sym typeface="Century Gothic"/>
            </a:endParaRPr>
          </a:p>
        </p:txBody>
      </p:sp>
      <p:graphicFrame>
        <p:nvGraphicFramePr>
          <p:cNvPr id="176" name="Google Shape;176;p31"/>
          <p:cNvGraphicFramePr/>
          <p:nvPr/>
        </p:nvGraphicFramePr>
        <p:xfrm>
          <a:off x="572175" y="1850325"/>
          <a:ext cx="3000000" cy="3000000"/>
        </p:xfrm>
        <a:graphic>
          <a:graphicData uri="http://schemas.openxmlformats.org/drawingml/2006/table">
            <a:tbl>
              <a:tblPr>
                <a:noFill/>
                <a:tableStyleId>{07F1C33C-DBF9-4A0B-AC16-F3F170CD4AEF}</a:tableStyleId>
              </a:tblPr>
              <a:tblGrid>
                <a:gridCol w="1762000"/>
                <a:gridCol w="4017250"/>
                <a:gridCol w="2220375"/>
              </a:tblGrid>
              <a:tr h="381000">
                <a:tc>
                  <a:txBody>
                    <a:bodyPr/>
                    <a:lstStyle/>
                    <a:p>
                      <a:pPr indent="0" lvl="0" marL="0" rtl="0" algn="l">
                        <a:spcBef>
                          <a:spcPts val="0"/>
                        </a:spcBef>
                        <a:spcAft>
                          <a:spcPts val="0"/>
                        </a:spcAft>
                        <a:buNone/>
                      </a:pPr>
                      <a:r>
                        <a:rPr b="1" lang="en">
                          <a:solidFill>
                            <a:srgbClr val="FFFFFF"/>
                          </a:solidFill>
                        </a:rPr>
                        <a:t>Situation</a:t>
                      </a:r>
                      <a:endParaRPr b="1">
                        <a:solidFill>
                          <a:srgbClr val="FFFFFF"/>
                        </a:solidFill>
                      </a:endParaRPr>
                    </a:p>
                  </a:txBody>
                  <a:tcPr marT="91425" marB="91425" marR="91425" marL="91425">
                    <a:solidFill>
                      <a:srgbClr val="418AB3"/>
                    </a:solidFill>
                  </a:tcPr>
                </a:tc>
                <a:tc>
                  <a:txBody>
                    <a:bodyPr/>
                    <a:lstStyle/>
                    <a:p>
                      <a:pPr indent="0" lvl="0" marL="0" rtl="0" algn="l">
                        <a:spcBef>
                          <a:spcPts val="0"/>
                        </a:spcBef>
                        <a:spcAft>
                          <a:spcPts val="0"/>
                        </a:spcAft>
                        <a:buNone/>
                      </a:pPr>
                      <a:r>
                        <a:rPr b="1" lang="en">
                          <a:solidFill>
                            <a:srgbClr val="FFFFFF"/>
                          </a:solidFill>
                        </a:rPr>
                        <a:t>Dos</a:t>
                      </a:r>
                      <a:endParaRPr b="1">
                        <a:solidFill>
                          <a:srgbClr val="FFFFFF"/>
                        </a:solidFill>
                      </a:endParaRPr>
                    </a:p>
                  </a:txBody>
                  <a:tcPr marT="91425" marB="91425" marR="91425" marL="91425">
                    <a:solidFill>
                      <a:srgbClr val="418AB3"/>
                    </a:solidFill>
                  </a:tcPr>
                </a:tc>
                <a:tc>
                  <a:txBody>
                    <a:bodyPr/>
                    <a:lstStyle/>
                    <a:p>
                      <a:pPr indent="0" lvl="0" marL="0" rtl="0" algn="l">
                        <a:spcBef>
                          <a:spcPts val="0"/>
                        </a:spcBef>
                        <a:spcAft>
                          <a:spcPts val="0"/>
                        </a:spcAft>
                        <a:buNone/>
                      </a:pPr>
                      <a:r>
                        <a:rPr b="1" lang="en">
                          <a:solidFill>
                            <a:srgbClr val="FFFFFF"/>
                          </a:solidFill>
                        </a:rPr>
                        <a:t>Don’ts</a:t>
                      </a:r>
                      <a:endParaRPr b="1">
                        <a:solidFill>
                          <a:srgbClr val="FFFFFF"/>
                        </a:solidFill>
                      </a:endParaRPr>
                    </a:p>
                  </a:txBody>
                  <a:tcPr marT="91425" marB="91425" marR="91425" marL="91425">
                    <a:solidFill>
                      <a:srgbClr val="418AB3"/>
                    </a:solidFill>
                  </a:tcPr>
                </a:tc>
              </a:tr>
              <a:tr h="381000">
                <a:tc>
                  <a:txBody>
                    <a:bodyPr/>
                    <a:lstStyle/>
                    <a:p>
                      <a:pPr indent="0" lvl="0" marL="0" rtl="0" algn="l">
                        <a:spcBef>
                          <a:spcPts val="0"/>
                        </a:spcBef>
                        <a:spcAft>
                          <a:spcPts val="0"/>
                        </a:spcAft>
                        <a:buNone/>
                      </a:pPr>
                      <a:r>
                        <a:rPr lang="en"/>
                        <a:t>Citizenship Status/ Undocumented Students</a:t>
                      </a:r>
                      <a:endParaRPr/>
                    </a:p>
                  </a:txBody>
                  <a:tcPr marT="91425" marB="91425" marR="91425" marL="91425"/>
                </a:tc>
                <a:tc>
                  <a:txBody>
                    <a:bodyPr/>
                    <a:lstStyle/>
                    <a:p>
                      <a:pPr indent="0" lvl="0" marL="0" rtl="0" algn="l">
                        <a:spcBef>
                          <a:spcPts val="0"/>
                        </a:spcBef>
                        <a:spcAft>
                          <a:spcPts val="0"/>
                        </a:spcAft>
                        <a:buNone/>
                      </a:pPr>
                      <a:r>
                        <a:rPr lang="en"/>
                        <a:t>Keep confidentiality. Respect their privacy. Speak in private or quietly. Keep information amongst those who need to know. </a:t>
                      </a:r>
                      <a:endParaRPr/>
                    </a:p>
                  </a:txBody>
                  <a:tcPr marT="91425" marB="91425" marR="91425" marL="91425"/>
                </a:tc>
                <a:tc>
                  <a:txBody>
                    <a:bodyPr/>
                    <a:lstStyle/>
                    <a:p>
                      <a:pPr indent="0" lvl="0" marL="0" rtl="0" algn="l">
                        <a:spcBef>
                          <a:spcPts val="0"/>
                        </a:spcBef>
                        <a:spcAft>
                          <a:spcPts val="0"/>
                        </a:spcAft>
                        <a:buNone/>
                      </a:pPr>
                      <a:r>
                        <a:rPr lang="en"/>
                        <a:t>Speak loudly. Assume they are out about their status (non-resident, AB 540, Dream Act). </a:t>
                      </a:r>
                      <a:endParaRPr/>
                    </a:p>
                  </a:txBody>
                  <a:tcPr marT="91425" marB="91425" marR="91425" marL="91425"/>
                </a:tc>
              </a:tr>
              <a:tr h="381000">
                <a:tc>
                  <a:txBody>
                    <a:bodyPr/>
                    <a:lstStyle/>
                    <a:p>
                      <a:pPr indent="0" lvl="0" marL="0" rtl="0" algn="l">
                        <a:spcBef>
                          <a:spcPts val="0"/>
                        </a:spcBef>
                        <a:spcAft>
                          <a:spcPts val="0"/>
                        </a:spcAft>
                        <a:buNone/>
                      </a:pPr>
                      <a:r>
                        <a:rPr lang="en"/>
                        <a:t>Socioeconomic Class</a:t>
                      </a:r>
                      <a:endParaRPr/>
                    </a:p>
                  </a:txBody>
                  <a:tcPr marT="91425" marB="91425" marR="91425" marL="91425">
                    <a:solidFill>
                      <a:srgbClr val="EFEFEF"/>
                    </a:solidFill>
                  </a:tcPr>
                </a:tc>
                <a:tc>
                  <a:txBody>
                    <a:bodyPr/>
                    <a:lstStyle/>
                    <a:p>
                      <a:pPr indent="0" lvl="0" marL="0" rtl="0" algn="l">
                        <a:spcBef>
                          <a:spcPts val="0"/>
                        </a:spcBef>
                        <a:spcAft>
                          <a:spcPts val="0"/>
                        </a:spcAft>
                        <a:buNone/>
                      </a:pPr>
                      <a:r>
                        <a:rPr lang="en"/>
                        <a:t>Keep information regarding Food Pantry visible in your office. Refer students to available resources.</a:t>
                      </a:r>
                      <a:endParaRPr/>
                    </a:p>
                  </a:txBody>
                  <a:tcPr marT="91425" marB="91425" marR="91425" marL="91425">
                    <a:solidFill>
                      <a:srgbClr val="EFEFEF"/>
                    </a:solidFill>
                  </a:tcPr>
                </a:tc>
                <a:tc>
                  <a:txBody>
                    <a:bodyPr/>
                    <a:lstStyle/>
                    <a:p>
                      <a:pPr indent="0" lvl="0" marL="0" rtl="0" algn="l">
                        <a:spcBef>
                          <a:spcPts val="0"/>
                        </a:spcBef>
                        <a:spcAft>
                          <a:spcPts val="0"/>
                        </a:spcAft>
                        <a:buNone/>
                      </a:pPr>
                      <a:r>
                        <a:rPr lang="en"/>
                        <a:t>Assume all our student’s have class privilege.</a:t>
                      </a:r>
                      <a:endParaRPr/>
                    </a:p>
                  </a:txBody>
                  <a:tcPr marT="91425" marB="91425" marR="91425" marL="91425">
                    <a:solidFill>
                      <a:srgbClr val="EFEFEF"/>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4"/>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Introductions</a:t>
            </a:r>
            <a:endParaRPr>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2"/>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Call Out v. Call In</a:t>
            </a:r>
            <a:endParaRPr>
              <a:latin typeface="Century Gothic"/>
              <a:ea typeface="Century Gothic"/>
              <a:cs typeface="Century Gothic"/>
              <a:sym typeface="Century Gothic"/>
            </a:endParaRPr>
          </a:p>
        </p:txBody>
      </p:sp>
      <p:sp>
        <p:nvSpPr>
          <p:cNvPr id="182" name="Google Shape;182;p32"/>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Century Gothic"/>
              <a:buChar char="●"/>
            </a:pPr>
            <a:r>
              <a:rPr lang="en">
                <a:solidFill>
                  <a:srgbClr val="000000"/>
                </a:solidFill>
                <a:latin typeface="Century Gothic"/>
                <a:ea typeface="Century Gothic"/>
                <a:cs typeface="Century Gothic"/>
                <a:sym typeface="Century Gothic"/>
              </a:rPr>
              <a:t>How to address problematic behavior and language in the moment?</a:t>
            </a:r>
            <a:endParaRPr>
              <a:solidFill>
                <a:srgbClr val="000000"/>
              </a:solidFill>
              <a:latin typeface="Century Gothic"/>
              <a:ea typeface="Century Gothic"/>
              <a:cs typeface="Century Gothic"/>
              <a:sym typeface="Century Gothic"/>
            </a:endParaRPr>
          </a:p>
          <a:p>
            <a:pPr indent="-330200" lvl="1" marL="914400" rtl="0" algn="l">
              <a:spcBef>
                <a:spcPts val="0"/>
              </a:spcBef>
              <a:spcAft>
                <a:spcPts val="0"/>
              </a:spcAft>
              <a:buClr>
                <a:srgbClr val="007B9B"/>
              </a:buClr>
              <a:buSzPts val="1600"/>
              <a:buFont typeface="Century Gothic"/>
              <a:buChar char="○"/>
            </a:pPr>
            <a:r>
              <a:rPr b="1" lang="en" sz="1600">
                <a:solidFill>
                  <a:srgbClr val="007B9B"/>
                </a:solidFill>
                <a:latin typeface="Century Gothic"/>
                <a:ea typeface="Century Gothic"/>
                <a:cs typeface="Century Gothic"/>
                <a:sym typeface="Century Gothic"/>
              </a:rPr>
              <a:t>Promote hard to have discussions “I know you might feel uncomfortable --I need to communicate something with you about the language you just used”</a:t>
            </a:r>
            <a:endParaRPr b="1" sz="1600">
              <a:solidFill>
                <a:srgbClr val="007B9B"/>
              </a:solidFill>
              <a:latin typeface="Century Gothic"/>
              <a:ea typeface="Century Gothic"/>
              <a:cs typeface="Century Gothic"/>
              <a:sym typeface="Century Gothic"/>
            </a:endParaRPr>
          </a:p>
          <a:p>
            <a:pPr indent="-330200" lvl="1" marL="914400" rtl="0" algn="l">
              <a:spcBef>
                <a:spcPts val="0"/>
              </a:spcBef>
              <a:spcAft>
                <a:spcPts val="0"/>
              </a:spcAft>
              <a:buClr>
                <a:srgbClr val="800080"/>
              </a:buClr>
              <a:buSzPts val="1600"/>
              <a:buChar char="○"/>
            </a:pPr>
            <a:r>
              <a:rPr b="1" lang="en" sz="1600">
                <a:solidFill>
                  <a:srgbClr val="800080"/>
                </a:solidFill>
                <a:latin typeface="Century Gothic"/>
                <a:ea typeface="Century Gothic"/>
                <a:cs typeface="Century Gothic"/>
                <a:sym typeface="Century Gothic"/>
              </a:rPr>
              <a:t>Can model allyship by saying ““Hi I just overheard what you were saying. I might not identify as LGBTQ+ but I do find that language offensive. I know you might not have meant it that way, but it doesn’t align with our college values.”</a:t>
            </a:r>
            <a:endParaRPr b="1" sz="1600">
              <a:solidFill>
                <a:srgbClr val="800080"/>
              </a:solidFill>
              <a:latin typeface="Century Gothic"/>
              <a:ea typeface="Century Gothic"/>
              <a:cs typeface="Century Gothic"/>
              <a:sym typeface="Century Gothic"/>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3"/>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R.A.V.E.N.</a:t>
            </a:r>
            <a:endParaRPr/>
          </a:p>
        </p:txBody>
      </p:sp>
      <p:sp>
        <p:nvSpPr>
          <p:cNvPr id="188" name="Google Shape;188;p33"/>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rgbClr val="FFFFFF"/>
                </a:solidFill>
                <a:hlinkClick r:id="rId3">
                  <a:extLst>
                    <a:ext uri="{A12FA001-AC4F-418D-AE19-62706E023703}">
                      <ahyp:hlinkClr val="tx"/>
                    </a:ext>
                  </a:extLst>
                </a:hlinkClick>
              </a:rPr>
              <a:t>https://diverseeducation.com/article/176397/</a:t>
            </a:r>
            <a:r>
              <a:rPr lang="en">
                <a:solidFill>
                  <a:srgbClr val="FFFFFF"/>
                </a:solidFill>
              </a:rPr>
              <a:t> </a:t>
            </a:r>
            <a:endParaRPr>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4"/>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Scenarios</a:t>
            </a:r>
            <a:endParaRPr>
              <a:latin typeface="Century Gothic"/>
              <a:ea typeface="Century Gothic"/>
              <a:cs typeface="Century Gothic"/>
              <a:sym typeface="Century Gothic"/>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Scenario 1</a:t>
            </a:r>
            <a:endParaRPr>
              <a:latin typeface="Century Gothic"/>
              <a:ea typeface="Century Gothic"/>
              <a:cs typeface="Century Gothic"/>
              <a:sym typeface="Century Gothic"/>
            </a:endParaRPr>
          </a:p>
        </p:txBody>
      </p:sp>
      <p:sp>
        <p:nvSpPr>
          <p:cNvPr id="199" name="Google Shape;199;p35"/>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700">
                <a:solidFill>
                  <a:srgbClr val="000000"/>
                </a:solidFill>
                <a:latin typeface="Century Gothic"/>
                <a:ea typeface="Century Gothic"/>
                <a:cs typeface="Century Gothic"/>
                <a:sym typeface="Century Gothic"/>
              </a:rPr>
              <a:t>You hear someone referring to a classmate with the wrong pronoun. How do you respond? What resources and support would be helpful?</a:t>
            </a:r>
            <a:endParaRPr sz="3500">
              <a:latin typeface="Century Gothic"/>
              <a:ea typeface="Century Gothic"/>
              <a:cs typeface="Century Gothic"/>
              <a:sym typeface="Century Gothic"/>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6"/>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Scenario 2</a:t>
            </a:r>
            <a:endParaRPr>
              <a:latin typeface="Century Gothic"/>
              <a:ea typeface="Century Gothic"/>
              <a:cs typeface="Century Gothic"/>
              <a:sym typeface="Century Gothic"/>
            </a:endParaRPr>
          </a:p>
        </p:txBody>
      </p:sp>
      <p:sp>
        <p:nvSpPr>
          <p:cNvPr id="205" name="Google Shape;205;p36"/>
          <p:cNvSpPr txBox="1"/>
          <p:nvPr>
            <p:ph idx="1" type="body"/>
          </p:nvPr>
        </p:nvSpPr>
        <p:spPr>
          <a:xfrm>
            <a:off x="212550" y="1919075"/>
            <a:ext cx="87423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700">
                <a:solidFill>
                  <a:srgbClr val="000000"/>
                </a:solidFill>
                <a:latin typeface="Century Gothic"/>
                <a:ea typeface="Century Gothic"/>
                <a:cs typeface="Century Gothic"/>
                <a:sym typeface="Century Gothic"/>
              </a:rPr>
              <a:t>In an online discussion forum, a student is using ableist language (i.e. using dumb/lame/deaf/blind as insults). How do you respond? What resources and support would be helpful?</a:t>
            </a:r>
            <a:endParaRPr sz="2700">
              <a:solidFill>
                <a:srgbClr val="000000"/>
              </a:solidFill>
              <a:latin typeface="Century Gothic"/>
              <a:ea typeface="Century Gothic"/>
              <a:cs typeface="Century Gothic"/>
              <a:sym typeface="Century Gothic"/>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7"/>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Scenario 3</a:t>
            </a:r>
            <a:endParaRPr/>
          </a:p>
        </p:txBody>
      </p:sp>
      <p:sp>
        <p:nvSpPr>
          <p:cNvPr id="211" name="Google Shape;211;p37"/>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700">
                <a:solidFill>
                  <a:srgbClr val="000000"/>
                </a:solidFill>
                <a:latin typeface="Century Gothic"/>
                <a:ea typeface="Century Gothic"/>
                <a:cs typeface="Century Gothic"/>
                <a:sym typeface="Century Gothic"/>
              </a:rPr>
              <a:t>Your friend experienced a hate incident and was called a freak and the f-word. How do you respond? What resources and support would be helpful?</a:t>
            </a:r>
            <a:endParaRPr sz="3500">
              <a:latin typeface="Century Gothic"/>
              <a:ea typeface="Century Gothic"/>
              <a:cs typeface="Century Gothic"/>
              <a:sym typeface="Century Gothic"/>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8"/>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Scenario 4</a:t>
            </a:r>
            <a:endParaRPr/>
          </a:p>
        </p:txBody>
      </p:sp>
      <p:sp>
        <p:nvSpPr>
          <p:cNvPr id="217" name="Google Shape;217;p38"/>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700">
                <a:solidFill>
                  <a:srgbClr val="000000"/>
                </a:solidFill>
                <a:latin typeface="Century Gothic"/>
                <a:ea typeface="Century Gothic"/>
                <a:cs typeface="Century Gothic"/>
                <a:sym typeface="Century Gothic"/>
              </a:rPr>
              <a:t>A student wearing a Black Lives Matter t-shirt is</a:t>
            </a:r>
            <a:endParaRPr sz="2700">
              <a:solidFill>
                <a:srgbClr val="000000"/>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lang="en" sz="2700">
                <a:solidFill>
                  <a:srgbClr val="000000"/>
                </a:solidFill>
                <a:latin typeface="Century Gothic"/>
                <a:ea typeface="Century Gothic"/>
                <a:cs typeface="Century Gothic"/>
                <a:sym typeface="Century Gothic"/>
              </a:rPr>
              <a:t>confronted with another student who said “All Lives Matter.” </a:t>
            </a:r>
            <a:r>
              <a:rPr lang="en" sz="2700">
                <a:solidFill>
                  <a:srgbClr val="000000"/>
                </a:solidFill>
                <a:latin typeface="Century Gothic"/>
                <a:ea typeface="Century Gothic"/>
                <a:cs typeface="Century Gothic"/>
                <a:sym typeface="Century Gothic"/>
              </a:rPr>
              <a:t>How do you respond? What resources and support would be helpful?</a:t>
            </a:r>
            <a:endParaRPr sz="2700">
              <a:solidFill>
                <a:srgbClr val="000000"/>
              </a:solidFill>
              <a:latin typeface="Century Gothic"/>
              <a:ea typeface="Century Gothic"/>
              <a:cs typeface="Century Gothic"/>
              <a:sym typeface="Century Gothic"/>
            </a:endParaRPr>
          </a:p>
          <a:p>
            <a:pPr indent="0" lvl="0" marL="0" rtl="0" algn="l">
              <a:spcBef>
                <a:spcPts val="1600"/>
              </a:spcBef>
              <a:spcAft>
                <a:spcPts val="160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9"/>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Upcoming Events</a:t>
            </a:r>
            <a:endParaRPr>
              <a:latin typeface="Century Gothic"/>
              <a:ea typeface="Century Gothic"/>
              <a:cs typeface="Century Gothic"/>
              <a:sym typeface="Century Gothic"/>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40"/>
          <p:cNvSpPr txBox="1"/>
          <p:nvPr>
            <p:ph type="title"/>
          </p:nvPr>
        </p:nvSpPr>
        <p:spPr>
          <a:xfrm>
            <a:off x="265500" y="623575"/>
            <a:ext cx="41553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418AB3"/>
                </a:solidFill>
                <a:latin typeface="Century Gothic"/>
                <a:ea typeface="Century Gothic"/>
                <a:cs typeface="Century Gothic"/>
                <a:sym typeface="Century Gothic"/>
              </a:rPr>
              <a:t>Post Election Campus Forum</a:t>
            </a:r>
            <a:endParaRPr b="1">
              <a:solidFill>
                <a:srgbClr val="418AB3"/>
              </a:solidFill>
              <a:latin typeface="Century Gothic"/>
              <a:ea typeface="Century Gothic"/>
              <a:cs typeface="Century Gothic"/>
              <a:sym typeface="Century Gothic"/>
            </a:endParaRPr>
          </a:p>
        </p:txBody>
      </p:sp>
      <p:sp>
        <p:nvSpPr>
          <p:cNvPr id="228" name="Google Shape;228;p40"/>
          <p:cNvSpPr txBox="1"/>
          <p:nvPr>
            <p:ph idx="1" type="subTitle"/>
          </p:nvPr>
        </p:nvSpPr>
        <p:spPr>
          <a:xfrm>
            <a:off x="265500" y="2169867"/>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350">
                <a:solidFill>
                  <a:srgbClr val="000000"/>
                </a:solidFill>
                <a:latin typeface="Century Gothic"/>
                <a:ea typeface="Century Gothic"/>
                <a:cs typeface="Century Gothic"/>
                <a:sym typeface="Century Gothic"/>
              </a:rPr>
              <a:t>Facilitated by Professor Deanne Repetto</a:t>
            </a:r>
            <a:endParaRPr sz="2350">
              <a:solidFill>
                <a:srgbClr val="000000"/>
              </a:solidFill>
              <a:latin typeface="Century Gothic"/>
              <a:ea typeface="Century Gothic"/>
              <a:cs typeface="Century Gothic"/>
              <a:sym typeface="Century Gothic"/>
            </a:endParaRPr>
          </a:p>
          <a:p>
            <a:pPr indent="0" lvl="0" marL="0" rtl="0" algn="ctr">
              <a:spcBef>
                <a:spcPts val="0"/>
              </a:spcBef>
              <a:spcAft>
                <a:spcPts val="0"/>
              </a:spcAft>
              <a:buNone/>
            </a:pPr>
            <a:r>
              <a:t/>
            </a:r>
            <a:endParaRPr sz="2350">
              <a:solidFill>
                <a:srgbClr val="000000"/>
              </a:solidFill>
              <a:latin typeface="Century Gothic"/>
              <a:ea typeface="Century Gothic"/>
              <a:cs typeface="Century Gothic"/>
              <a:sym typeface="Century Gothic"/>
            </a:endParaRPr>
          </a:p>
          <a:p>
            <a:pPr indent="0" lvl="0" marL="0" rtl="0" algn="ctr">
              <a:spcBef>
                <a:spcPts val="0"/>
              </a:spcBef>
              <a:spcAft>
                <a:spcPts val="0"/>
              </a:spcAft>
              <a:buNone/>
            </a:pPr>
            <a:r>
              <a:rPr lang="en" sz="2800">
                <a:solidFill>
                  <a:srgbClr val="000000"/>
                </a:solidFill>
                <a:latin typeface="Century Gothic"/>
                <a:ea typeface="Century Gothic"/>
                <a:cs typeface="Century Gothic"/>
                <a:sym typeface="Century Gothic"/>
              </a:rPr>
              <a:t>Thursday, November 5</a:t>
            </a:r>
            <a:endParaRPr sz="2800">
              <a:solidFill>
                <a:srgbClr val="000000"/>
              </a:solidFill>
              <a:latin typeface="Century Gothic"/>
              <a:ea typeface="Century Gothic"/>
              <a:cs typeface="Century Gothic"/>
              <a:sym typeface="Century Gothic"/>
            </a:endParaRPr>
          </a:p>
          <a:p>
            <a:pPr indent="0" lvl="0" marL="0" rtl="0" algn="ctr">
              <a:spcBef>
                <a:spcPts val="0"/>
              </a:spcBef>
              <a:spcAft>
                <a:spcPts val="0"/>
              </a:spcAft>
              <a:buNone/>
            </a:pPr>
            <a:r>
              <a:rPr lang="en" sz="2800">
                <a:solidFill>
                  <a:srgbClr val="000000"/>
                </a:solidFill>
                <a:latin typeface="Century Gothic"/>
                <a:ea typeface="Century Gothic"/>
                <a:cs typeface="Century Gothic"/>
                <a:sym typeface="Century Gothic"/>
              </a:rPr>
              <a:t>12:00-1:00pm</a:t>
            </a:r>
            <a:endParaRPr sz="2800">
              <a:solidFill>
                <a:srgbClr val="000000"/>
              </a:solidFill>
              <a:latin typeface="Century Gothic"/>
              <a:ea typeface="Century Gothic"/>
              <a:cs typeface="Century Gothic"/>
              <a:sym typeface="Century Gothic"/>
            </a:endParaRPr>
          </a:p>
        </p:txBody>
      </p:sp>
      <p:sp>
        <p:nvSpPr>
          <p:cNvPr id="229" name="Google Shape;229;p40"/>
          <p:cNvSpPr txBox="1"/>
          <p:nvPr>
            <p:ph type="title"/>
          </p:nvPr>
        </p:nvSpPr>
        <p:spPr>
          <a:xfrm>
            <a:off x="4824575" y="623575"/>
            <a:ext cx="41553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9E118C"/>
                </a:solidFill>
                <a:latin typeface="Century Gothic"/>
                <a:ea typeface="Century Gothic"/>
                <a:cs typeface="Century Gothic"/>
                <a:sym typeface="Century Gothic"/>
              </a:rPr>
              <a:t>Black Student Support Group </a:t>
            </a:r>
            <a:endParaRPr b="1">
              <a:solidFill>
                <a:srgbClr val="9E118C"/>
              </a:solidFill>
              <a:latin typeface="Century Gothic"/>
              <a:ea typeface="Century Gothic"/>
              <a:cs typeface="Century Gothic"/>
              <a:sym typeface="Century Gothic"/>
            </a:endParaRPr>
          </a:p>
        </p:txBody>
      </p:sp>
      <p:sp>
        <p:nvSpPr>
          <p:cNvPr id="230" name="Google Shape;230;p40"/>
          <p:cNvSpPr txBox="1"/>
          <p:nvPr>
            <p:ph idx="1" type="subTitle"/>
          </p:nvPr>
        </p:nvSpPr>
        <p:spPr>
          <a:xfrm>
            <a:off x="4824575" y="2169867"/>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350">
                <a:solidFill>
                  <a:srgbClr val="FFFFFF"/>
                </a:solidFill>
                <a:latin typeface="Century Gothic"/>
                <a:ea typeface="Century Gothic"/>
                <a:cs typeface="Century Gothic"/>
                <a:sym typeface="Century Gothic"/>
              </a:rPr>
              <a:t>With Dr. Tameka Jackson, Licensed Psychologist</a:t>
            </a:r>
            <a:endParaRPr sz="2350">
              <a:solidFill>
                <a:srgbClr val="FFFFFF"/>
              </a:solidFill>
              <a:latin typeface="Century Gothic"/>
              <a:ea typeface="Century Gothic"/>
              <a:cs typeface="Century Gothic"/>
              <a:sym typeface="Century Gothic"/>
            </a:endParaRPr>
          </a:p>
          <a:p>
            <a:pPr indent="0" lvl="0" marL="0" rtl="0" algn="ctr">
              <a:spcBef>
                <a:spcPts val="0"/>
              </a:spcBef>
              <a:spcAft>
                <a:spcPts val="0"/>
              </a:spcAft>
              <a:buNone/>
            </a:pPr>
            <a:r>
              <a:t/>
            </a:r>
            <a:endParaRPr sz="2350">
              <a:solidFill>
                <a:srgbClr val="FFFFFF"/>
              </a:solidFill>
              <a:latin typeface="Century Gothic"/>
              <a:ea typeface="Century Gothic"/>
              <a:cs typeface="Century Gothic"/>
              <a:sym typeface="Century Gothic"/>
            </a:endParaRPr>
          </a:p>
          <a:p>
            <a:pPr indent="0" lvl="0" marL="0" rtl="0" algn="ctr">
              <a:spcBef>
                <a:spcPts val="0"/>
              </a:spcBef>
              <a:spcAft>
                <a:spcPts val="0"/>
              </a:spcAft>
              <a:buNone/>
            </a:pPr>
            <a:r>
              <a:rPr lang="en" sz="2800">
                <a:solidFill>
                  <a:srgbClr val="FFFFFF"/>
                </a:solidFill>
                <a:latin typeface="Century Gothic"/>
                <a:ea typeface="Century Gothic"/>
                <a:cs typeface="Century Gothic"/>
                <a:sym typeface="Century Gothic"/>
              </a:rPr>
              <a:t>Thursday, November 5</a:t>
            </a:r>
            <a:endParaRPr sz="2800">
              <a:solidFill>
                <a:srgbClr val="FFFFFF"/>
              </a:solidFill>
              <a:latin typeface="Century Gothic"/>
              <a:ea typeface="Century Gothic"/>
              <a:cs typeface="Century Gothic"/>
              <a:sym typeface="Century Gothic"/>
            </a:endParaRPr>
          </a:p>
          <a:p>
            <a:pPr indent="0" lvl="0" marL="0" rtl="0" algn="ctr">
              <a:spcBef>
                <a:spcPts val="0"/>
              </a:spcBef>
              <a:spcAft>
                <a:spcPts val="0"/>
              </a:spcAft>
              <a:buNone/>
            </a:pPr>
            <a:r>
              <a:rPr lang="en" sz="2800">
                <a:solidFill>
                  <a:srgbClr val="FFFFFF"/>
                </a:solidFill>
                <a:latin typeface="Century Gothic"/>
                <a:ea typeface="Century Gothic"/>
                <a:cs typeface="Century Gothic"/>
                <a:sym typeface="Century Gothic"/>
              </a:rPr>
              <a:t>12:00-1:00pm</a:t>
            </a:r>
            <a:endParaRPr sz="2800">
              <a:solidFill>
                <a:srgbClr val="FFFFFF"/>
              </a:solidFill>
              <a:latin typeface="Century Gothic"/>
              <a:ea typeface="Century Gothic"/>
              <a:cs typeface="Century Gothic"/>
              <a:sym typeface="Century Gothic"/>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id="235" name="Google Shape;235;p41"/>
          <p:cNvPicPr preferRelativeResize="0"/>
          <p:nvPr/>
        </p:nvPicPr>
        <p:blipFill>
          <a:blip r:embed="rId3">
            <a:alphaModFix/>
          </a:blip>
          <a:stretch>
            <a:fillRect/>
          </a:stretch>
        </p:blipFill>
        <p:spPr>
          <a:xfrm>
            <a:off x="2177300" y="177048"/>
            <a:ext cx="4789400" cy="4789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Land Acknowledgement</a:t>
            </a:r>
            <a:endParaRPr>
              <a:latin typeface="Century Gothic"/>
              <a:ea typeface="Century Gothic"/>
              <a:cs typeface="Century Gothic"/>
              <a:sym typeface="Century Gothic"/>
            </a:endParaRPr>
          </a:p>
        </p:txBody>
      </p:sp>
      <p:sp>
        <p:nvSpPr>
          <p:cNvPr id="79" name="Google Shape;79;p15"/>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300">
                <a:solidFill>
                  <a:srgbClr val="000000"/>
                </a:solidFill>
                <a:latin typeface="Century Gothic"/>
                <a:ea typeface="Century Gothic"/>
                <a:cs typeface="Century Gothic"/>
                <a:sym typeface="Century Gothic"/>
              </a:rPr>
              <a:t>We honor and acknowledge </a:t>
            </a:r>
            <a:r>
              <a:rPr b="1" lang="en" sz="2300">
                <a:solidFill>
                  <a:srgbClr val="000000"/>
                </a:solidFill>
                <a:latin typeface="Century Gothic"/>
                <a:ea typeface="Century Gothic"/>
                <a:cs typeface="Century Gothic"/>
                <a:sym typeface="Century Gothic"/>
              </a:rPr>
              <a:t>Miwok, Nisenan, </a:t>
            </a:r>
            <a:r>
              <a:rPr lang="en" sz="2300">
                <a:solidFill>
                  <a:srgbClr val="000000"/>
                </a:solidFill>
                <a:latin typeface="Century Gothic"/>
                <a:ea typeface="Century Gothic"/>
                <a:cs typeface="Century Gothic"/>
                <a:sym typeface="Century Gothic"/>
              </a:rPr>
              <a:t>and</a:t>
            </a:r>
            <a:r>
              <a:rPr b="1" lang="en" sz="2300">
                <a:solidFill>
                  <a:srgbClr val="000000"/>
                </a:solidFill>
                <a:latin typeface="Century Gothic"/>
                <a:ea typeface="Century Gothic"/>
                <a:cs typeface="Century Gothic"/>
                <a:sym typeface="Century Gothic"/>
              </a:rPr>
              <a:t> Maidu</a:t>
            </a:r>
            <a:r>
              <a:rPr lang="en" sz="2300">
                <a:solidFill>
                  <a:srgbClr val="000000"/>
                </a:solidFill>
                <a:latin typeface="Century Gothic"/>
                <a:ea typeface="Century Gothic"/>
                <a:cs typeface="Century Gothic"/>
                <a:sym typeface="Century Gothic"/>
              </a:rPr>
              <a:t> lands, and the tribal nations whose lands Los Rios Community College District sits on. </a:t>
            </a:r>
            <a:endParaRPr sz="2300">
              <a:solidFill>
                <a:srgbClr val="000000"/>
              </a:solidFill>
              <a:latin typeface="Century Gothic"/>
              <a:ea typeface="Century Gothic"/>
              <a:cs typeface="Century Gothic"/>
              <a:sym typeface="Century Gothic"/>
            </a:endParaRPr>
          </a:p>
          <a:p>
            <a:pPr indent="0" lvl="0" marL="0" rtl="0" algn="l">
              <a:spcBef>
                <a:spcPts val="1600"/>
              </a:spcBef>
              <a:spcAft>
                <a:spcPts val="1600"/>
              </a:spcAft>
              <a:buNone/>
            </a:pPr>
            <a:r>
              <a:rPr lang="en" sz="2300">
                <a:solidFill>
                  <a:srgbClr val="000000"/>
                </a:solidFill>
                <a:latin typeface="Century Gothic"/>
                <a:ea typeface="Century Gothic"/>
                <a:cs typeface="Century Gothic"/>
                <a:sym typeface="Century Gothic"/>
              </a:rPr>
              <a:t>We honor and acknowledge early migrant and laboring communities of color who built the foundations of these regional lands.</a:t>
            </a:r>
            <a:endParaRPr sz="3000">
              <a:solidFill>
                <a:srgbClr val="000000"/>
              </a:solidFill>
              <a:latin typeface="Century Gothic"/>
              <a:ea typeface="Century Gothic"/>
              <a:cs typeface="Century Gothic"/>
              <a:sym typeface="Century Gothic"/>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id="240" name="Google Shape;240;p42"/>
          <p:cNvPicPr preferRelativeResize="0"/>
          <p:nvPr/>
        </p:nvPicPr>
        <p:blipFill>
          <a:blip r:embed="rId3">
            <a:alphaModFix/>
          </a:blip>
          <a:stretch>
            <a:fillRect/>
          </a:stretch>
        </p:blipFill>
        <p:spPr>
          <a:xfrm>
            <a:off x="2152650" y="152400"/>
            <a:ext cx="4838700" cy="48387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43"/>
          <p:cNvSpPr txBox="1"/>
          <p:nvPr>
            <p:ph type="title"/>
          </p:nvPr>
        </p:nvSpPr>
        <p:spPr>
          <a:xfrm>
            <a:off x="460950" y="1157675"/>
            <a:ext cx="8222100" cy="101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600">
                <a:latin typeface="Century Gothic"/>
                <a:ea typeface="Century Gothic"/>
                <a:cs typeface="Century Gothic"/>
                <a:sym typeface="Century Gothic"/>
              </a:rPr>
              <a:t>Thank you!</a:t>
            </a:r>
            <a:endParaRPr sz="4600">
              <a:latin typeface="Century Gothic"/>
              <a:ea typeface="Century Gothic"/>
              <a:cs typeface="Century Gothic"/>
              <a:sym typeface="Century Gothic"/>
            </a:endParaRPr>
          </a:p>
        </p:txBody>
      </p:sp>
      <p:sp>
        <p:nvSpPr>
          <p:cNvPr id="246" name="Google Shape;246;p43"/>
          <p:cNvSpPr txBox="1"/>
          <p:nvPr>
            <p:ph type="title"/>
          </p:nvPr>
        </p:nvSpPr>
        <p:spPr>
          <a:xfrm>
            <a:off x="460950" y="2289450"/>
            <a:ext cx="8222100" cy="101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6600">
                <a:latin typeface="Century Gothic"/>
                <a:ea typeface="Century Gothic"/>
                <a:cs typeface="Century Gothic"/>
                <a:sym typeface="Century Gothic"/>
              </a:rPr>
              <a:t>Questions?</a:t>
            </a:r>
            <a:endParaRPr sz="6600">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Black Solidarity Statement</a:t>
            </a:r>
            <a:endParaRPr>
              <a:latin typeface="Century Gothic"/>
              <a:ea typeface="Century Gothic"/>
              <a:cs typeface="Century Gothic"/>
              <a:sym typeface="Century Gothic"/>
            </a:endParaRPr>
          </a:p>
        </p:txBody>
      </p:sp>
      <p:sp>
        <p:nvSpPr>
          <p:cNvPr id="85" name="Google Shape;85;p16"/>
          <p:cNvSpPr txBox="1"/>
          <p:nvPr>
            <p:ph idx="1" type="body"/>
          </p:nvPr>
        </p:nvSpPr>
        <p:spPr>
          <a:xfrm>
            <a:off x="184900" y="1832150"/>
            <a:ext cx="8757600" cy="279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000000"/>
                </a:solidFill>
                <a:latin typeface="Century Gothic"/>
                <a:ea typeface="Century Gothic"/>
                <a:cs typeface="Century Gothic"/>
                <a:sym typeface="Century Gothic"/>
              </a:rPr>
              <a:t>Together we stand in solidarity with our Black community, and our students, faculty, staff, and administrators, to fight against systemic inequity, injustice, and racism, which is resulting in untimely deaths and immense suffering in the Black community.</a:t>
            </a:r>
            <a:endParaRPr sz="2000">
              <a:solidFill>
                <a:srgbClr val="000000"/>
              </a:solidFill>
              <a:latin typeface="Century Gothic"/>
              <a:ea typeface="Century Gothic"/>
              <a:cs typeface="Century Gothic"/>
              <a:sym typeface="Century Gothic"/>
            </a:endParaRPr>
          </a:p>
          <a:p>
            <a:pPr indent="0" lvl="0" marL="0" rtl="0" algn="l">
              <a:spcBef>
                <a:spcPts val="1600"/>
              </a:spcBef>
              <a:spcAft>
                <a:spcPts val="0"/>
              </a:spcAft>
              <a:buNone/>
            </a:pPr>
            <a:r>
              <a:rPr lang="en" sz="2000">
                <a:solidFill>
                  <a:srgbClr val="000000"/>
                </a:solidFill>
                <a:latin typeface="Century Gothic"/>
                <a:ea typeface="Century Gothic"/>
                <a:cs typeface="Century Gothic"/>
                <a:sym typeface="Century Gothic"/>
              </a:rPr>
              <a:t>We understand that in addition to the disproportionate impact of COVID-19 on Black and POC communities, we must address racism and white supremacy within ourselves, our communities, and our colleges.</a:t>
            </a:r>
            <a:endParaRPr sz="2000">
              <a:solidFill>
                <a:srgbClr val="000000"/>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Community Agreements</a:t>
            </a:r>
            <a:endParaRPr>
              <a:latin typeface="Century Gothic"/>
              <a:ea typeface="Century Gothic"/>
              <a:cs typeface="Century Gothic"/>
              <a:sym typeface="Century Gothic"/>
            </a:endParaRPr>
          </a:p>
        </p:txBody>
      </p:sp>
      <p:sp>
        <p:nvSpPr>
          <p:cNvPr id="91" name="Google Shape;91;p17"/>
          <p:cNvSpPr txBox="1"/>
          <p:nvPr>
            <p:ph idx="1" type="body"/>
          </p:nvPr>
        </p:nvSpPr>
        <p:spPr>
          <a:xfrm>
            <a:off x="184900" y="1832150"/>
            <a:ext cx="8757600" cy="27972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Clr>
                <a:srgbClr val="000000"/>
              </a:buClr>
              <a:buSzPts val="1900"/>
              <a:buFont typeface="Century Gothic"/>
              <a:buAutoNum type="arabicPeriod"/>
            </a:pPr>
            <a:r>
              <a:rPr lang="en" sz="1900">
                <a:solidFill>
                  <a:srgbClr val="000000"/>
                </a:solidFill>
                <a:latin typeface="Century Gothic"/>
                <a:ea typeface="Century Gothic"/>
                <a:cs typeface="Century Gothic"/>
                <a:sym typeface="Century Gothic"/>
              </a:rPr>
              <a:t>RESPECT each other </a:t>
            </a:r>
            <a:endParaRPr sz="1900">
              <a:solidFill>
                <a:srgbClr val="000000"/>
              </a:solidFill>
              <a:latin typeface="Century Gothic"/>
              <a:ea typeface="Century Gothic"/>
              <a:cs typeface="Century Gothic"/>
              <a:sym typeface="Century Gothic"/>
            </a:endParaRPr>
          </a:p>
          <a:p>
            <a:pPr indent="-349250" lvl="0" marL="457200" rtl="0" algn="l">
              <a:spcBef>
                <a:spcPts val="0"/>
              </a:spcBef>
              <a:spcAft>
                <a:spcPts val="0"/>
              </a:spcAft>
              <a:buClr>
                <a:srgbClr val="000000"/>
              </a:buClr>
              <a:buSzPts val="1900"/>
              <a:buFont typeface="Century Gothic"/>
              <a:buAutoNum type="arabicPeriod"/>
            </a:pPr>
            <a:r>
              <a:rPr lang="en" sz="1900">
                <a:solidFill>
                  <a:srgbClr val="000000"/>
                </a:solidFill>
                <a:latin typeface="Century Gothic"/>
                <a:ea typeface="Century Gothic"/>
                <a:cs typeface="Century Gothic"/>
                <a:sym typeface="Century Gothic"/>
              </a:rPr>
              <a:t>SHARE THE SPACE</a:t>
            </a:r>
            <a:endParaRPr sz="1900">
              <a:solidFill>
                <a:srgbClr val="000000"/>
              </a:solidFill>
              <a:latin typeface="Century Gothic"/>
              <a:ea typeface="Century Gothic"/>
              <a:cs typeface="Century Gothic"/>
              <a:sym typeface="Century Gothic"/>
            </a:endParaRPr>
          </a:p>
          <a:p>
            <a:pPr indent="-349250" lvl="0" marL="457200" rtl="0" algn="l">
              <a:spcBef>
                <a:spcPts val="0"/>
              </a:spcBef>
              <a:spcAft>
                <a:spcPts val="0"/>
              </a:spcAft>
              <a:buClr>
                <a:srgbClr val="000000"/>
              </a:buClr>
              <a:buSzPts val="1900"/>
              <a:buFont typeface="Century Gothic"/>
              <a:buAutoNum type="arabicPeriod"/>
            </a:pPr>
            <a:r>
              <a:rPr lang="en" sz="1900">
                <a:solidFill>
                  <a:srgbClr val="000000"/>
                </a:solidFill>
                <a:latin typeface="Century Gothic"/>
                <a:ea typeface="Century Gothic"/>
                <a:cs typeface="Century Gothic"/>
                <a:sym typeface="Century Gothic"/>
              </a:rPr>
              <a:t>CONFIDENTIALITY. What’s said here, stays here. What’s learned here, leaves here.</a:t>
            </a:r>
            <a:endParaRPr sz="1900">
              <a:solidFill>
                <a:srgbClr val="000000"/>
              </a:solidFill>
              <a:latin typeface="Century Gothic"/>
              <a:ea typeface="Century Gothic"/>
              <a:cs typeface="Century Gothic"/>
              <a:sym typeface="Century Gothic"/>
            </a:endParaRPr>
          </a:p>
          <a:p>
            <a:pPr indent="-349250" lvl="0" marL="457200" rtl="0" algn="l">
              <a:spcBef>
                <a:spcPts val="0"/>
              </a:spcBef>
              <a:spcAft>
                <a:spcPts val="0"/>
              </a:spcAft>
              <a:buClr>
                <a:srgbClr val="000000"/>
              </a:buClr>
              <a:buSzPts val="1900"/>
              <a:buFont typeface="Century Gothic"/>
              <a:buAutoNum type="arabicPeriod"/>
            </a:pPr>
            <a:r>
              <a:rPr lang="en" sz="1900">
                <a:solidFill>
                  <a:srgbClr val="000000"/>
                </a:solidFill>
                <a:latin typeface="Century Gothic"/>
                <a:ea typeface="Century Gothic"/>
                <a:cs typeface="Century Gothic"/>
                <a:sym typeface="Century Gothic"/>
              </a:rPr>
              <a:t>CONTENT WARNING. Some content that is being shared may be triggering. Please share a Content Warning if what you share might trigger others. </a:t>
            </a:r>
            <a:endParaRPr sz="1900">
              <a:solidFill>
                <a:srgbClr val="000000"/>
              </a:solidFill>
              <a:latin typeface="Century Gothic"/>
              <a:ea typeface="Century Gothic"/>
              <a:cs typeface="Century Gothic"/>
              <a:sym typeface="Century Gothic"/>
            </a:endParaRPr>
          </a:p>
          <a:p>
            <a:pPr indent="-349250" lvl="0" marL="457200" rtl="0" algn="l">
              <a:spcBef>
                <a:spcPts val="0"/>
              </a:spcBef>
              <a:spcAft>
                <a:spcPts val="0"/>
              </a:spcAft>
              <a:buClr>
                <a:srgbClr val="000000"/>
              </a:buClr>
              <a:buSzPts val="1900"/>
              <a:buFont typeface="Century Gothic"/>
              <a:buAutoNum type="arabicPeriod"/>
            </a:pPr>
            <a:r>
              <a:rPr lang="en" sz="1900">
                <a:solidFill>
                  <a:srgbClr val="000000"/>
                </a:solidFill>
                <a:latin typeface="Century Gothic"/>
                <a:ea typeface="Century Gothic"/>
                <a:cs typeface="Century Gothic"/>
                <a:sym typeface="Century Gothic"/>
              </a:rPr>
              <a:t>REMOVAL. Those not adhering to the community agreements, will be removed from the forum.</a:t>
            </a:r>
            <a:endParaRPr sz="2800">
              <a:solidFill>
                <a:srgbClr val="000000"/>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entury Gothic"/>
                <a:ea typeface="Century Gothic"/>
                <a:cs typeface="Century Gothic"/>
                <a:sym typeface="Century Gothic"/>
              </a:rPr>
              <a:t>EQUITY CENTER</a:t>
            </a:r>
            <a:endParaRPr>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Our Mission Statement</a:t>
            </a:r>
            <a:endParaRPr>
              <a:latin typeface="Century Gothic"/>
              <a:ea typeface="Century Gothic"/>
              <a:cs typeface="Century Gothic"/>
              <a:sym typeface="Century Gothic"/>
            </a:endParaRPr>
          </a:p>
        </p:txBody>
      </p:sp>
      <p:sp>
        <p:nvSpPr>
          <p:cNvPr id="102" name="Google Shape;102;p19"/>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ctr">
              <a:lnSpc>
                <a:spcPct val="120000"/>
              </a:lnSpc>
              <a:spcBef>
                <a:spcPts val="0"/>
              </a:spcBef>
              <a:spcAft>
                <a:spcPts val="0"/>
              </a:spcAft>
              <a:buNone/>
            </a:pPr>
            <a:r>
              <a:rPr lang="en" sz="3100">
                <a:solidFill>
                  <a:srgbClr val="000000"/>
                </a:solidFill>
                <a:latin typeface="Century Gothic"/>
                <a:ea typeface="Century Gothic"/>
                <a:cs typeface="Century Gothic"/>
                <a:sym typeface="Century Gothic"/>
              </a:rPr>
              <a:t>To build a diverse campus </a:t>
            </a:r>
            <a:endParaRPr sz="3100">
              <a:solidFill>
                <a:srgbClr val="000000"/>
              </a:solidFill>
              <a:latin typeface="Century Gothic"/>
              <a:ea typeface="Century Gothic"/>
              <a:cs typeface="Century Gothic"/>
              <a:sym typeface="Century Gothic"/>
            </a:endParaRPr>
          </a:p>
          <a:p>
            <a:pPr indent="0" lvl="0" marL="0" rtl="0" algn="ctr">
              <a:lnSpc>
                <a:spcPct val="120000"/>
              </a:lnSpc>
              <a:spcBef>
                <a:spcPts val="0"/>
              </a:spcBef>
              <a:spcAft>
                <a:spcPts val="0"/>
              </a:spcAft>
              <a:buNone/>
            </a:pPr>
            <a:r>
              <a:rPr lang="en" sz="3100">
                <a:solidFill>
                  <a:srgbClr val="000000"/>
                </a:solidFill>
                <a:latin typeface="Century Gothic"/>
                <a:ea typeface="Century Gothic"/>
                <a:cs typeface="Century Gothic"/>
                <a:sym typeface="Century Gothic"/>
              </a:rPr>
              <a:t>that fosters success through </a:t>
            </a:r>
            <a:endParaRPr sz="3100">
              <a:solidFill>
                <a:srgbClr val="000000"/>
              </a:solidFill>
              <a:latin typeface="Century Gothic"/>
              <a:ea typeface="Century Gothic"/>
              <a:cs typeface="Century Gothic"/>
              <a:sym typeface="Century Gothic"/>
            </a:endParaRPr>
          </a:p>
          <a:p>
            <a:pPr indent="0" lvl="0" marL="0" rtl="0" algn="ctr">
              <a:lnSpc>
                <a:spcPct val="120000"/>
              </a:lnSpc>
              <a:spcBef>
                <a:spcPts val="0"/>
              </a:spcBef>
              <a:spcAft>
                <a:spcPts val="0"/>
              </a:spcAft>
              <a:buNone/>
            </a:pPr>
            <a:r>
              <a:rPr lang="en" sz="3100">
                <a:solidFill>
                  <a:srgbClr val="000000"/>
                </a:solidFill>
                <a:latin typeface="Century Gothic"/>
                <a:ea typeface="Century Gothic"/>
                <a:cs typeface="Century Gothic"/>
                <a:sym typeface="Century Gothic"/>
              </a:rPr>
              <a:t>equitable educational opportunities, culturally relevant support, </a:t>
            </a:r>
            <a:endParaRPr sz="3100">
              <a:solidFill>
                <a:srgbClr val="000000"/>
              </a:solidFill>
              <a:latin typeface="Century Gothic"/>
              <a:ea typeface="Century Gothic"/>
              <a:cs typeface="Century Gothic"/>
              <a:sym typeface="Century Gothic"/>
            </a:endParaRPr>
          </a:p>
          <a:p>
            <a:pPr indent="0" lvl="0" marL="0" rtl="0" algn="ctr">
              <a:lnSpc>
                <a:spcPct val="120000"/>
              </a:lnSpc>
              <a:spcBef>
                <a:spcPts val="0"/>
              </a:spcBef>
              <a:spcAft>
                <a:spcPts val="0"/>
              </a:spcAft>
              <a:buNone/>
            </a:pPr>
            <a:r>
              <a:rPr lang="en" sz="3100">
                <a:solidFill>
                  <a:srgbClr val="000000"/>
                </a:solidFill>
                <a:latin typeface="Century Gothic"/>
                <a:ea typeface="Century Gothic"/>
                <a:cs typeface="Century Gothic"/>
                <a:sym typeface="Century Gothic"/>
              </a:rPr>
              <a:t>and intersectional inclusion.</a:t>
            </a:r>
            <a:endParaRPr b="1" sz="3100">
              <a:solidFill>
                <a:srgbClr val="000000"/>
              </a:solidFill>
              <a:latin typeface="Century Gothic"/>
              <a:ea typeface="Century Gothic"/>
              <a:cs typeface="Century Gothic"/>
              <a:sym typeface="Century Gothic"/>
            </a:endParaRPr>
          </a:p>
          <a:p>
            <a:pPr indent="0" lvl="0" marL="0" rtl="0" algn="l">
              <a:spcBef>
                <a:spcPts val="0"/>
              </a:spcBef>
              <a:spcAft>
                <a:spcPts val="1600"/>
              </a:spcAft>
              <a:buNone/>
            </a:pPr>
            <a:r>
              <a:t/>
            </a:r>
            <a:endParaRPr sz="1900">
              <a:solidFill>
                <a:srgbClr val="0000FF"/>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Why Equity Center?</a:t>
            </a:r>
            <a:endParaRPr>
              <a:latin typeface="Century Gothic"/>
              <a:ea typeface="Century Gothic"/>
              <a:cs typeface="Century Gothic"/>
              <a:sym typeface="Century Gothic"/>
            </a:endParaRPr>
          </a:p>
        </p:txBody>
      </p:sp>
      <p:sp>
        <p:nvSpPr>
          <p:cNvPr id="108" name="Google Shape;108;p20"/>
          <p:cNvSpPr txBox="1"/>
          <p:nvPr>
            <p:ph idx="1" type="body"/>
          </p:nvPr>
        </p:nvSpPr>
        <p:spPr>
          <a:xfrm>
            <a:off x="471900" y="1657825"/>
            <a:ext cx="3999900" cy="29715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rgbClr val="000000"/>
              </a:buClr>
              <a:buSzPts val="1700"/>
              <a:buFont typeface="Century Gothic"/>
              <a:buChar char="●"/>
            </a:pPr>
            <a:r>
              <a:rPr b="1" lang="en" sz="1700">
                <a:solidFill>
                  <a:srgbClr val="000000"/>
                </a:solidFill>
                <a:latin typeface="Century Gothic"/>
                <a:ea typeface="Century Gothic"/>
                <a:cs typeface="Century Gothic"/>
                <a:sym typeface="Century Gothic"/>
              </a:rPr>
              <a:t>Build community</a:t>
            </a:r>
            <a:r>
              <a:rPr lang="en" sz="1700">
                <a:solidFill>
                  <a:srgbClr val="000000"/>
                </a:solidFill>
                <a:latin typeface="Century Gothic"/>
                <a:ea typeface="Century Gothic"/>
                <a:cs typeface="Century Gothic"/>
                <a:sym typeface="Century Gothic"/>
              </a:rPr>
              <a:t>, get engaged, collaborate with equity-minded students, staff, faculty, admin </a:t>
            </a:r>
            <a:endParaRPr sz="1700">
              <a:solidFill>
                <a:srgbClr val="000000"/>
              </a:solidFill>
              <a:latin typeface="Century Gothic"/>
              <a:ea typeface="Century Gothic"/>
              <a:cs typeface="Century Gothic"/>
              <a:sym typeface="Century Gothic"/>
            </a:endParaRPr>
          </a:p>
          <a:p>
            <a:pPr indent="-336550" lvl="0" marL="457200" rtl="0" algn="l">
              <a:spcBef>
                <a:spcPts val="0"/>
              </a:spcBef>
              <a:spcAft>
                <a:spcPts val="0"/>
              </a:spcAft>
              <a:buClr>
                <a:srgbClr val="418AB3"/>
              </a:buClr>
              <a:buSzPts val="1700"/>
              <a:buFont typeface="Century Gothic"/>
              <a:buChar char="●"/>
            </a:pPr>
            <a:r>
              <a:rPr lang="en" sz="1700">
                <a:solidFill>
                  <a:srgbClr val="418AB3"/>
                </a:solidFill>
                <a:latin typeface="Century Gothic"/>
                <a:ea typeface="Century Gothic"/>
                <a:cs typeface="Century Gothic"/>
                <a:sym typeface="Century Gothic"/>
              </a:rPr>
              <a:t>Attend events, workshops, and trainings</a:t>
            </a:r>
            <a:endParaRPr sz="1700">
              <a:solidFill>
                <a:srgbClr val="418AB3"/>
              </a:solidFill>
              <a:latin typeface="Century Gothic"/>
              <a:ea typeface="Century Gothic"/>
              <a:cs typeface="Century Gothic"/>
              <a:sym typeface="Century Gothic"/>
            </a:endParaRPr>
          </a:p>
          <a:p>
            <a:pPr indent="-336550" lvl="0" marL="457200" rtl="0" algn="l">
              <a:spcBef>
                <a:spcPts val="0"/>
              </a:spcBef>
              <a:spcAft>
                <a:spcPts val="0"/>
              </a:spcAft>
              <a:buClr>
                <a:srgbClr val="000000"/>
              </a:buClr>
              <a:buSzPts val="1700"/>
              <a:buFont typeface="Century Gothic"/>
              <a:buChar char="●"/>
            </a:pPr>
            <a:r>
              <a:rPr lang="en" sz="1700">
                <a:solidFill>
                  <a:srgbClr val="000000"/>
                </a:solidFill>
                <a:latin typeface="Century Gothic"/>
                <a:ea typeface="Century Gothic"/>
                <a:cs typeface="Century Gothic"/>
                <a:sym typeface="Century Gothic"/>
              </a:rPr>
              <a:t>Provide confidential spaces and refer students who need </a:t>
            </a:r>
            <a:r>
              <a:rPr b="1" lang="en" sz="1700">
                <a:solidFill>
                  <a:srgbClr val="000000"/>
                </a:solidFill>
                <a:latin typeface="Century Gothic"/>
                <a:ea typeface="Century Gothic"/>
                <a:cs typeface="Century Gothic"/>
                <a:sym typeface="Century Gothic"/>
              </a:rPr>
              <a:t>support</a:t>
            </a:r>
            <a:endParaRPr b="1" sz="1700">
              <a:solidFill>
                <a:srgbClr val="000000"/>
              </a:solidFill>
              <a:latin typeface="Century Gothic"/>
              <a:ea typeface="Century Gothic"/>
              <a:cs typeface="Century Gothic"/>
              <a:sym typeface="Century Gothic"/>
            </a:endParaRPr>
          </a:p>
          <a:p>
            <a:pPr indent="-336550" lvl="0" marL="457200" rtl="0" algn="l">
              <a:spcBef>
                <a:spcPts val="0"/>
              </a:spcBef>
              <a:spcAft>
                <a:spcPts val="0"/>
              </a:spcAft>
              <a:buClr>
                <a:srgbClr val="000000"/>
              </a:buClr>
              <a:buSzPts val="1700"/>
              <a:buFont typeface="Century Gothic"/>
              <a:buChar char="●"/>
            </a:pPr>
            <a:r>
              <a:rPr b="1" lang="en" sz="1700">
                <a:solidFill>
                  <a:srgbClr val="418AB3"/>
                </a:solidFill>
                <a:latin typeface="Century Gothic"/>
                <a:ea typeface="Century Gothic"/>
                <a:cs typeface="Century Gothic"/>
                <a:sym typeface="Century Gothic"/>
              </a:rPr>
              <a:t>Drop-In Counseling</a:t>
            </a:r>
            <a:r>
              <a:rPr lang="en" sz="1700">
                <a:solidFill>
                  <a:srgbClr val="418AB3"/>
                </a:solidFill>
                <a:latin typeface="Century Gothic"/>
                <a:ea typeface="Century Gothic"/>
                <a:cs typeface="Century Gothic"/>
                <a:sym typeface="Century Gothic"/>
              </a:rPr>
              <a:t> with Lishia Rahman and Kou Yang</a:t>
            </a:r>
            <a:endParaRPr b="1" sz="1700">
              <a:solidFill>
                <a:srgbClr val="000000"/>
              </a:solidFill>
              <a:latin typeface="Century Gothic"/>
              <a:ea typeface="Century Gothic"/>
              <a:cs typeface="Century Gothic"/>
              <a:sym typeface="Century Gothic"/>
            </a:endParaRPr>
          </a:p>
          <a:p>
            <a:pPr indent="0" lvl="0" marL="457200" rtl="0" algn="l">
              <a:spcBef>
                <a:spcPts val="1600"/>
              </a:spcBef>
              <a:spcAft>
                <a:spcPts val="1600"/>
              </a:spcAft>
              <a:buNone/>
            </a:pPr>
            <a:r>
              <a:t/>
            </a:r>
            <a:endParaRPr sz="1800">
              <a:solidFill>
                <a:srgbClr val="000000"/>
              </a:solidFill>
              <a:latin typeface="Century Gothic"/>
              <a:ea typeface="Century Gothic"/>
              <a:cs typeface="Century Gothic"/>
              <a:sym typeface="Century Gothic"/>
            </a:endParaRPr>
          </a:p>
        </p:txBody>
      </p:sp>
      <p:sp>
        <p:nvSpPr>
          <p:cNvPr id="109" name="Google Shape;109;p20"/>
          <p:cNvSpPr txBox="1"/>
          <p:nvPr>
            <p:ph idx="2" type="body"/>
          </p:nvPr>
        </p:nvSpPr>
        <p:spPr>
          <a:xfrm>
            <a:off x="4694250" y="1657825"/>
            <a:ext cx="3999900" cy="29715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rgbClr val="000000"/>
              </a:buClr>
              <a:buSzPts val="1700"/>
              <a:buFont typeface="Century Gothic"/>
              <a:buChar char="●"/>
            </a:pPr>
            <a:r>
              <a:rPr lang="en" sz="1700">
                <a:solidFill>
                  <a:srgbClr val="000000"/>
                </a:solidFill>
                <a:latin typeface="Century Gothic"/>
                <a:ea typeface="Century Gothic"/>
                <a:cs typeface="Century Gothic"/>
                <a:sym typeface="Century Gothic"/>
              </a:rPr>
              <a:t>Health and Wellness with Mary Hansen, College Nurse</a:t>
            </a:r>
            <a:endParaRPr sz="1700">
              <a:solidFill>
                <a:srgbClr val="000000"/>
              </a:solidFill>
              <a:latin typeface="Century Gothic"/>
              <a:ea typeface="Century Gothic"/>
              <a:cs typeface="Century Gothic"/>
              <a:sym typeface="Century Gothic"/>
            </a:endParaRPr>
          </a:p>
          <a:p>
            <a:pPr indent="-336550" lvl="0" marL="457200" rtl="0" algn="l">
              <a:spcBef>
                <a:spcPts val="0"/>
              </a:spcBef>
              <a:spcAft>
                <a:spcPts val="0"/>
              </a:spcAft>
              <a:buClr>
                <a:srgbClr val="418AB3"/>
              </a:buClr>
              <a:buSzPts val="1700"/>
              <a:buFont typeface="Century Gothic"/>
              <a:buChar char="●"/>
            </a:pPr>
            <a:r>
              <a:rPr lang="en" sz="1700">
                <a:solidFill>
                  <a:srgbClr val="418AB3"/>
                </a:solidFill>
                <a:latin typeface="Century Gothic"/>
                <a:ea typeface="Century Gothic"/>
                <a:cs typeface="Century Gothic"/>
                <a:sym typeface="Century Gothic"/>
              </a:rPr>
              <a:t>Licensed Psychologist, Dr. Tameka Jackson</a:t>
            </a:r>
            <a:endParaRPr sz="1700">
              <a:solidFill>
                <a:srgbClr val="418AB3"/>
              </a:solidFill>
              <a:latin typeface="Century Gothic"/>
              <a:ea typeface="Century Gothic"/>
              <a:cs typeface="Century Gothic"/>
              <a:sym typeface="Century Gothic"/>
            </a:endParaRPr>
          </a:p>
          <a:p>
            <a:pPr indent="-336550" lvl="0" marL="457200" rtl="0" algn="l">
              <a:spcBef>
                <a:spcPts val="0"/>
              </a:spcBef>
              <a:spcAft>
                <a:spcPts val="0"/>
              </a:spcAft>
              <a:buClr>
                <a:srgbClr val="000000"/>
              </a:buClr>
              <a:buSzPts val="1700"/>
              <a:buFont typeface="Century Gothic"/>
              <a:buChar char="●"/>
            </a:pPr>
            <a:r>
              <a:rPr lang="en" sz="1700">
                <a:solidFill>
                  <a:srgbClr val="000000"/>
                </a:solidFill>
                <a:latin typeface="Century Gothic"/>
                <a:ea typeface="Century Gothic"/>
                <a:cs typeface="Century Gothic"/>
                <a:sym typeface="Century Gothic"/>
              </a:rPr>
              <a:t>Jobs and Internship Support</a:t>
            </a:r>
            <a:endParaRPr sz="1700">
              <a:solidFill>
                <a:srgbClr val="000000"/>
              </a:solidFill>
              <a:latin typeface="Century Gothic"/>
              <a:ea typeface="Century Gothic"/>
              <a:cs typeface="Century Gothic"/>
              <a:sym typeface="Century Gothic"/>
            </a:endParaRPr>
          </a:p>
          <a:p>
            <a:pPr indent="-336550" lvl="0" marL="457200" rtl="0" algn="l">
              <a:spcBef>
                <a:spcPts val="0"/>
              </a:spcBef>
              <a:spcAft>
                <a:spcPts val="0"/>
              </a:spcAft>
              <a:buClr>
                <a:srgbClr val="418AB3"/>
              </a:buClr>
              <a:buSzPts val="1700"/>
              <a:buFont typeface="Century Gothic"/>
              <a:buChar char="●"/>
            </a:pPr>
            <a:r>
              <a:rPr lang="en" sz="1700">
                <a:solidFill>
                  <a:srgbClr val="418AB3"/>
                </a:solidFill>
                <a:latin typeface="Century Gothic"/>
                <a:ea typeface="Century Gothic"/>
                <a:cs typeface="Century Gothic"/>
                <a:sym typeface="Century Gothic"/>
              </a:rPr>
              <a:t>Faculty Office Hours with Dr. Victoire Chochezi</a:t>
            </a:r>
            <a:endParaRPr sz="1700">
              <a:solidFill>
                <a:srgbClr val="418AB3"/>
              </a:solidFill>
              <a:latin typeface="Century Gothic"/>
              <a:ea typeface="Century Gothic"/>
              <a:cs typeface="Century Gothic"/>
              <a:sym typeface="Century Gothic"/>
            </a:endParaRPr>
          </a:p>
          <a:p>
            <a:pPr indent="-336550" lvl="0" marL="457200" rtl="0" algn="l">
              <a:spcBef>
                <a:spcPts val="0"/>
              </a:spcBef>
              <a:spcAft>
                <a:spcPts val="0"/>
              </a:spcAft>
              <a:buClr>
                <a:srgbClr val="000000"/>
              </a:buClr>
              <a:buSzPts val="1700"/>
              <a:buFont typeface="Century Gothic"/>
              <a:buChar char="●"/>
            </a:pPr>
            <a:r>
              <a:rPr b="1" lang="en" sz="1700">
                <a:solidFill>
                  <a:srgbClr val="000000"/>
                </a:solidFill>
                <a:latin typeface="Century Gothic"/>
                <a:ea typeface="Century Gothic"/>
                <a:cs typeface="Century Gothic"/>
                <a:sym typeface="Century Gothic"/>
              </a:rPr>
              <a:t>Help improve campus climate</a:t>
            </a:r>
            <a:r>
              <a:rPr lang="en" sz="1700">
                <a:solidFill>
                  <a:srgbClr val="000000"/>
                </a:solidFill>
                <a:latin typeface="Century Gothic"/>
                <a:ea typeface="Century Gothic"/>
                <a:cs typeface="Century Gothic"/>
                <a:sym typeface="Century Gothic"/>
              </a:rPr>
              <a:t> and reach equity-related goals</a:t>
            </a:r>
            <a:endParaRPr sz="1700">
              <a:solidFill>
                <a:srgbClr val="000000"/>
              </a:solidFill>
              <a:latin typeface="Arial"/>
              <a:ea typeface="Arial"/>
              <a:cs typeface="Arial"/>
              <a:sym typeface="Arial"/>
            </a:endParaRPr>
          </a:p>
          <a:p>
            <a:pPr indent="0" lvl="0" marL="0" rtl="0" algn="l">
              <a:spcBef>
                <a:spcPts val="0"/>
              </a:spcBef>
              <a:spcAft>
                <a:spcPts val="1600"/>
              </a:spcAft>
              <a:buNone/>
            </a:pPr>
            <a:r>
              <a:t/>
            </a:r>
            <a:endParaRPr sz="1800">
              <a:solidFill>
                <a:srgbClr val="418AB3"/>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21"/>
          <p:cNvPicPr preferRelativeResize="0"/>
          <p:nvPr/>
        </p:nvPicPr>
        <p:blipFill>
          <a:blip r:embed="rId3">
            <a:alphaModFix/>
          </a:blip>
          <a:stretch>
            <a:fillRect/>
          </a:stretch>
        </p:blipFill>
        <p:spPr>
          <a:xfrm>
            <a:off x="-151312" y="1470775"/>
            <a:ext cx="3672726" cy="3672726"/>
          </a:xfrm>
          <a:prstGeom prst="rect">
            <a:avLst/>
          </a:prstGeom>
          <a:noFill/>
          <a:ln>
            <a:noFill/>
          </a:ln>
        </p:spPr>
      </p:pic>
      <p:sp>
        <p:nvSpPr>
          <p:cNvPr id="115" name="Google Shape;115;p21"/>
          <p:cNvSpPr txBox="1"/>
          <p:nvPr/>
        </p:nvSpPr>
        <p:spPr>
          <a:xfrm>
            <a:off x="590400" y="168625"/>
            <a:ext cx="7963200" cy="175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700">
                <a:latin typeface="Century Gothic"/>
                <a:ea typeface="Century Gothic"/>
                <a:cs typeface="Century Gothic"/>
                <a:sym typeface="Century Gothic"/>
              </a:rPr>
              <a:t>We invite you to our Canvas Course!</a:t>
            </a:r>
            <a:r>
              <a:rPr lang="en" sz="5700">
                <a:latin typeface="Century Gothic"/>
                <a:ea typeface="Century Gothic"/>
                <a:cs typeface="Century Gothic"/>
                <a:sym typeface="Century Gothic"/>
              </a:rPr>
              <a:t> </a:t>
            </a:r>
            <a:endParaRPr sz="5700">
              <a:latin typeface="Century Gothic"/>
              <a:ea typeface="Century Gothic"/>
              <a:cs typeface="Century Gothic"/>
              <a:sym typeface="Century Gothic"/>
            </a:endParaRPr>
          </a:p>
        </p:txBody>
      </p:sp>
      <p:sp>
        <p:nvSpPr>
          <p:cNvPr id="116" name="Google Shape;116;p21"/>
          <p:cNvSpPr txBox="1"/>
          <p:nvPr/>
        </p:nvSpPr>
        <p:spPr>
          <a:xfrm>
            <a:off x="3445800" y="1934125"/>
            <a:ext cx="5698200" cy="336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100">
                <a:solidFill>
                  <a:srgbClr val="800080"/>
                </a:solidFill>
                <a:highlight>
                  <a:srgbClr val="FFFFFF"/>
                </a:highlight>
                <a:latin typeface="Century Gothic"/>
                <a:ea typeface="Century Gothic"/>
                <a:cs typeface="Century Gothic"/>
                <a:sym typeface="Century Gothic"/>
              </a:rPr>
              <a:t>To join the Canvas course and receive weekly announcements</a:t>
            </a:r>
            <a:r>
              <a:rPr b="1" lang="en" sz="2100">
                <a:solidFill>
                  <a:srgbClr val="FF0000"/>
                </a:solidFill>
                <a:highlight>
                  <a:srgbClr val="FFFFFF"/>
                </a:highlight>
                <a:latin typeface="Century Gothic"/>
                <a:ea typeface="Century Gothic"/>
                <a:cs typeface="Century Gothic"/>
                <a:sym typeface="Century Gothic"/>
              </a:rPr>
              <a:t> </a:t>
            </a:r>
            <a:r>
              <a:rPr lang="en" sz="2100">
                <a:highlight>
                  <a:srgbClr val="FFFFFF"/>
                </a:highlight>
                <a:latin typeface="Century Gothic"/>
                <a:ea typeface="Century Gothic"/>
                <a:cs typeface="Century Gothic"/>
                <a:sym typeface="Century Gothic"/>
              </a:rPr>
              <a:t>that include Zoom links and passwords to access upcoming events, workshops, Drop-In Partners, and potential changes to our weekly schedule, </a:t>
            </a:r>
            <a:r>
              <a:rPr b="1" lang="en" sz="2100">
                <a:solidFill>
                  <a:srgbClr val="800080"/>
                </a:solidFill>
                <a:highlight>
                  <a:srgbClr val="FFFFFF"/>
                </a:highlight>
                <a:latin typeface="Century Gothic"/>
                <a:ea typeface="Century Gothic"/>
                <a:cs typeface="Century Gothic"/>
                <a:sym typeface="Century Gothic"/>
              </a:rPr>
              <a:t>email your full name and w ID number to </a:t>
            </a:r>
            <a:r>
              <a:rPr lang="en" sz="2100" u="sng">
                <a:solidFill>
                  <a:schemeClr val="hlink"/>
                </a:solidFill>
                <a:highlight>
                  <a:srgbClr val="FFFFFF"/>
                </a:highlight>
                <a:latin typeface="Century Gothic"/>
                <a:ea typeface="Century Gothic"/>
                <a:cs typeface="Century Gothic"/>
                <a:sym typeface="Century Gothic"/>
                <a:hlinkClick r:id="rId4"/>
              </a:rPr>
              <a:t>lopeza@flc.losrios.edu</a:t>
            </a:r>
            <a:r>
              <a:rPr lang="en" sz="2100">
                <a:solidFill>
                  <a:srgbClr val="800080"/>
                </a:solidFill>
                <a:highlight>
                  <a:srgbClr val="FFFFFF"/>
                </a:highlight>
                <a:latin typeface="Century Gothic"/>
                <a:ea typeface="Century Gothic"/>
                <a:cs typeface="Century Gothic"/>
                <a:sym typeface="Century Gothic"/>
              </a:rPr>
              <a:t>  </a:t>
            </a:r>
            <a:r>
              <a:rPr lang="en" sz="2100">
                <a:solidFill>
                  <a:srgbClr val="008080"/>
                </a:solidFill>
                <a:highlight>
                  <a:srgbClr val="FFFFFF"/>
                </a:highlight>
                <a:latin typeface="Century Gothic"/>
                <a:ea typeface="Century Gothic"/>
                <a:cs typeface="Century Gothic"/>
                <a:sym typeface="Century Gothic"/>
              </a:rPr>
              <a:t>with the subject "Join Canvas"</a:t>
            </a:r>
            <a:r>
              <a:rPr b="1" lang="en" sz="2100">
                <a:solidFill>
                  <a:srgbClr val="000080"/>
                </a:solidFill>
                <a:highlight>
                  <a:srgbClr val="FFFFFF"/>
                </a:highlight>
                <a:latin typeface="Century Gothic"/>
                <a:ea typeface="Century Gothic"/>
                <a:cs typeface="Century Gothic"/>
                <a:sym typeface="Century Gothic"/>
              </a:rPr>
              <a:t>. </a:t>
            </a:r>
            <a:r>
              <a:rPr lang="en" sz="2100">
                <a:solidFill>
                  <a:srgbClr val="092A31"/>
                </a:solidFill>
                <a:highlight>
                  <a:srgbClr val="FFFFFF"/>
                </a:highlight>
                <a:latin typeface="Century Gothic"/>
                <a:ea typeface="Century Gothic"/>
                <a:cs typeface="Century Gothic"/>
                <a:sym typeface="Century Gothic"/>
              </a:rPr>
              <a:t>Be sure to "accept" the course invitation!</a:t>
            </a:r>
            <a:endParaRPr sz="2300">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