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Oswald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swald-bold.fntdata"/><Relationship Id="rId6" Type="http://schemas.openxmlformats.org/officeDocument/2006/relationships/slide" Target="slides/slide1.xml"/><Relationship Id="rId18" Type="http://schemas.openxmlformats.org/officeDocument/2006/relationships/font" Target="fonts/Oswald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d26289e9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d26289e9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d26289e96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8d26289e96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d26289e96_1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8d26289e96_1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d26289e96_1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8d26289e96_1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c1921cab3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c1921cab3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d26289e96_1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d26289e96_1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8d26289e96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8d26289e96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d26289e96_1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d26289e96_1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d26289e96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d26289e96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d26289e96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d26289e96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8d26289e96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8d26289e96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d26289e96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d26289e96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hyperlink" Target="http://tinyurl.com/virtualeventchecklist" TargetMode="External"/><Relationship Id="rId5" Type="http://schemas.openxmlformats.org/officeDocument/2006/relationships/hyperlink" Target="http://tinyurl.com/virtualeventwebinar" TargetMode="External"/><Relationship Id="rId6" Type="http://schemas.openxmlformats.org/officeDocument/2006/relationships/image" Target="../media/image1.jpg"/><Relationship Id="rId7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image" Target="../media/image1.jpg"/><Relationship Id="rId5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1.jpg"/><Relationship Id="rId5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mailto:ChuehV@flc.losrios.edu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1.jpg"/><Relationship Id="rId6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jpg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.jpg"/><Relationship Id="rId5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1.jpg"/><Relationship Id="rId5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1.jpg"/><Relationship Id="rId5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1.jpg"/><Relationship Id="rId5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1.jpg"/><Relationship Id="rId5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1.jpg"/><Relationship Id="rId5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1.jp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675825" y="2104075"/>
            <a:ext cx="3783900" cy="15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solidFill>
                  <a:srgbClr val="0B5394"/>
                </a:solidFill>
                <a:latin typeface="Droid Serif"/>
                <a:ea typeface="Droid Serif"/>
                <a:cs typeface="Droid Serif"/>
                <a:sym typeface="Droid Serif"/>
              </a:rPr>
              <a:t>Improving Online Educational Experiences for</a:t>
            </a:r>
            <a:r>
              <a:rPr b="1" i="1" lang="en">
                <a:solidFill>
                  <a:srgbClr val="0B5394"/>
                </a:solidFill>
                <a:latin typeface="Droid Serif"/>
                <a:ea typeface="Droid Serif"/>
                <a:cs typeface="Droid Serif"/>
                <a:sym typeface="Droid Serif"/>
              </a:rPr>
              <a:t> </a:t>
            </a:r>
            <a:r>
              <a:rPr b="1" i="1" lang="en">
                <a:solidFill>
                  <a:srgbClr val="0B5394"/>
                </a:solidFill>
                <a:latin typeface="Droid Serif"/>
                <a:ea typeface="Droid Serif"/>
                <a:cs typeface="Droid Serif"/>
                <a:sym typeface="Droid Serif"/>
              </a:rPr>
              <a:t>Black, Indigenous, and other People of Color (BIPOC), LGBTQIA+, People with Disabilities, and other disproportionately impacted (DI) populations</a:t>
            </a:r>
            <a:endParaRPr b="1">
              <a:solidFill>
                <a:srgbClr val="0B5394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4650" y="1673089"/>
            <a:ext cx="3612150" cy="247031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188450" y="401500"/>
            <a:ext cx="7955700" cy="16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B45F06"/>
                </a:solidFill>
                <a:latin typeface="Oswald"/>
                <a:ea typeface="Oswald"/>
                <a:cs typeface="Oswald"/>
                <a:sym typeface="Oswald"/>
              </a:rPr>
              <a:t>How to Host an Equity-Minded Virtual Event: </a:t>
            </a:r>
            <a:endParaRPr sz="3300">
              <a:solidFill>
                <a:srgbClr val="B45F06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An Event Planning Checklist</a:t>
            </a:r>
            <a:endParaRPr sz="1600">
              <a:solidFill>
                <a:srgbClr val="24225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279475" y="4078500"/>
            <a:ext cx="7795500" cy="9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200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Created by Valerie Chueh, Folsom Lake College Equity Center</a:t>
            </a:r>
            <a:br>
              <a:rPr i="1" lang="en" sz="1200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</a:br>
            <a:r>
              <a:rPr i="1" lang="en" sz="1200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Los Rios Community College District Digital Equity Workgroup</a:t>
            </a:r>
            <a:br>
              <a:rPr i="1" lang="en" sz="1200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</a:br>
            <a:r>
              <a:rPr i="1" lang="en" sz="1200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GoogleDoc: </a:t>
            </a:r>
            <a:r>
              <a:rPr i="1" lang="en" sz="1200" u="sng">
                <a:solidFill>
                  <a:srgbClr val="1155CC"/>
                </a:solidFill>
                <a:latin typeface="Droid Serif"/>
                <a:ea typeface="Droid Serif"/>
                <a:cs typeface="Droid Serif"/>
                <a:sym typeface="Droid Serif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tinyurl.com/virtualeventchecklist</a:t>
            </a:r>
            <a:r>
              <a:rPr i="1" lang="en" sz="1200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  |  Webinar:</a:t>
            </a:r>
            <a:r>
              <a:rPr i="1" lang="en" sz="1200" u="sng">
                <a:solidFill>
                  <a:schemeClr val="hlink"/>
                </a:solidFill>
                <a:latin typeface="Droid Serif"/>
                <a:ea typeface="Droid Serif"/>
                <a:cs typeface="Droid Serif"/>
                <a:sym typeface="Droid Serif"/>
                <a:hlinkClick r:id="rId5"/>
              </a:rPr>
              <a:t> tinyurl.com/virtualeventwebinar</a:t>
            </a:r>
            <a:endParaRPr sz="1200">
              <a:solidFill>
                <a:srgbClr val="1155CC"/>
              </a:solidFill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8800" y="201600"/>
            <a:ext cx="1162400" cy="83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98750" y="4017625"/>
            <a:ext cx="915775" cy="91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/>
          <p:nvPr/>
        </p:nvSpPr>
        <p:spPr>
          <a:xfrm>
            <a:off x="1603950" y="202950"/>
            <a:ext cx="7136100" cy="43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B45F06"/>
                </a:solidFill>
                <a:latin typeface="Oswald"/>
                <a:ea typeface="Oswald"/>
                <a:cs typeface="Oswald"/>
                <a:sym typeface="Oswald"/>
              </a:rPr>
              <a:t>5. HOLDING SPACE DURING EVENT (continued)</a:t>
            </a:r>
            <a:endParaRPr sz="2000">
              <a:solidFill>
                <a:srgbClr val="B45F06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25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Co-host(s) and planning team members can help manage chat room questions and comments, muting unmuting, remove people if needed, serve as timekeeper, admit people from wait room, get headcount/data, take screenshots if disclosed, copy &amp; paste important messages for chat (welcome and sign-in statement, community agreements)</a:t>
            </a:r>
            <a:endParaRPr b="1">
              <a:solidFill>
                <a:srgbClr val="666666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Model and share how participants can rename with preferred name and (optional) pronouns. Hover over top-right of the video and click on ellipses, then click Rename.</a:t>
            </a:r>
            <a:endParaRPr b="1">
              <a:solidFill>
                <a:srgbClr val="666666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2500"/>
              </a:spcBef>
              <a:spcAft>
                <a:spcPts val="300"/>
              </a:spcAft>
              <a:buNone/>
            </a:pPr>
            <a:r>
              <a:t/>
            </a:r>
            <a:endParaRPr b="1" sz="1200">
              <a:solidFill>
                <a:srgbClr val="666666"/>
              </a:solidFill>
              <a:highlight>
                <a:srgbClr val="FFFFFF"/>
              </a:highlight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137" name="Google Shape;137;p22"/>
          <p:cNvSpPr txBox="1"/>
          <p:nvPr/>
        </p:nvSpPr>
        <p:spPr>
          <a:xfrm>
            <a:off x="3681125" y="4426625"/>
            <a:ext cx="5461500" cy="7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B45F06"/>
                </a:solidFill>
                <a:latin typeface="Oswald"/>
                <a:ea typeface="Oswald"/>
                <a:cs typeface="Oswald"/>
                <a:sym typeface="Oswald"/>
              </a:rPr>
              <a:t>How to Host an Equity-Minded Virtual Event: </a:t>
            </a:r>
            <a:r>
              <a:rPr lang="en" sz="15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An Event Planning Checklist</a:t>
            </a:r>
            <a:endParaRPr sz="1500">
              <a:solidFill>
                <a:srgbClr val="24225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38" name="Google Shape;13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088" y="4204675"/>
            <a:ext cx="1215846" cy="83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825" y="236800"/>
            <a:ext cx="1162400" cy="83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9125" y="2207700"/>
            <a:ext cx="915775" cy="91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/>
          <p:nvPr/>
        </p:nvSpPr>
        <p:spPr>
          <a:xfrm>
            <a:off x="1603950" y="202950"/>
            <a:ext cx="7257600" cy="43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B45F06"/>
                </a:solidFill>
                <a:latin typeface="Oswald"/>
                <a:ea typeface="Oswald"/>
                <a:cs typeface="Oswald"/>
                <a:sym typeface="Oswald"/>
              </a:rPr>
              <a:t>6. CLOSING &amp; FOLLOW UP</a:t>
            </a:r>
            <a:endParaRPr sz="2000">
              <a:solidFill>
                <a:srgbClr val="B45F06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highlight>
                  <a:srgbClr val="FFFFFF"/>
                </a:highlight>
                <a:latin typeface="Droid Serif"/>
                <a:ea typeface="Droid Serif"/>
                <a:cs typeface="Droid Serif"/>
                <a:sym typeface="Droid Serif"/>
              </a:rPr>
              <a:t>Thank special guests, participants, planning team, ASL interpreters, etc. </a:t>
            </a:r>
            <a:endParaRPr b="1">
              <a:solidFill>
                <a:srgbClr val="666666"/>
              </a:solidFill>
              <a:highlight>
                <a:srgbClr val="FFFFFF"/>
              </a:highlight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highlight>
                  <a:srgbClr val="FFFFFF"/>
                </a:highlight>
                <a:latin typeface="Droid Serif"/>
                <a:ea typeface="Droid Serif"/>
                <a:cs typeface="Droid Serif"/>
                <a:sym typeface="Droid Serif"/>
              </a:rPr>
              <a:t>Display contact info, important resources, upcoming events</a:t>
            </a:r>
            <a:endParaRPr b="1">
              <a:solidFill>
                <a:srgbClr val="666666"/>
              </a:solidFill>
              <a:highlight>
                <a:srgbClr val="FFFFFF"/>
              </a:highlight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highlight>
                  <a:srgbClr val="FFFFFF"/>
                </a:highlight>
                <a:latin typeface="Droid Serif"/>
                <a:ea typeface="Droid Serif"/>
                <a:cs typeface="Droid Serif"/>
                <a:sym typeface="Droid Serif"/>
              </a:rPr>
              <a:t>Consider offering an optional emotional support space after event, if needed</a:t>
            </a:r>
            <a:endParaRPr b="1">
              <a:solidFill>
                <a:srgbClr val="666666"/>
              </a:solidFill>
              <a:highlight>
                <a:srgbClr val="FFFFFF"/>
              </a:highlight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highlight>
                  <a:srgbClr val="FFFFFF"/>
                </a:highlight>
                <a:latin typeface="Droid Serif"/>
                <a:ea typeface="Droid Serif"/>
                <a:cs typeface="Droid Serif"/>
                <a:sym typeface="Droid Serif"/>
              </a:rPr>
              <a:t>Consider sending follow up feedback survey to improve future events</a:t>
            </a:r>
            <a:endParaRPr b="1">
              <a:solidFill>
                <a:srgbClr val="666666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2500"/>
              </a:spcBef>
              <a:spcAft>
                <a:spcPts val="300"/>
              </a:spcAft>
              <a:buNone/>
            </a:pPr>
            <a:r>
              <a:t/>
            </a:r>
            <a:endParaRPr b="1" sz="1200">
              <a:solidFill>
                <a:srgbClr val="666666"/>
              </a:solidFill>
              <a:highlight>
                <a:srgbClr val="FFFFFF"/>
              </a:highlight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146" name="Google Shape;146;p23"/>
          <p:cNvSpPr txBox="1"/>
          <p:nvPr/>
        </p:nvSpPr>
        <p:spPr>
          <a:xfrm>
            <a:off x="3681125" y="4426625"/>
            <a:ext cx="5461500" cy="7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B45F06"/>
                </a:solidFill>
                <a:latin typeface="Oswald"/>
                <a:ea typeface="Oswald"/>
                <a:cs typeface="Oswald"/>
                <a:sym typeface="Oswald"/>
              </a:rPr>
              <a:t>How to Host an Equity-Minded Virtual Event: </a:t>
            </a:r>
            <a:r>
              <a:rPr lang="en" sz="15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An Event Planning Checklist</a:t>
            </a:r>
            <a:endParaRPr sz="1500">
              <a:solidFill>
                <a:srgbClr val="24225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47" name="Google Shape;14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088" y="4204675"/>
            <a:ext cx="1215846" cy="83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825" y="236800"/>
            <a:ext cx="1162400" cy="83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9125" y="2207700"/>
            <a:ext cx="915775" cy="91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/>
        </p:nvSpPr>
        <p:spPr>
          <a:xfrm>
            <a:off x="4787825" y="2032725"/>
            <a:ext cx="3783900" cy="15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0B5394"/>
                </a:solidFill>
                <a:latin typeface="Droid Serif"/>
                <a:ea typeface="Droid Serif"/>
                <a:cs typeface="Droid Serif"/>
                <a:sym typeface="Droid Serif"/>
              </a:rPr>
              <a:t>Contact: </a:t>
            </a:r>
            <a:r>
              <a:rPr b="1" i="1" lang="en">
                <a:solidFill>
                  <a:srgbClr val="0B5394"/>
                </a:solidFill>
                <a:latin typeface="Droid Serif"/>
                <a:ea typeface="Droid Serif"/>
                <a:cs typeface="Droid Serif"/>
                <a:sym typeface="Droid Serif"/>
              </a:rPr>
              <a:t>Valerie Chueh (they/she)</a:t>
            </a:r>
            <a:br>
              <a:rPr i="1" lang="en">
                <a:solidFill>
                  <a:srgbClr val="0B5394"/>
                </a:solidFill>
                <a:latin typeface="Droid Serif"/>
                <a:ea typeface="Droid Serif"/>
                <a:cs typeface="Droid Serif"/>
                <a:sym typeface="Droid Serif"/>
              </a:rPr>
            </a:br>
            <a:r>
              <a:rPr i="1" lang="en" u="sng">
                <a:solidFill>
                  <a:schemeClr val="hlink"/>
                </a:solidFill>
                <a:latin typeface="Droid Serif"/>
                <a:ea typeface="Droid Serif"/>
                <a:cs typeface="Droid Serif"/>
                <a:sym typeface="Droid Serif"/>
                <a:hlinkClick r:id="rId3"/>
              </a:rPr>
              <a:t>ChuehV@flc.losrios.edu</a:t>
            </a:r>
            <a:endParaRPr i="1">
              <a:solidFill>
                <a:srgbClr val="0B5394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0B5394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0B5394"/>
                </a:solidFill>
                <a:latin typeface="Droid Serif"/>
                <a:ea typeface="Droid Serif"/>
                <a:cs typeface="Droid Serif"/>
                <a:sym typeface="Droid Serif"/>
              </a:rPr>
              <a:t>For more resources like this, contact </a:t>
            </a:r>
            <a:endParaRPr i="1">
              <a:solidFill>
                <a:srgbClr val="0B5394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solidFill>
                  <a:srgbClr val="0B5394"/>
                </a:solidFill>
                <a:latin typeface="Droid Serif"/>
                <a:ea typeface="Droid Serif"/>
                <a:cs typeface="Droid Serif"/>
                <a:sym typeface="Droid Serif"/>
              </a:rPr>
              <a:t>Los Rios Community College District</a:t>
            </a:r>
            <a:br>
              <a:rPr b="1" i="1" lang="en">
                <a:solidFill>
                  <a:srgbClr val="0B5394"/>
                </a:solidFill>
                <a:latin typeface="Droid Serif"/>
                <a:ea typeface="Droid Serif"/>
                <a:cs typeface="Droid Serif"/>
                <a:sym typeface="Droid Serif"/>
              </a:rPr>
            </a:br>
            <a:r>
              <a:rPr b="1" i="1" lang="en">
                <a:solidFill>
                  <a:srgbClr val="0B5394"/>
                </a:solidFill>
                <a:latin typeface="Droid Serif"/>
                <a:ea typeface="Droid Serif"/>
                <a:cs typeface="Droid Serif"/>
                <a:sym typeface="Droid Serif"/>
              </a:rPr>
              <a:t>Digital Equity Workgroup</a:t>
            </a:r>
            <a:endParaRPr b="1" i="1">
              <a:solidFill>
                <a:srgbClr val="0B5394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>
              <a:solidFill>
                <a:srgbClr val="0B5394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pic>
        <p:nvPicPr>
          <p:cNvPr id="155" name="Google Shape;155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48100" y="1766650"/>
            <a:ext cx="3252501" cy="222435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24"/>
          <p:cNvSpPr txBox="1"/>
          <p:nvPr/>
        </p:nvSpPr>
        <p:spPr>
          <a:xfrm>
            <a:off x="1188450" y="879225"/>
            <a:ext cx="7955700" cy="11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B45F06"/>
                </a:solidFill>
                <a:latin typeface="Oswald"/>
                <a:ea typeface="Oswald"/>
                <a:cs typeface="Oswald"/>
                <a:sym typeface="Oswald"/>
              </a:rPr>
              <a:t>Thank You For Watching!</a:t>
            </a:r>
            <a:r>
              <a:rPr lang="en" sz="3300">
                <a:solidFill>
                  <a:srgbClr val="B45F06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3300">
              <a:solidFill>
                <a:srgbClr val="B45F06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24225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57" name="Google Shape;157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8800" y="201600"/>
            <a:ext cx="1162400" cy="83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8750" y="4017625"/>
            <a:ext cx="915775" cy="91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/>
        </p:nvSpPr>
        <p:spPr>
          <a:xfrm>
            <a:off x="3681125" y="4426625"/>
            <a:ext cx="5461500" cy="7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B45F06"/>
                </a:solidFill>
                <a:latin typeface="Oswald"/>
                <a:ea typeface="Oswald"/>
                <a:cs typeface="Oswald"/>
                <a:sym typeface="Oswald"/>
              </a:rPr>
              <a:t>How to Host an Equity-Minded Virtual Event: </a:t>
            </a:r>
            <a:r>
              <a:rPr lang="en" sz="15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An Event Planning Checklist</a:t>
            </a:r>
            <a:endParaRPr sz="1500">
              <a:solidFill>
                <a:srgbClr val="24225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1603950" y="202950"/>
            <a:ext cx="7179300" cy="43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B45F06"/>
                </a:solidFill>
                <a:latin typeface="Oswald"/>
                <a:ea typeface="Oswald"/>
                <a:cs typeface="Oswald"/>
                <a:sym typeface="Oswald"/>
              </a:rPr>
              <a:t>1. VIRTUAL EVENT SET UP &amp; PLANNING TEAM RECRUITMENT</a:t>
            </a:r>
            <a:endParaRPr sz="2000">
              <a:solidFill>
                <a:srgbClr val="B45F06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1400"/>
              <a:buChar char="❏"/>
            </a:pP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Allow ample time to plan event (2-3 weeks), more time for large scale event</a:t>
            </a:r>
            <a:endParaRPr b="1">
              <a:solidFill>
                <a:srgbClr val="666666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Char char="❏"/>
            </a:pP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Decide date, time, length of event, registration deadline if needed</a:t>
            </a:r>
            <a:endParaRPr b="1">
              <a:solidFill>
                <a:srgbClr val="666666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Char char="❏"/>
            </a:pP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Recruit and consider diversifying planning team members (gender diversity, racial diversity, etc.), schedule planning meetings</a:t>
            </a:r>
            <a:endParaRPr b="1">
              <a:solidFill>
                <a:srgbClr val="666666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Char char="❏"/>
            </a:pP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Set up password protected Zoom for event, Set Zoom settings such as </a:t>
            </a:r>
            <a:r>
              <a:rPr b="1" i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Mute Upon Entry</a:t>
            </a: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, </a:t>
            </a:r>
            <a:r>
              <a:rPr b="1" i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Only Hosts can Share Screen</a:t>
            </a: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, etc.</a:t>
            </a:r>
            <a:endParaRPr b="1">
              <a:solidFill>
                <a:srgbClr val="666666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088" y="4204675"/>
            <a:ext cx="1215846" cy="83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825" y="236800"/>
            <a:ext cx="1162400" cy="83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9125" y="2207700"/>
            <a:ext cx="915775" cy="91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/>
        </p:nvSpPr>
        <p:spPr>
          <a:xfrm>
            <a:off x="3681125" y="4426625"/>
            <a:ext cx="5461500" cy="7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B45F06"/>
                </a:solidFill>
                <a:latin typeface="Oswald"/>
                <a:ea typeface="Oswald"/>
                <a:cs typeface="Oswald"/>
                <a:sym typeface="Oswald"/>
              </a:rPr>
              <a:t>How to Host an Equity-Minded Virtual Event: </a:t>
            </a:r>
            <a:r>
              <a:rPr lang="en" sz="15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An Event Planning Checklist</a:t>
            </a:r>
            <a:endParaRPr sz="1500">
              <a:solidFill>
                <a:srgbClr val="24225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1603950" y="202950"/>
            <a:ext cx="7248900" cy="43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B45F06"/>
                </a:solidFill>
                <a:latin typeface="Oswald"/>
                <a:ea typeface="Oswald"/>
                <a:cs typeface="Oswald"/>
                <a:sym typeface="Oswald"/>
              </a:rPr>
              <a:t>1. VIRTUAL EVENT SET UP &amp; PLANNING TEAM RECRUITMENT (continued)</a:t>
            </a:r>
            <a:endParaRPr sz="2000">
              <a:solidFill>
                <a:srgbClr val="B45F06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ts val="1400"/>
              <a:buChar char="❏"/>
            </a:pP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Create easy to remember vanity short link(s) for Zoom link, registration link (tinyurl.com, bit.ly, etc.)</a:t>
            </a:r>
            <a:endParaRPr b="1">
              <a:solidFill>
                <a:srgbClr val="666666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Char char="❏"/>
            </a:pP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Send </a:t>
            </a:r>
            <a:r>
              <a:rPr b="1" i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Save The Date</a:t>
            </a: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 promo via email, consider creating digital </a:t>
            </a:r>
            <a:r>
              <a:rPr b="1" i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Save The Date </a:t>
            </a: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flyer if major event, start promoting via word of mouth</a:t>
            </a:r>
            <a:endParaRPr b="1">
              <a:solidFill>
                <a:srgbClr val="666666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Char char="❏"/>
            </a:pP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Determine who your audience is (campus, students, faculty, districtwide)</a:t>
            </a:r>
            <a:endParaRPr b="1" sz="1600"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088" y="4204675"/>
            <a:ext cx="1215846" cy="83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825" y="236800"/>
            <a:ext cx="1162400" cy="83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9125" y="2207700"/>
            <a:ext cx="915775" cy="91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/>
        </p:nvSpPr>
        <p:spPr>
          <a:xfrm>
            <a:off x="1603950" y="202950"/>
            <a:ext cx="7239900" cy="43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B45F06"/>
                </a:solidFill>
                <a:latin typeface="Oswald"/>
                <a:ea typeface="Oswald"/>
                <a:cs typeface="Oswald"/>
                <a:sym typeface="Oswald"/>
              </a:rPr>
              <a:t>2. LAUNCH DIGITAL FLYER &amp; MARKETING</a:t>
            </a:r>
            <a:endParaRPr sz="2000">
              <a:solidFill>
                <a:srgbClr val="B45F06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highlight>
                  <a:srgbClr val="FFFFFF"/>
                </a:highlight>
                <a:latin typeface="Droid Serif"/>
                <a:ea typeface="Droid Serif"/>
                <a:cs typeface="Droid Serif"/>
                <a:sym typeface="Droid Serif"/>
              </a:rPr>
              <a:t>Create or request digital flyer(s),  request social media and website promotion 2-3 weeks in advance, or more time for districtwide approval for social media</a:t>
            </a:r>
            <a:endParaRPr b="1">
              <a:solidFill>
                <a:srgbClr val="666666"/>
              </a:solidFill>
              <a:highlight>
                <a:srgbClr val="FFFFFF"/>
              </a:highlight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Char char="❏"/>
            </a:pPr>
            <a:r>
              <a:rPr b="1" lang="en">
                <a:solidFill>
                  <a:srgbClr val="666666"/>
                </a:solidFill>
                <a:highlight>
                  <a:srgbClr val="FFFFFF"/>
                </a:highlight>
                <a:latin typeface="Droid Serif"/>
                <a:ea typeface="Droid Serif"/>
                <a:cs typeface="Droid Serif"/>
                <a:sym typeface="Droid Serif"/>
              </a:rPr>
              <a:t>Create free digital flyers using templates at Canva.com</a:t>
            </a:r>
            <a:endParaRPr b="1">
              <a:solidFill>
                <a:srgbClr val="666666"/>
              </a:solidFill>
              <a:highlight>
                <a:srgbClr val="FFFFFF"/>
              </a:highlight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Char char="❏"/>
            </a:pP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Explicitly encourage BIPOC, and disproportionately impacted (DI) populations to attend on promotional materials</a:t>
            </a:r>
            <a:endParaRPr b="1">
              <a:solidFill>
                <a:srgbClr val="666666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Ask faculty to consider offering extra credit for attendance, ask email lists to share widely with students</a:t>
            </a:r>
            <a:endParaRPr b="1" sz="1500">
              <a:solidFill>
                <a:srgbClr val="666666"/>
              </a:solidFill>
              <a:highlight>
                <a:srgbClr val="FFFFFF"/>
              </a:highlight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3681125" y="4426625"/>
            <a:ext cx="5461500" cy="7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B45F06"/>
                </a:solidFill>
                <a:latin typeface="Oswald"/>
                <a:ea typeface="Oswald"/>
                <a:cs typeface="Oswald"/>
                <a:sym typeface="Oswald"/>
              </a:rPr>
              <a:t>How to Host an Equity-Minded Virtual Event: </a:t>
            </a:r>
            <a:r>
              <a:rPr lang="en" sz="15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An Event Planning Checklist</a:t>
            </a:r>
            <a:endParaRPr sz="1500">
              <a:solidFill>
                <a:srgbClr val="24225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088" y="4204675"/>
            <a:ext cx="1215846" cy="83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825" y="236800"/>
            <a:ext cx="1162400" cy="83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9125" y="2207700"/>
            <a:ext cx="915775" cy="91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/>
        </p:nvSpPr>
        <p:spPr>
          <a:xfrm>
            <a:off x="1603950" y="202950"/>
            <a:ext cx="7251900" cy="43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B45F06"/>
                </a:solidFill>
                <a:latin typeface="Oswald"/>
                <a:ea typeface="Oswald"/>
                <a:cs typeface="Oswald"/>
                <a:sym typeface="Oswald"/>
              </a:rPr>
              <a:t>2. LAUNCH DIGITAL FLYER &amp; MARKETING (continued)</a:t>
            </a:r>
            <a:endParaRPr sz="2000">
              <a:solidFill>
                <a:srgbClr val="B45F06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highlight>
                  <a:srgbClr val="FFFFFF"/>
                </a:highlight>
                <a:latin typeface="Droid Serif"/>
                <a:ea typeface="Droid Serif"/>
                <a:cs typeface="Droid Serif"/>
                <a:sym typeface="Droid Serif"/>
              </a:rPr>
              <a:t>Send mail distribution, text message, word of mouth, consider Zoom and YouTube Live or Facebook Live for broader audience viewing.</a:t>
            </a:r>
            <a:endParaRPr b="1">
              <a:solidFill>
                <a:srgbClr val="666666"/>
              </a:solidFill>
              <a:highlight>
                <a:srgbClr val="FFFFFF"/>
              </a:highlight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Char char="❏"/>
            </a:pP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Use registration process and passwords to prevent cyberattacks, </a:t>
            </a:r>
            <a:r>
              <a:rPr b="1" i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Zoombombing </a:t>
            </a: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(racism, graphic visual or audio content, hijacking share screen, etc.)</a:t>
            </a:r>
            <a:endParaRPr b="1">
              <a:solidFill>
                <a:srgbClr val="666666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400"/>
              <a:buChar char="❏"/>
            </a:pP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Social Media: post on multiple platforms, tag campus/district/department accounts, post to Instagram and Facebook story to feature</a:t>
            </a:r>
            <a:endParaRPr b="1" sz="1500">
              <a:solidFill>
                <a:srgbClr val="666666"/>
              </a:solidFill>
              <a:highlight>
                <a:srgbClr val="FFFFFF"/>
              </a:highlight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3681125" y="4426625"/>
            <a:ext cx="5461500" cy="7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B45F06"/>
                </a:solidFill>
                <a:latin typeface="Oswald"/>
                <a:ea typeface="Oswald"/>
                <a:cs typeface="Oswald"/>
                <a:sym typeface="Oswald"/>
              </a:rPr>
              <a:t>How to Host an Equity-Minded Virtual Event: </a:t>
            </a:r>
            <a:r>
              <a:rPr lang="en" sz="15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An Event Planning Checklist</a:t>
            </a:r>
            <a:endParaRPr sz="1500">
              <a:solidFill>
                <a:srgbClr val="24225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93" name="Google Shape;9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088" y="4204675"/>
            <a:ext cx="1215846" cy="83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825" y="236800"/>
            <a:ext cx="1162400" cy="83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9125" y="2207700"/>
            <a:ext cx="915775" cy="91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/>
        </p:nvSpPr>
        <p:spPr>
          <a:xfrm>
            <a:off x="1603950" y="202950"/>
            <a:ext cx="7209300" cy="43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B45F06"/>
                </a:solidFill>
                <a:latin typeface="Oswald"/>
                <a:ea typeface="Oswald"/>
                <a:cs typeface="Oswald"/>
                <a:sym typeface="Oswald"/>
              </a:rPr>
              <a:t>3. CREATE BRANDED, ACCESSIBLE PRESENTATION SLIDES</a:t>
            </a:r>
            <a:endParaRPr sz="2000">
              <a:solidFill>
                <a:srgbClr val="B45F06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25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GoogleSlides: Use consistent slides template: font, headers, color schemes, logos. GoogleSlides allows easy co-working with team members to help edit content</a:t>
            </a:r>
            <a:endParaRPr b="1">
              <a:solidFill>
                <a:srgbClr val="666666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Consider beginning event with Land statement (Los Rios sits on Miwok, Nisenan and Maidu land), Solidarity Statement, Community Agreements, post-event emotional support space, highlight ASL interpreters if provided</a:t>
            </a:r>
            <a:endParaRPr b="1">
              <a:solidFill>
                <a:srgbClr val="666666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Accessibility: GoogleSlides has live captioning function fairly accurate, consider securing an ASL interpreter</a:t>
            </a:r>
            <a:endParaRPr b="1">
              <a:solidFill>
                <a:srgbClr val="666666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101" name="Google Shape;101;p18"/>
          <p:cNvSpPr txBox="1"/>
          <p:nvPr/>
        </p:nvSpPr>
        <p:spPr>
          <a:xfrm>
            <a:off x="3681125" y="4426625"/>
            <a:ext cx="5461500" cy="7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B45F06"/>
                </a:solidFill>
                <a:latin typeface="Oswald"/>
                <a:ea typeface="Oswald"/>
                <a:cs typeface="Oswald"/>
                <a:sym typeface="Oswald"/>
              </a:rPr>
              <a:t>How to Host an Equity-Minded Virtual Event: </a:t>
            </a:r>
            <a:r>
              <a:rPr lang="en" sz="15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An Event Planning Checklist</a:t>
            </a:r>
            <a:endParaRPr sz="1500">
              <a:solidFill>
                <a:srgbClr val="24225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02" name="Google Shape;10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088" y="4204675"/>
            <a:ext cx="1215846" cy="83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825" y="236800"/>
            <a:ext cx="1162400" cy="83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9125" y="2207700"/>
            <a:ext cx="915775" cy="91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/>
        </p:nvSpPr>
        <p:spPr>
          <a:xfrm>
            <a:off x="1603950" y="202950"/>
            <a:ext cx="7148100" cy="43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B45F06"/>
                </a:solidFill>
                <a:latin typeface="Oswald"/>
                <a:ea typeface="Oswald"/>
                <a:cs typeface="Oswald"/>
                <a:sym typeface="Oswald"/>
              </a:rPr>
              <a:t>3. CREATE BRANDED, ACCESSIBLE PRESENTATION SLIDES (continued)</a:t>
            </a:r>
            <a:endParaRPr sz="2000">
              <a:solidFill>
                <a:srgbClr val="B45F06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28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Bold small text and use easy-to-read fonts. Consider how the experience will be for participants using their mobile device, tablet, laptop, etc.</a:t>
            </a:r>
            <a:endParaRPr b="1">
              <a:solidFill>
                <a:srgbClr val="666666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Diversify imagery with Black, POC, LGBTQIA+, people with disabilities, diverse ages, skin tones, illustrations if possible</a:t>
            </a:r>
            <a:endParaRPr b="1">
              <a:solidFill>
                <a:srgbClr val="666666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Designate at least one co-host, or numerous team members for large event support. </a:t>
            </a:r>
            <a:endParaRPr b="1">
              <a:solidFill>
                <a:srgbClr val="666666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Assign leads for different slides to allow for diverse speakers.</a:t>
            </a:r>
            <a:endParaRPr b="1">
              <a:solidFill>
                <a:srgbClr val="666666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Primary Host: Consider two screens. Audience will see your shared screen while you have an additional screen to monitor chat room, waiting room, view, etc.</a:t>
            </a:r>
            <a:endParaRPr b="1">
              <a:solidFill>
                <a:srgbClr val="666666"/>
              </a:solidFill>
              <a:highlight>
                <a:srgbClr val="FFFFFF"/>
              </a:highlight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110" name="Google Shape;110;p19"/>
          <p:cNvSpPr txBox="1"/>
          <p:nvPr/>
        </p:nvSpPr>
        <p:spPr>
          <a:xfrm>
            <a:off x="3681125" y="4426625"/>
            <a:ext cx="5461500" cy="7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B45F06"/>
                </a:solidFill>
                <a:latin typeface="Oswald"/>
                <a:ea typeface="Oswald"/>
                <a:cs typeface="Oswald"/>
                <a:sym typeface="Oswald"/>
              </a:rPr>
              <a:t>How to Host an Equity-Minded Virtual Event: </a:t>
            </a:r>
            <a:r>
              <a:rPr lang="en" sz="15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An Event Planning Checklist</a:t>
            </a:r>
            <a:endParaRPr sz="1500">
              <a:solidFill>
                <a:srgbClr val="24225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11" name="Google Shape;11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088" y="4204675"/>
            <a:ext cx="1215846" cy="83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825" y="236800"/>
            <a:ext cx="1162400" cy="83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9125" y="2207700"/>
            <a:ext cx="915775" cy="91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 txBox="1"/>
          <p:nvPr/>
        </p:nvSpPr>
        <p:spPr>
          <a:xfrm>
            <a:off x="1603950" y="202950"/>
            <a:ext cx="7263600" cy="43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B45F06"/>
                </a:solidFill>
                <a:latin typeface="Oswald"/>
                <a:ea typeface="Oswald"/>
                <a:cs typeface="Oswald"/>
                <a:sym typeface="Oswald"/>
              </a:rPr>
              <a:t>4. RUN-THROUGH &amp; ZOOM TESTING</a:t>
            </a:r>
            <a:endParaRPr sz="2000">
              <a:solidFill>
                <a:srgbClr val="B45F06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highlight>
                  <a:srgbClr val="FFFFFF"/>
                </a:highlight>
                <a:latin typeface="Droid Serif"/>
                <a:ea typeface="Droid Serif"/>
                <a:cs typeface="Droid Serif"/>
                <a:sym typeface="Droid Serif"/>
              </a:rPr>
              <a:t>Before Event: Run through presentation with planning team, speakers, performers, ASL interpreters, etc. </a:t>
            </a:r>
            <a:endParaRPr b="1">
              <a:solidFill>
                <a:srgbClr val="666666"/>
              </a:solidFill>
              <a:highlight>
                <a:srgbClr val="FFFFFF"/>
              </a:highlight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highlight>
                  <a:srgbClr val="FFFFFF"/>
                </a:highlight>
                <a:latin typeface="Droid Serif"/>
                <a:ea typeface="Droid Serif"/>
                <a:cs typeface="Droid Serif"/>
                <a:sym typeface="Droid Serif"/>
              </a:rPr>
              <a:t>Test having support team manage chat room while lead facilitator speaks</a:t>
            </a:r>
            <a:endParaRPr b="1">
              <a:solidFill>
                <a:srgbClr val="666666"/>
              </a:solidFill>
              <a:highlight>
                <a:srgbClr val="FFFFFF"/>
              </a:highlight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highlight>
                  <a:srgbClr val="FFFFFF"/>
                </a:highlight>
                <a:latin typeface="Droid Serif"/>
                <a:ea typeface="Droid Serif"/>
                <a:cs typeface="Droid Serif"/>
                <a:sym typeface="Droid Serif"/>
              </a:rPr>
              <a:t>Anticipate concerns or technical issues</a:t>
            </a:r>
            <a:endParaRPr b="1">
              <a:solidFill>
                <a:srgbClr val="666666"/>
              </a:solidFill>
              <a:highlight>
                <a:srgbClr val="FFFFFF"/>
              </a:highlight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highlight>
                  <a:srgbClr val="FFFFFF"/>
                </a:highlight>
                <a:latin typeface="Droid Serif"/>
                <a:ea typeface="Droid Serif"/>
                <a:cs typeface="Droid Serif"/>
                <a:sym typeface="Droid Serif"/>
              </a:rPr>
              <a:t>Sound check if needed</a:t>
            </a:r>
            <a:endParaRPr b="1">
              <a:solidFill>
                <a:srgbClr val="666666"/>
              </a:solidFill>
              <a:highlight>
                <a:srgbClr val="FFFFFF"/>
              </a:highlight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highlight>
                  <a:srgbClr val="FFFFFF"/>
                </a:highlight>
                <a:latin typeface="Droid Serif"/>
                <a:ea typeface="Droid Serif"/>
                <a:cs typeface="Droid Serif"/>
                <a:sym typeface="Droid Serif"/>
              </a:rPr>
              <a:t>Test poll(s), test live captioning in GoogleSlides, test Zoom functions, test waiting room, breakout room, mute all, unmute, etc. </a:t>
            </a:r>
            <a:endParaRPr b="1">
              <a:solidFill>
                <a:srgbClr val="666666"/>
              </a:solidFill>
              <a:highlight>
                <a:srgbClr val="FFFFFF"/>
              </a:highlight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highlight>
                  <a:srgbClr val="FFFFFF"/>
                </a:highlight>
                <a:latin typeface="Droid Serif"/>
                <a:ea typeface="Droid Serif"/>
                <a:cs typeface="Droid Serif"/>
                <a:sym typeface="Droid Serif"/>
              </a:rPr>
              <a:t>If users have glitchy videos, recommend they turn video off and use audio only</a:t>
            </a:r>
            <a:endParaRPr b="1">
              <a:solidFill>
                <a:srgbClr val="666666"/>
              </a:solidFill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119" name="Google Shape;119;p20"/>
          <p:cNvSpPr txBox="1"/>
          <p:nvPr/>
        </p:nvSpPr>
        <p:spPr>
          <a:xfrm>
            <a:off x="3681125" y="4426625"/>
            <a:ext cx="5461500" cy="7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B45F06"/>
                </a:solidFill>
                <a:latin typeface="Oswald"/>
                <a:ea typeface="Oswald"/>
                <a:cs typeface="Oswald"/>
                <a:sym typeface="Oswald"/>
              </a:rPr>
              <a:t>How to Host an Equity-Minded Virtual Event: </a:t>
            </a:r>
            <a:r>
              <a:rPr lang="en" sz="15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An Event Planning Checklist</a:t>
            </a:r>
            <a:endParaRPr sz="1500">
              <a:solidFill>
                <a:srgbClr val="24225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20" name="Google Shape;12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088" y="4204675"/>
            <a:ext cx="1215846" cy="83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825" y="236800"/>
            <a:ext cx="1162400" cy="83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9125" y="2207700"/>
            <a:ext cx="915775" cy="91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1"/>
          <p:cNvSpPr txBox="1"/>
          <p:nvPr/>
        </p:nvSpPr>
        <p:spPr>
          <a:xfrm>
            <a:off x="1603950" y="202950"/>
            <a:ext cx="7176600" cy="43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B45F06"/>
                </a:solidFill>
                <a:latin typeface="Oswald"/>
                <a:ea typeface="Oswald"/>
                <a:cs typeface="Oswald"/>
                <a:sym typeface="Oswald"/>
              </a:rPr>
              <a:t>5. HOLDING SPACE DURING EVENT</a:t>
            </a:r>
            <a:endParaRPr sz="2000">
              <a:solidFill>
                <a:srgbClr val="B45F06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250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Confidentiality: Avoid recording personal story sharing, ensure participants can change Zoom backgrounds if desired, disclose if taking screenshots, be mindful that not all participants can openly share in their home environment, </a:t>
            </a:r>
            <a:endParaRPr b="1">
              <a:solidFill>
                <a:srgbClr val="666666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Font typeface="Droid Serif"/>
              <a:buChar char="❏"/>
            </a:pPr>
            <a:r>
              <a:rPr b="1" lang="en">
                <a:solidFill>
                  <a:srgbClr val="666666"/>
                </a:solidFill>
                <a:latin typeface="Droid Serif"/>
                <a:ea typeface="Droid Serif"/>
                <a:cs typeface="Droid Serif"/>
                <a:sym typeface="Droid Serif"/>
              </a:rPr>
              <a:t>Monitor and read chat messages to ensure participants feel heard, are called on to speak, check for raised hands in participants list</a:t>
            </a:r>
            <a:endParaRPr b="1">
              <a:solidFill>
                <a:srgbClr val="666666"/>
              </a:solidFill>
              <a:highlight>
                <a:srgbClr val="FFFFFF"/>
              </a:highlight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128" name="Google Shape;128;p21"/>
          <p:cNvSpPr txBox="1"/>
          <p:nvPr/>
        </p:nvSpPr>
        <p:spPr>
          <a:xfrm>
            <a:off x="3681125" y="4426625"/>
            <a:ext cx="5461500" cy="7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rgbClr val="B45F06"/>
                </a:solidFill>
                <a:latin typeface="Oswald"/>
                <a:ea typeface="Oswald"/>
                <a:cs typeface="Oswald"/>
                <a:sym typeface="Oswald"/>
              </a:rPr>
              <a:t>How to Host an Equity-Minded Virtual Event: </a:t>
            </a:r>
            <a:r>
              <a:rPr lang="en" sz="15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rPr>
              <a:t>An Event Planning Checklist</a:t>
            </a:r>
            <a:endParaRPr sz="1500">
              <a:solidFill>
                <a:srgbClr val="242254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29" name="Google Shape;12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088" y="4204675"/>
            <a:ext cx="1215846" cy="83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5825" y="236800"/>
            <a:ext cx="1162400" cy="83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9125" y="2207700"/>
            <a:ext cx="915775" cy="91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