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Roboto"/>
      <p:regular r:id="rId33"/>
      <p:bold r:id="rId34"/>
      <p:italic r:id="rId35"/>
      <p:boldItalic r:id="rId36"/>
    </p:embeddedFont>
    <p:embeddedFont>
      <p:font typeface="Roboto Condensed"/>
      <p:regular r:id="rId37"/>
      <p:bold r:id="rId38"/>
      <p:italic r:id="rId39"/>
      <p:boldItalic r:id="rId40"/>
    </p:embeddedFont>
    <p:embeddedFont>
      <p:font typeface="Century Gothic"/>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Condensed-boldItalic.fntdata"/><Relationship Id="rId20" Type="http://schemas.openxmlformats.org/officeDocument/2006/relationships/slide" Target="slides/slide15.xml"/><Relationship Id="rId42" Type="http://schemas.openxmlformats.org/officeDocument/2006/relationships/font" Target="fonts/CenturyGothic-bold.fntdata"/><Relationship Id="rId41" Type="http://schemas.openxmlformats.org/officeDocument/2006/relationships/font" Target="fonts/CenturyGothic-regular.fntdata"/><Relationship Id="rId22" Type="http://schemas.openxmlformats.org/officeDocument/2006/relationships/slide" Target="slides/slide17.xml"/><Relationship Id="rId44" Type="http://schemas.openxmlformats.org/officeDocument/2006/relationships/font" Target="fonts/CenturyGothic-boldItalic.fntdata"/><Relationship Id="rId21" Type="http://schemas.openxmlformats.org/officeDocument/2006/relationships/slide" Target="slides/slide16.xml"/><Relationship Id="rId43" Type="http://schemas.openxmlformats.org/officeDocument/2006/relationships/font" Target="fonts/CenturyGothic-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oboto-italic.fntdata"/><Relationship Id="rId12" Type="http://schemas.openxmlformats.org/officeDocument/2006/relationships/slide" Target="slides/slide7.xml"/><Relationship Id="rId34" Type="http://schemas.openxmlformats.org/officeDocument/2006/relationships/font" Target="fonts/Roboto-bold.fntdata"/><Relationship Id="rId15" Type="http://schemas.openxmlformats.org/officeDocument/2006/relationships/slide" Target="slides/slide10.xml"/><Relationship Id="rId37" Type="http://schemas.openxmlformats.org/officeDocument/2006/relationships/font" Target="fonts/RobotoCondensed-regular.fntdata"/><Relationship Id="rId14" Type="http://schemas.openxmlformats.org/officeDocument/2006/relationships/slide" Target="slides/slide9.xml"/><Relationship Id="rId36" Type="http://schemas.openxmlformats.org/officeDocument/2006/relationships/font" Target="fonts/Roboto-boldItalic.fntdata"/><Relationship Id="rId17" Type="http://schemas.openxmlformats.org/officeDocument/2006/relationships/slide" Target="slides/slide12.xml"/><Relationship Id="rId39" Type="http://schemas.openxmlformats.org/officeDocument/2006/relationships/font" Target="fonts/RobotoCondensed-italic.fntdata"/><Relationship Id="rId16" Type="http://schemas.openxmlformats.org/officeDocument/2006/relationships/slide" Target="slides/slide11.xml"/><Relationship Id="rId38" Type="http://schemas.openxmlformats.org/officeDocument/2006/relationships/font" Target="fonts/RobotoCondensed-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nstagram.com/translawcenter/?hl=en" TargetMode="External"/><Relationship Id="rId3" Type="http://schemas.openxmlformats.org/officeDocument/2006/relationships/hyperlink" Target="https://freedomforallamericans.org/legislative-tracker/anti-transgender-legislation/"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nstagram.com/translawcenter/?hl=en" TargetMode="External"/><Relationship Id="rId3" Type="http://schemas.openxmlformats.org/officeDocument/2006/relationships/hyperlink" Target="https://freedomforallamericans.org/legislative-tracker/anti-transgender-legislation/"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ransathlete.com/" TargetMode="External"/><Relationship Id="rId3" Type="http://schemas.openxmlformats.org/officeDocument/2006/relationships/hyperlink" Target="http://pinkmantaray.com/links"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ransathlete.com/" TargetMode="External"/><Relationship Id="rId3" Type="http://schemas.openxmlformats.org/officeDocument/2006/relationships/hyperlink" Target="http://pinkmantaray.com/links"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ransathlete.com/" TargetMode="External"/><Relationship Id="rId3" Type="http://schemas.openxmlformats.org/officeDocument/2006/relationships/hyperlink" Target="http://pinkmantaray.com/links"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ative-land.ca/"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Andrea</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caaeccb09e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caaeccb09e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caaeccb09e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caaeccb09e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caaeccb09e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caaeccb09e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a6b6c51015_0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a6b6c51015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Fenix</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cc6225758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cc6225758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a6b6c51015_0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a6b6c51015_0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Andrea</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d0df8bf74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d0df8bf74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Jas</a:t>
            </a:r>
            <a:endParaRPr/>
          </a:p>
          <a:p>
            <a:pPr indent="-298450" lvl="0" marL="457200" rtl="0" algn="l">
              <a:spcBef>
                <a:spcPts val="0"/>
              </a:spcBef>
              <a:spcAft>
                <a:spcPts val="0"/>
              </a:spcAft>
              <a:buSzPts val="1100"/>
              <a:buChar char="-"/>
            </a:pPr>
            <a:r>
              <a:rPr lang="en"/>
              <a:t>Helpful ways to be educated and be aware of these filed legislations</a:t>
            </a:r>
            <a:endParaRPr/>
          </a:p>
          <a:p>
            <a:pPr indent="-298450" lvl="1" marL="914400" rtl="0" algn="l">
              <a:spcBef>
                <a:spcPts val="0"/>
              </a:spcBef>
              <a:spcAft>
                <a:spcPts val="0"/>
              </a:spcAft>
              <a:buSzPts val="1100"/>
              <a:buChar char="-"/>
            </a:pPr>
            <a:r>
              <a:rPr lang="en"/>
              <a:t> </a:t>
            </a:r>
            <a:r>
              <a:rPr lang="en" u="sng">
                <a:solidFill>
                  <a:schemeClr val="hlink"/>
                </a:solidFill>
                <a:hlinkClick r:id="rId2"/>
              </a:rPr>
              <a:t>@translawcenter</a:t>
            </a:r>
            <a:r>
              <a:rPr lang="en"/>
              <a:t> on Instagram </a:t>
            </a:r>
            <a:endParaRPr/>
          </a:p>
          <a:p>
            <a:pPr indent="-298450" lvl="1" marL="914400" rtl="0" algn="l">
              <a:spcBef>
                <a:spcPts val="0"/>
              </a:spcBef>
              <a:spcAft>
                <a:spcPts val="0"/>
              </a:spcAft>
              <a:buSzPts val="1100"/>
              <a:buChar char="-"/>
            </a:pPr>
            <a:r>
              <a:rPr lang="en" u="sng">
                <a:solidFill>
                  <a:schemeClr val="hlink"/>
                </a:solidFill>
                <a:hlinkClick r:id="rId3"/>
              </a:rPr>
              <a:t>https://freedomforallamericans.org/legislative-tracker/anti-transgender-legislation/</a:t>
            </a:r>
            <a:r>
              <a:rPr lang="en"/>
              <a:t> </a:t>
            </a:r>
            <a:endParaRPr/>
          </a:p>
          <a:p>
            <a:pPr indent="-298450" lvl="1" marL="914400" rtl="0" algn="l">
              <a:spcBef>
                <a:spcPts val="0"/>
              </a:spcBef>
              <a:spcAft>
                <a:spcPts val="0"/>
              </a:spcAft>
              <a:buSzPts val="1100"/>
              <a:buChar char="-"/>
            </a:pPr>
            <a:r>
              <a:rPr lang="en"/>
              <a:t>@pinkmantaray, @thejeffreymarsh, @thechrismosier, #transgenderrights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cc6225758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cc6225758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Jas</a:t>
            </a:r>
            <a:endParaRPr/>
          </a:p>
          <a:p>
            <a:pPr indent="-298450" lvl="0" marL="457200" rtl="0" algn="l">
              <a:spcBef>
                <a:spcPts val="0"/>
              </a:spcBef>
              <a:spcAft>
                <a:spcPts val="0"/>
              </a:spcAft>
              <a:buSzPts val="1100"/>
              <a:buChar char="-"/>
            </a:pPr>
            <a:r>
              <a:rPr lang="en"/>
              <a:t>Helpful ways to be educated and be aware of these filed legislations</a:t>
            </a:r>
            <a:endParaRPr/>
          </a:p>
          <a:p>
            <a:pPr indent="-298450" lvl="1" marL="914400" rtl="0" algn="l">
              <a:spcBef>
                <a:spcPts val="0"/>
              </a:spcBef>
              <a:spcAft>
                <a:spcPts val="0"/>
              </a:spcAft>
              <a:buSzPts val="1100"/>
              <a:buChar char="-"/>
            </a:pPr>
            <a:r>
              <a:rPr lang="en"/>
              <a:t> </a:t>
            </a:r>
            <a:r>
              <a:rPr lang="en" u="sng">
                <a:solidFill>
                  <a:schemeClr val="hlink"/>
                </a:solidFill>
                <a:hlinkClick r:id="rId2"/>
              </a:rPr>
              <a:t>@translawcenter</a:t>
            </a:r>
            <a:r>
              <a:rPr lang="en"/>
              <a:t> on Instagram </a:t>
            </a:r>
            <a:endParaRPr/>
          </a:p>
          <a:p>
            <a:pPr indent="-298450" lvl="1" marL="914400" rtl="0" algn="l">
              <a:spcBef>
                <a:spcPts val="0"/>
              </a:spcBef>
              <a:spcAft>
                <a:spcPts val="0"/>
              </a:spcAft>
              <a:buSzPts val="1100"/>
              <a:buChar char="-"/>
            </a:pPr>
            <a:r>
              <a:rPr lang="en" u="sng">
                <a:solidFill>
                  <a:schemeClr val="hlink"/>
                </a:solidFill>
                <a:hlinkClick r:id="rId3"/>
              </a:rPr>
              <a:t>https://freedomforallamericans.org/legislative-tracker/anti-transgender-legislation/</a:t>
            </a:r>
            <a:r>
              <a:rPr lang="en"/>
              <a:t> </a:t>
            </a:r>
            <a:endParaRPr/>
          </a:p>
          <a:p>
            <a:pPr indent="-298450" lvl="1" marL="914400" rtl="0" algn="l">
              <a:spcBef>
                <a:spcPts val="0"/>
              </a:spcBef>
              <a:spcAft>
                <a:spcPts val="0"/>
              </a:spcAft>
              <a:buSzPts val="1100"/>
              <a:buChar char="-"/>
            </a:pPr>
            <a:r>
              <a:rPr lang="en"/>
              <a:t>@pinkmantaray, @thejeffreymarsh, @thechrismosier, #transgenderrights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d0b11e0a6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d0b11e0a6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Bindu</a:t>
            </a:r>
            <a:endParaRPr/>
          </a:p>
          <a:p>
            <a:pPr indent="0" lvl="0" marL="0" rtl="0" algn="l">
              <a:spcBef>
                <a:spcPts val="0"/>
              </a:spcBef>
              <a:spcAft>
                <a:spcPts val="0"/>
              </a:spcAft>
              <a:buNone/>
            </a:pPr>
            <a:r>
              <a:rPr lang="en"/>
              <a:t>Learn about policies that affect trans athletes: </a:t>
            </a:r>
            <a:r>
              <a:rPr lang="en" u="sng">
                <a:solidFill>
                  <a:schemeClr val="hlink"/>
                </a:solidFill>
                <a:hlinkClick r:id="rId2"/>
              </a:rPr>
              <a:t>https://www.transathlete.com/</a:t>
            </a:r>
            <a:endParaRPr/>
          </a:p>
          <a:p>
            <a:pPr indent="0" lvl="0" marL="0" rtl="0" algn="l">
              <a:spcBef>
                <a:spcPts val="0"/>
              </a:spcBef>
              <a:spcAft>
                <a:spcPts val="0"/>
              </a:spcAft>
              <a:buNone/>
            </a:pPr>
            <a:r>
              <a:rPr lang="en"/>
              <a:t>Schuyler Bailar, trans rights activist: </a:t>
            </a:r>
            <a:r>
              <a:rPr lang="en" u="sng">
                <a:solidFill>
                  <a:schemeClr val="hlink"/>
                </a:solidFill>
                <a:hlinkClick r:id="rId3"/>
              </a:rPr>
              <a:t>http://pinkmantaray.com/links</a:t>
            </a:r>
            <a:r>
              <a:rPr lang="en"/>
              <a: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d0b11e0a67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d0b11e0a67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Bindu</a:t>
            </a:r>
            <a:endParaRPr/>
          </a:p>
          <a:p>
            <a:pPr indent="0" lvl="0" marL="0" rtl="0" algn="l">
              <a:spcBef>
                <a:spcPts val="0"/>
              </a:spcBef>
              <a:spcAft>
                <a:spcPts val="0"/>
              </a:spcAft>
              <a:buNone/>
            </a:pPr>
            <a:r>
              <a:rPr lang="en"/>
              <a:t>Learn about policies that affect trans athletes: </a:t>
            </a:r>
            <a:r>
              <a:rPr lang="en" u="sng">
                <a:solidFill>
                  <a:schemeClr val="hlink"/>
                </a:solidFill>
                <a:hlinkClick r:id="rId2"/>
              </a:rPr>
              <a:t>https://www.transathlete.com/</a:t>
            </a:r>
            <a:endParaRPr/>
          </a:p>
          <a:p>
            <a:pPr indent="0" lvl="0" marL="0" rtl="0" algn="l">
              <a:spcBef>
                <a:spcPts val="0"/>
              </a:spcBef>
              <a:spcAft>
                <a:spcPts val="0"/>
              </a:spcAft>
              <a:buNone/>
            </a:pPr>
            <a:r>
              <a:rPr lang="en"/>
              <a:t>Schuyler Bailar, trans rights activist: </a:t>
            </a:r>
            <a:r>
              <a:rPr lang="en" u="sng">
                <a:solidFill>
                  <a:schemeClr val="hlink"/>
                </a:solidFill>
                <a:hlinkClick r:id="rId3"/>
              </a:rPr>
              <a:t>http://pinkmantaray.com/links</a:t>
            </a:r>
            <a:r>
              <a:rPr lang="en"/>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a6b6c51015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a6b6c51015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cc6225758d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cc6225758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Bindu</a:t>
            </a:r>
            <a:endParaRPr/>
          </a:p>
          <a:p>
            <a:pPr indent="0" lvl="0" marL="0" rtl="0" algn="l">
              <a:spcBef>
                <a:spcPts val="0"/>
              </a:spcBef>
              <a:spcAft>
                <a:spcPts val="0"/>
              </a:spcAft>
              <a:buNone/>
            </a:pPr>
            <a:r>
              <a:rPr lang="en"/>
              <a:t>Learn about policies that affect trans athletes: </a:t>
            </a:r>
            <a:r>
              <a:rPr lang="en" u="sng">
                <a:solidFill>
                  <a:schemeClr val="hlink"/>
                </a:solidFill>
                <a:hlinkClick r:id="rId2"/>
              </a:rPr>
              <a:t>https://www.transathlete.com/</a:t>
            </a:r>
            <a:endParaRPr/>
          </a:p>
          <a:p>
            <a:pPr indent="0" lvl="0" marL="0" rtl="0" algn="l">
              <a:spcBef>
                <a:spcPts val="0"/>
              </a:spcBef>
              <a:spcAft>
                <a:spcPts val="0"/>
              </a:spcAft>
              <a:buNone/>
            </a:pPr>
            <a:r>
              <a:rPr lang="en"/>
              <a:t>Schuyler Bailar, trans rights activist: </a:t>
            </a:r>
            <a:r>
              <a:rPr lang="en" u="sng">
                <a:solidFill>
                  <a:schemeClr val="hlink"/>
                </a:solidFill>
                <a:hlinkClick r:id="rId3"/>
              </a:rPr>
              <a:t>http://pinkmantaray.com/links</a:t>
            </a:r>
            <a:r>
              <a:rPr lang="en"/>
              <a: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d0df8bf74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d0df8bf74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Bindu</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cc6225758d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cc6225758d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Fenix</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d0c18ebdb4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d0c18ebdb4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Fenix</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d0c18ebdb4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d0c18ebdb4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Fenix</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a6b6c51015_0_7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a6b6c51015_0_7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a6b6c51015_0_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a6b6c51015_0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Andrea</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d0b11e0a67_0_1: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gd0b11e0a67_0_1:notes"/>
          <p:cNvSpPr txBox="1"/>
          <p:nvPr>
            <p:ph idx="1" type="body"/>
          </p:nvPr>
        </p:nvSpPr>
        <p:spPr>
          <a:xfrm>
            <a:off x="686421" y="4400238"/>
            <a:ext cx="5485200" cy="3600900"/>
          </a:xfrm>
          <a:prstGeom prst="rect">
            <a:avLst/>
          </a:prstGeom>
          <a:noFill/>
          <a:ln>
            <a:noFill/>
          </a:ln>
        </p:spPr>
        <p:txBody>
          <a:bodyPr anchorCtr="0" anchor="t" bIns="44800" lIns="89600" spcFirstLastPara="1" rIns="89600" wrap="square" tIns="44800">
            <a:noAutofit/>
          </a:bodyPr>
          <a:lstStyle/>
          <a:p>
            <a:pPr indent="0" lvl="0" marL="0" rtl="0" algn="l">
              <a:lnSpc>
                <a:spcPct val="100000"/>
              </a:lnSpc>
              <a:spcBef>
                <a:spcPts val="0"/>
              </a:spcBef>
              <a:spcAft>
                <a:spcPts val="0"/>
              </a:spcAft>
              <a:buSzPts val="1400"/>
              <a:buNone/>
            </a:pPr>
            <a:r>
              <a:rPr lang="en"/>
              <a:t>Andrea</a:t>
            </a:r>
            <a:endParaRPr/>
          </a:p>
        </p:txBody>
      </p:sp>
      <p:sp>
        <p:nvSpPr>
          <p:cNvPr id="218" name="Google Shape;218;gd0b11e0a67_0_1:notes"/>
          <p:cNvSpPr txBox="1"/>
          <p:nvPr>
            <p:ph idx="12" type="sldNum"/>
          </p:nvPr>
        </p:nvSpPr>
        <p:spPr>
          <a:xfrm>
            <a:off x="3884026" y="8684926"/>
            <a:ext cx="2972400" cy="459000"/>
          </a:xfrm>
          <a:prstGeom prst="rect">
            <a:avLst/>
          </a:prstGeom>
          <a:noFill/>
          <a:ln>
            <a:noFill/>
          </a:ln>
        </p:spPr>
        <p:txBody>
          <a:bodyPr anchorCtr="0" anchor="b" bIns="44800" lIns="89600" spcFirstLastPara="1" rIns="89600" wrap="square" tIns="44800">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a6b6c51015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a6b6c51015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https://native-land.ca/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Andrea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a6b6c51015_0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a6b6c51015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Andrea</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caaeccb09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caaeccb09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Andrea</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a6b6c51015_0_7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a6b6c51015_0_7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Can briefly show EC website here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a6b6c51015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a6b6c51015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a6b6c51015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a6b6c51015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ceae3163b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ceae3163b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Andrea</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hyperlink" Target="mailto:lopezf@flc.losrios.edu"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www.the519.org/education-training/training-resources/our-resources/creating-authentic-spaces/being-an-effective-trans-ally" TargetMode="External"/><Relationship Id="rId4" Type="http://schemas.openxmlformats.org/officeDocument/2006/relationships/hyperlink" Target="https://www.hrc.org/resources/transgender?utm_source=GS&amp;utm_medium=AD&amp;utm_campaign=BPI-HRC-Grant&amp;utm_content=441711248152&amp;utm_term=what%20is%20trans&amp;gclid=Cj0KCQjw38-DBhDpARIsADJ3kjmAO6GqSDjk4wpXzHKHvXntshUYC2UIBuLmn5L-nNMFJN7N8LugBcAaAqfFEALw_wcB" TargetMode="External"/><Relationship Id="rId11" Type="http://schemas.openxmlformats.org/officeDocument/2006/relationships/hyperlink" Target="https://www.slideshare.net/MidushiPandey/ally-toolkit-54324051" TargetMode="External"/><Relationship Id="rId10" Type="http://schemas.openxmlformats.org/officeDocument/2006/relationships/hyperlink" Target="https://www.glaad.org/transgender/allies" TargetMode="External"/><Relationship Id="rId9" Type="http://schemas.openxmlformats.org/officeDocument/2006/relationships/hyperlink" Target="http://students673.ucr.edu/docsserver/lgbt/trans-tips.pdf" TargetMode="External"/><Relationship Id="rId5" Type="http://schemas.openxmlformats.org/officeDocument/2006/relationships/hyperlink" Target="http://pinkmantaray.com/links" TargetMode="External"/><Relationship Id="rId6" Type="http://schemas.openxmlformats.org/officeDocument/2006/relationships/hyperlink" Target="https://www.minus18.org.au/articles/how-to-be-a-trans-ally" TargetMode="External"/><Relationship Id="rId7" Type="http://schemas.openxmlformats.org/officeDocument/2006/relationships/hyperlink" Target="https://transequality.org/about-transgender" TargetMode="External"/><Relationship Id="rId8" Type="http://schemas.openxmlformats.org/officeDocument/2006/relationships/hyperlink" Target="https://www.transathlete.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instagram.com/pinkmantaray/" TargetMode="External"/><Relationship Id="rId4" Type="http://schemas.openxmlformats.org/officeDocument/2006/relationships/hyperlink" Target="https://www.instagram.com/chnge/" TargetMode="External"/><Relationship Id="rId5" Type="http://schemas.openxmlformats.org/officeDocument/2006/relationships/hyperlink" Target="https://www.instagram.com/impact/" TargetMode="External"/><Relationship Id="rId6" Type="http://schemas.openxmlformats.org/officeDocument/2006/relationships/hyperlink" Target="https://www.instagram.com/translawcenter/?hl=en"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www.hrc.org/campaigns/equality-act" TargetMode="External"/><Relationship Id="rId4" Type="http://schemas.openxmlformats.org/officeDocument/2006/relationships/hyperlink" Target="https://www.transathlete.com/take-action" TargetMode="External"/><Relationship Id="rId5" Type="http://schemas.openxmlformats.org/officeDocument/2006/relationships/hyperlink" Target="https://pinkmantaray.com/contact-your-us-senator" TargetMode="External"/><Relationship Id="rId6" Type="http://schemas.openxmlformats.org/officeDocument/2006/relationships/hyperlink" Target="https://pinkmantaray.com/transbill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give.thetrevorproject.org/give/63307/#!/donation/checkout?c_src=website&amp;c_src2=headerdonatebutton" TargetMode="External"/><Relationship Id="rId4" Type="http://schemas.openxmlformats.org/officeDocument/2006/relationships/hyperlink" Target="https://give.hrc.org/page/62714/donate/1?ea.tracking.id=or_gnr_hrc_homepage2020" TargetMode="External"/><Relationship Id="rId5" Type="http://schemas.openxmlformats.org/officeDocument/2006/relationships/hyperlink" Target="https://www.transjusticefundingproject.org/donate-now/"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bit.ly/ECmentalhealth" TargetMode="External"/><Relationship Id="rId4" Type="http://schemas.openxmlformats.org/officeDocument/2006/relationships/hyperlink" Target="http://bit.ly/losriosopenmic" TargetMode="External"/><Relationship Id="rId5" Type="http://schemas.openxmlformats.org/officeDocument/2006/relationships/hyperlink" Target="http://bit.ly/FLCUpstander"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7.jpg"/><Relationship Id="rId4" Type="http://schemas.openxmlformats.org/officeDocument/2006/relationships/hyperlink" Target="https://www.facebook.com/flcequitycenter" TargetMode="External"/><Relationship Id="rId11" Type="http://schemas.openxmlformats.org/officeDocument/2006/relationships/image" Target="../media/image9.png"/><Relationship Id="rId10" Type="http://schemas.openxmlformats.org/officeDocument/2006/relationships/image" Target="../media/image8.png"/><Relationship Id="rId9" Type="http://schemas.openxmlformats.org/officeDocument/2006/relationships/image" Target="../media/image10.jpg"/><Relationship Id="rId5" Type="http://schemas.openxmlformats.org/officeDocument/2006/relationships/hyperlink" Target="https://twitter.com/flcequitycenter" TargetMode="External"/><Relationship Id="rId6" Type="http://schemas.openxmlformats.org/officeDocument/2006/relationships/hyperlink" Target="https://instagram.com/flcequitycenter" TargetMode="External"/><Relationship Id="rId7" Type="http://schemas.openxmlformats.org/officeDocument/2006/relationships/image" Target="../media/image4.png"/><Relationship Id="rId8"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1931725"/>
            <a:ext cx="8635500" cy="93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Welcome to the </a:t>
            </a:r>
            <a:endParaRPr>
              <a:latin typeface="Century Gothic"/>
              <a:ea typeface="Century Gothic"/>
              <a:cs typeface="Century Gothic"/>
              <a:sym typeface="Century Gothic"/>
            </a:endParaRPr>
          </a:p>
          <a:p>
            <a:pPr indent="0" lvl="0" marL="0" rtl="0" algn="l">
              <a:spcBef>
                <a:spcPts val="0"/>
              </a:spcBef>
              <a:spcAft>
                <a:spcPts val="0"/>
              </a:spcAft>
              <a:buNone/>
            </a:pPr>
            <a:r>
              <a:rPr lang="en">
                <a:latin typeface="Century Gothic"/>
                <a:ea typeface="Century Gothic"/>
                <a:cs typeface="Century Gothic"/>
                <a:sym typeface="Century Gothic"/>
              </a:rPr>
              <a:t>Equity Center</a:t>
            </a:r>
            <a:endParaRPr>
              <a:latin typeface="Century Gothic"/>
              <a:ea typeface="Century Gothic"/>
              <a:cs typeface="Century Gothic"/>
              <a:sym typeface="Century Gothic"/>
            </a:endParaRPr>
          </a:p>
        </p:txBody>
      </p:sp>
      <p:sp>
        <p:nvSpPr>
          <p:cNvPr id="68" name="Google Shape;68;p13"/>
          <p:cNvSpPr txBox="1"/>
          <p:nvPr>
            <p:ph idx="1" type="subTitle"/>
          </p:nvPr>
        </p:nvSpPr>
        <p:spPr>
          <a:xfrm>
            <a:off x="390525" y="2865330"/>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Presented by Andrea Fuertes, Bindu, Fénix, Jaskirat</a:t>
            </a:r>
            <a:endParaRPr/>
          </a:p>
        </p:txBody>
      </p:sp>
      <p:pic>
        <p:nvPicPr>
          <p:cNvPr id="69" name="Google Shape;69;p13"/>
          <p:cNvPicPr preferRelativeResize="0"/>
          <p:nvPr/>
        </p:nvPicPr>
        <p:blipFill>
          <a:blip r:embed="rId3">
            <a:alphaModFix/>
          </a:blip>
          <a:stretch>
            <a:fillRect/>
          </a:stretch>
        </p:blipFill>
        <p:spPr>
          <a:xfrm>
            <a:off x="5842125" y="1078003"/>
            <a:ext cx="2488674" cy="2488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9" name="Shape 119"/>
        <p:cNvGrpSpPr/>
        <p:nvPr/>
      </p:nvGrpSpPr>
      <p:grpSpPr>
        <a:xfrm>
          <a:off x="0" y="0"/>
          <a:ext cx="0" cy="0"/>
          <a:chOff x="0" y="0"/>
          <a:chExt cx="0" cy="0"/>
        </a:xfrm>
      </p:grpSpPr>
      <p:pic>
        <p:nvPicPr>
          <p:cNvPr id="120" name="Google Shape;120;p22"/>
          <p:cNvPicPr preferRelativeResize="0"/>
          <p:nvPr/>
        </p:nvPicPr>
        <p:blipFill>
          <a:blip r:embed="rId3">
            <a:alphaModFix/>
          </a:blip>
          <a:stretch>
            <a:fillRect/>
          </a:stretch>
        </p:blipFill>
        <p:spPr>
          <a:xfrm>
            <a:off x="2152650" y="152400"/>
            <a:ext cx="4838700" cy="483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4" name="Shape 124"/>
        <p:cNvGrpSpPr/>
        <p:nvPr/>
      </p:nvGrpSpPr>
      <p:grpSpPr>
        <a:xfrm>
          <a:off x="0" y="0"/>
          <a:ext cx="0" cy="0"/>
          <a:chOff x="0" y="0"/>
          <a:chExt cx="0" cy="0"/>
        </a:xfrm>
      </p:grpSpPr>
      <p:pic>
        <p:nvPicPr>
          <p:cNvPr id="125" name="Google Shape;125;p23"/>
          <p:cNvPicPr preferRelativeResize="0"/>
          <p:nvPr/>
        </p:nvPicPr>
        <p:blipFill>
          <a:blip r:embed="rId3">
            <a:alphaModFix/>
          </a:blip>
          <a:stretch>
            <a:fillRect/>
          </a:stretch>
        </p:blipFill>
        <p:spPr>
          <a:xfrm>
            <a:off x="2152650" y="152400"/>
            <a:ext cx="4838700" cy="4838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9" name="Shape 129"/>
        <p:cNvGrpSpPr/>
        <p:nvPr/>
      </p:nvGrpSpPr>
      <p:grpSpPr>
        <a:xfrm>
          <a:off x="0" y="0"/>
          <a:ext cx="0" cy="0"/>
          <a:chOff x="0" y="0"/>
          <a:chExt cx="0" cy="0"/>
        </a:xfrm>
      </p:grpSpPr>
      <p:pic>
        <p:nvPicPr>
          <p:cNvPr id="130" name="Google Shape;130;p24"/>
          <p:cNvPicPr preferRelativeResize="0"/>
          <p:nvPr/>
        </p:nvPicPr>
        <p:blipFill>
          <a:blip r:embed="rId3">
            <a:alphaModFix/>
          </a:blip>
          <a:stretch>
            <a:fillRect/>
          </a:stretch>
        </p:blipFill>
        <p:spPr>
          <a:xfrm>
            <a:off x="2152650" y="152400"/>
            <a:ext cx="4838700" cy="483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25"/>
          <p:cNvPicPr preferRelativeResize="0"/>
          <p:nvPr/>
        </p:nvPicPr>
        <p:blipFill>
          <a:blip r:embed="rId3">
            <a:alphaModFix/>
          </a:blip>
          <a:stretch>
            <a:fillRect/>
          </a:stretch>
        </p:blipFill>
        <p:spPr>
          <a:xfrm>
            <a:off x="-1" y="1622075"/>
            <a:ext cx="3521424" cy="3521424"/>
          </a:xfrm>
          <a:prstGeom prst="rect">
            <a:avLst/>
          </a:prstGeom>
          <a:noFill/>
          <a:ln>
            <a:noFill/>
          </a:ln>
        </p:spPr>
      </p:pic>
      <p:sp>
        <p:nvSpPr>
          <p:cNvPr id="136" name="Google Shape;136;p25"/>
          <p:cNvSpPr txBox="1"/>
          <p:nvPr/>
        </p:nvSpPr>
        <p:spPr>
          <a:xfrm>
            <a:off x="590400" y="168625"/>
            <a:ext cx="7963200" cy="175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700">
                <a:latin typeface="Century Gothic"/>
                <a:ea typeface="Century Gothic"/>
                <a:cs typeface="Century Gothic"/>
                <a:sym typeface="Century Gothic"/>
              </a:rPr>
              <a:t>We invite you to our Canvas Course!</a:t>
            </a:r>
            <a:r>
              <a:rPr lang="en" sz="5700">
                <a:latin typeface="Century Gothic"/>
                <a:ea typeface="Century Gothic"/>
                <a:cs typeface="Century Gothic"/>
                <a:sym typeface="Century Gothic"/>
              </a:rPr>
              <a:t> </a:t>
            </a:r>
            <a:endParaRPr sz="5700">
              <a:latin typeface="Century Gothic"/>
              <a:ea typeface="Century Gothic"/>
              <a:cs typeface="Century Gothic"/>
              <a:sym typeface="Century Gothic"/>
            </a:endParaRPr>
          </a:p>
        </p:txBody>
      </p:sp>
      <p:sp>
        <p:nvSpPr>
          <p:cNvPr id="137" name="Google Shape;137;p25"/>
          <p:cNvSpPr txBox="1"/>
          <p:nvPr/>
        </p:nvSpPr>
        <p:spPr>
          <a:xfrm>
            <a:off x="3445800" y="1934125"/>
            <a:ext cx="5698200" cy="33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rgbClr val="800080"/>
                </a:solidFill>
                <a:highlight>
                  <a:srgbClr val="FFFFFF"/>
                </a:highlight>
                <a:latin typeface="Century Gothic"/>
                <a:ea typeface="Century Gothic"/>
                <a:cs typeface="Century Gothic"/>
                <a:sym typeface="Century Gothic"/>
              </a:rPr>
              <a:t>To join the Canvas course and receive weekly announcements</a:t>
            </a:r>
            <a:r>
              <a:rPr b="1" lang="en" sz="2100">
                <a:solidFill>
                  <a:srgbClr val="FF0000"/>
                </a:solidFill>
                <a:highlight>
                  <a:srgbClr val="FFFFFF"/>
                </a:highlight>
                <a:latin typeface="Century Gothic"/>
                <a:ea typeface="Century Gothic"/>
                <a:cs typeface="Century Gothic"/>
                <a:sym typeface="Century Gothic"/>
              </a:rPr>
              <a:t> </a:t>
            </a:r>
            <a:r>
              <a:rPr lang="en" sz="2100">
                <a:highlight>
                  <a:srgbClr val="FFFFFF"/>
                </a:highlight>
                <a:latin typeface="Century Gothic"/>
                <a:ea typeface="Century Gothic"/>
                <a:cs typeface="Century Gothic"/>
                <a:sym typeface="Century Gothic"/>
              </a:rPr>
              <a:t>that include Zoom links and passwords to access upcoming events, workshops, Drop-In Partners, and potential changes to our weekly schedule, </a:t>
            </a:r>
            <a:r>
              <a:rPr b="1" lang="en" sz="2100">
                <a:solidFill>
                  <a:srgbClr val="800080"/>
                </a:solidFill>
                <a:highlight>
                  <a:srgbClr val="FFFFFF"/>
                </a:highlight>
                <a:latin typeface="Century Gothic"/>
                <a:ea typeface="Century Gothic"/>
                <a:cs typeface="Century Gothic"/>
                <a:sym typeface="Century Gothic"/>
              </a:rPr>
              <a:t>email your full name and w ID number to </a:t>
            </a:r>
            <a:r>
              <a:rPr lang="en" sz="2100" u="sng">
                <a:solidFill>
                  <a:schemeClr val="hlink"/>
                </a:solidFill>
                <a:highlight>
                  <a:srgbClr val="FFFFFF"/>
                </a:highlight>
                <a:latin typeface="Century Gothic"/>
                <a:ea typeface="Century Gothic"/>
                <a:cs typeface="Century Gothic"/>
                <a:sym typeface="Century Gothic"/>
                <a:hlinkClick r:id="rId4"/>
              </a:rPr>
              <a:t>lopezf@flc.losrios.edu </a:t>
            </a:r>
            <a:r>
              <a:rPr lang="en" sz="2100">
                <a:solidFill>
                  <a:srgbClr val="800080"/>
                </a:solidFill>
                <a:highlight>
                  <a:srgbClr val="FFFFFF"/>
                </a:highlight>
                <a:latin typeface="Century Gothic"/>
                <a:ea typeface="Century Gothic"/>
                <a:cs typeface="Century Gothic"/>
                <a:sym typeface="Century Gothic"/>
              </a:rPr>
              <a:t> </a:t>
            </a:r>
            <a:r>
              <a:rPr lang="en" sz="2100">
                <a:solidFill>
                  <a:srgbClr val="008080"/>
                </a:solidFill>
                <a:highlight>
                  <a:srgbClr val="FFFFFF"/>
                </a:highlight>
                <a:latin typeface="Century Gothic"/>
                <a:ea typeface="Century Gothic"/>
                <a:cs typeface="Century Gothic"/>
                <a:sym typeface="Century Gothic"/>
              </a:rPr>
              <a:t>with the subject "Join Canvas"</a:t>
            </a:r>
            <a:r>
              <a:rPr b="1" lang="en" sz="2100">
                <a:solidFill>
                  <a:srgbClr val="000080"/>
                </a:solidFill>
                <a:highlight>
                  <a:srgbClr val="FFFFFF"/>
                </a:highlight>
                <a:latin typeface="Century Gothic"/>
                <a:ea typeface="Century Gothic"/>
                <a:cs typeface="Century Gothic"/>
                <a:sym typeface="Century Gothic"/>
              </a:rPr>
              <a:t>. </a:t>
            </a:r>
            <a:r>
              <a:rPr lang="en" sz="2100">
                <a:solidFill>
                  <a:srgbClr val="092A31"/>
                </a:solidFill>
                <a:highlight>
                  <a:srgbClr val="FFFFFF"/>
                </a:highlight>
                <a:latin typeface="Century Gothic"/>
                <a:ea typeface="Century Gothic"/>
                <a:cs typeface="Century Gothic"/>
                <a:sym typeface="Century Gothic"/>
              </a:rPr>
              <a:t>Be sure to "accept" the course invitation!</a:t>
            </a:r>
            <a:endParaRPr sz="2300">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6"/>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300">
                <a:latin typeface="Century Gothic"/>
                <a:ea typeface="Century Gothic"/>
                <a:cs typeface="Century Gothic"/>
                <a:sym typeface="Century Gothic"/>
              </a:rPr>
              <a:t>TRANGENDER RIGHTS AND ADVOCACY</a:t>
            </a:r>
            <a:endParaRPr sz="3300">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Community Agreements</a:t>
            </a:r>
            <a:endParaRPr>
              <a:latin typeface="Century Gothic"/>
              <a:ea typeface="Century Gothic"/>
              <a:cs typeface="Century Gothic"/>
              <a:sym typeface="Century Gothic"/>
            </a:endParaRPr>
          </a:p>
        </p:txBody>
      </p:sp>
      <p:sp>
        <p:nvSpPr>
          <p:cNvPr id="148" name="Google Shape;148;p27"/>
          <p:cNvSpPr txBox="1"/>
          <p:nvPr>
            <p:ph idx="1" type="body"/>
          </p:nvPr>
        </p:nvSpPr>
        <p:spPr>
          <a:xfrm>
            <a:off x="184900" y="1832150"/>
            <a:ext cx="8757600" cy="27972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Clr>
                <a:srgbClr val="000000"/>
              </a:buClr>
              <a:buSzPts val="1900"/>
              <a:buFont typeface="Century Gothic"/>
              <a:buAutoNum type="arabicPeriod"/>
            </a:pPr>
            <a:r>
              <a:rPr lang="en" sz="1900">
                <a:solidFill>
                  <a:srgbClr val="000000"/>
                </a:solidFill>
                <a:latin typeface="Century Gothic"/>
                <a:ea typeface="Century Gothic"/>
                <a:cs typeface="Century Gothic"/>
                <a:sym typeface="Century Gothic"/>
              </a:rPr>
              <a:t>RESPECT each other </a:t>
            </a:r>
            <a:endParaRPr sz="1900">
              <a:solidFill>
                <a:srgbClr val="000000"/>
              </a:solidFill>
              <a:latin typeface="Century Gothic"/>
              <a:ea typeface="Century Gothic"/>
              <a:cs typeface="Century Gothic"/>
              <a:sym typeface="Century Gothic"/>
            </a:endParaRPr>
          </a:p>
          <a:p>
            <a:pPr indent="-349250" lvl="0" marL="457200" rtl="0" algn="l">
              <a:spcBef>
                <a:spcPts val="0"/>
              </a:spcBef>
              <a:spcAft>
                <a:spcPts val="0"/>
              </a:spcAft>
              <a:buClr>
                <a:srgbClr val="000000"/>
              </a:buClr>
              <a:buSzPts val="1900"/>
              <a:buFont typeface="Century Gothic"/>
              <a:buAutoNum type="arabicPeriod"/>
            </a:pPr>
            <a:r>
              <a:rPr lang="en" sz="1900">
                <a:solidFill>
                  <a:srgbClr val="000000"/>
                </a:solidFill>
                <a:latin typeface="Century Gothic"/>
                <a:ea typeface="Century Gothic"/>
                <a:cs typeface="Century Gothic"/>
                <a:sym typeface="Century Gothic"/>
              </a:rPr>
              <a:t>SHARE THE SPACE</a:t>
            </a:r>
            <a:endParaRPr sz="1900">
              <a:solidFill>
                <a:srgbClr val="000000"/>
              </a:solidFill>
              <a:latin typeface="Century Gothic"/>
              <a:ea typeface="Century Gothic"/>
              <a:cs typeface="Century Gothic"/>
              <a:sym typeface="Century Gothic"/>
            </a:endParaRPr>
          </a:p>
          <a:p>
            <a:pPr indent="-349250" lvl="0" marL="457200" rtl="0" algn="l">
              <a:spcBef>
                <a:spcPts val="0"/>
              </a:spcBef>
              <a:spcAft>
                <a:spcPts val="0"/>
              </a:spcAft>
              <a:buClr>
                <a:srgbClr val="000000"/>
              </a:buClr>
              <a:buSzPts val="1900"/>
              <a:buFont typeface="Century Gothic"/>
              <a:buAutoNum type="arabicPeriod"/>
            </a:pPr>
            <a:r>
              <a:rPr lang="en" sz="1900">
                <a:solidFill>
                  <a:srgbClr val="000000"/>
                </a:solidFill>
                <a:latin typeface="Century Gothic"/>
                <a:ea typeface="Century Gothic"/>
                <a:cs typeface="Century Gothic"/>
                <a:sym typeface="Century Gothic"/>
              </a:rPr>
              <a:t>CONFIDENTIALITY. What’s said here, stays here. What’s learned here, leaves here.</a:t>
            </a:r>
            <a:endParaRPr sz="1900">
              <a:solidFill>
                <a:srgbClr val="000000"/>
              </a:solidFill>
              <a:latin typeface="Century Gothic"/>
              <a:ea typeface="Century Gothic"/>
              <a:cs typeface="Century Gothic"/>
              <a:sym typeface="Century Gothic"/>
            </a:endParaRPr>
          </a:p>
          <a:p>
            <a:pPr indent="-349250" lvl="0" marL="457200" rtl="0" algn="l">
              <a:spcBef>
                <a:spcPts val="0"/>
              </a:spcBef>
              <a:spcAft>
                <a:spcPts val="0"/>
              </a:spcAft>
              <a:buClr>
                <a:srgbClr val="000000"/>
              </a:buClr>
              <a:buSzPts val="1900"/>
              <a:buFont typeface="Century Gothic"/>
              <a:buAutoNum type="arabicPeriod"/>
            </a:pPr>
            <a:r>
              <a:rPr lang="en" sz="1900">
                <a:solidFill>
                  <a:srgbClr val="000000"/>
                </a:solidFill>
                <a:latin typeface="Century Gothic"/>
                <a:ea typeface="Century Gothic"/>
                <a:cs typeface="Century Gothic"/>
                <a:sym typeface="Century Gothic"/>
              </a:rPr>
              <a:t>CONTENT WARNING. Some content that is being shared may be triggering. Please share a Content Warning if what you share might trigger others. </a:t>
            </a:r>
            <a:endParaRPr sz="1900">
              <a:solidFill>
                <a:srgbClr val="000000"/>
              </a:solidFill>
              <a:latin typeface="Century Gothic"/>
              <a:ea typeface="Century Gothic"/>
              <a:cs typeface="Century Gothic"/>
              <a:sym typeface="Century Gothic"/>
            </a:endParaRPr>
          </a:p>
          <a:p>
            <a:pPr indent="-349250" lvl="0" marL="457200" rtl="0" algn="l">
              <a:spcBef>
                <a:spcPts val="0"/>
              </a:spcBef>
              <a:spcAft>
                <a:spcPts val="0"/>
              </a:spcAft>
              <a:buClr>
                <a:srgbClr val="000000"/>
              </a:buClr>
              <a:buSzPts val="1900"/>
              <a:buFont typeface="Century Gothic"/>
              <a:buAutoNum type="arabicPeriod"/>
            </a:pPr>
            <a:r>
              <a:rPr lang="en" sz="1900">
                <a:solidFill>
                  <a:srgbClr val="000000"/>
                </a:solidFill>
                <a:latin typeface="Century Gothic"/>
                <a:ea typeface="Century Gothic"/>
                <a:cs typeface="Century Gothic"/>
                <a:sym typeface="Century Gothic"/>
              </a:rPr>
              <a:t>BROKEN AGREEMENTS. Those not adhering to the community agreements, will be removed from the forum.</a:t>
            </a:r>
            <a:endParaRPr sz="2800">
              <a:solidFill>
                <a:srgbClr val="000000"/>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Anti-transgender legislation</a:t>
            </a:r>
            <a:endParaRPr>
              <a:latin typeface="Century Gothic"/>
              <a:ea typeface="Century Gothic"/>
              <a:cs typeface="Century Gothic"/>
              <a:sym typeface="Century Gothic"/>
            </a:endParaRPr>
          </a:p>
        </p:txBody>
      </p:sp>
      <p:sp>
        <p:nvSpPr>
          <p:cNvPr id="154" name="Google Shape;154;p28"/>
          <p:cNvSpPr txBox="1"/>
          <p:nvPr>
            <p:ph idx="1" type="body"/>
          </p:nvPr>
        </p:nvSpPr>
        <p:spPr>
          <a:xfrm>
            <a:off x="195775" y="1779750"/>
            <a:ext cx="8498100" cy="293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500">
              <a:latin typeface="Roboto Condensed"/>
              <a:ea typeface="Roboto Condensed"/>
              <a:cs typeface="Roboto Condensed"/>
              <a:sym typeface="Roboto Condensed"/>
            </a:endParaRPr>
          </a:p>
          <a:p>
            <a:pPr indent="0" lvl="0" marL="0" rtl="0" algn="l">
              <a:spcBef>
                <a:spcPts val="0"/>
              </a:spcBef>
              <a:spcAft>
                <a:spcPts val="0"/>
              </a:spcAft>
              <a:buNone/>
            </a:pPr>
            <a:r>
              <a:rPr lang="en" sz="1500">
                <a:latin typeface="Century Gothic"/>
                <a:ea typeface="Century Gothic"/>
                <a:cs typeface="Century Gothic"/>
                <a:sym typeface="Century Gothic"/>
              </a:rPr>
              <a:t>Texas SB 1311</a:t>
            </a:r>
            <a:endParaRPr sz="1500">
              <a:latin typeface="Century Gothic"/>
              <a:ea typeface="Century Gothic"/>
              <a:cs typeface="Century Gothic"/>
              <a:sym typeface="Century Gothic"/>
            </a:endParaRPr>
          </a:p>
          <a:p>
            <a:pPr indent="0" lvl="0" marL="0" rtl="0" algn="l">
              <a:spcBef>
                <a:spcPts val="0"/>
              </a:spcBef>
              <a:spcAft>
                <a:spcPts val="0"/>
              </a:spcAft>
              <a:buNone/>
            </a:pPr>
            <a:r>
              <a:rPr lang="en" sz="1500">
                <a:latin typeface="Century Gothic"/>
                <a:ea typeface="Century Gothic"/>
                <a:cs typeface="Century Gothic"/>
                <a:sym typeface="Century Gothic"/>
              </a:rPr>
              <a:t>Provision of professional liability insurance coverage for gender transition or gender reassignment medical procedures and treatments for certain children </a:t>
            </a:r>
            <a:endParaRPr sz="1500">
              <a:latin typeface="Century Gothic"/>
              <a:ea typeface="Century Gothic"/>
              <a:cs typeface="Century Gothic"/>
              <a:sym typeface="Century Gothic"/>
            </a:endParaRPr>
          </a:p>
          <a:p>
            <a:pPr indent="0" lvl="0" marL="0" rtl="0" algn="l">
              <a:spcBef>
                <a:spcPts val="0"/>
              </a:spcBef>
              <a:spcAft>
                <a:spcPts val="0"/>
              </a:spcAft>
              <a:buNone/>
            </a:pPr>
            <a:r>
              <a:rPr lang="en" sz="1500">
                <a:latin typeface="Century Gothic"/>
                <a:ea typeface="Century Gothic"/>
                <a:cs typeface="Century Gothic"/>
                <a:sym typeface="Century Gothic"/>
              </a:rPr>
              <a:t> </a:t>
            </a:r>
            <a:endParaRPr sz="1500">
              <a:latin typeface="Century Gothic"/>
              <a:ea typeface="Century Gothic"/>
              <a:cs typeface="Century Gothic"/>
              <a:sym typeface="Century Gothic"/>
            </a:endParaRPr>
          </a:p>
          <a:p>
            <a:pPr indent="0" lvl="0" marL="0" rtl="0" algn="l">
              <a:spcBef>
                <a:spcPts val="0"/>
              </a:spcBef>
              <a:spcAft>
                <a:spcPts val="0"/>
              </a:spcAft>
              <a:buNone/>
            </a:pPr>
            <a:r>
              <a:rPr lang="en" sz="1500">
                <a:latin typeface="Century Gothic"/>
                <a:ea typeface="Century Gothic"/>
                <a:cs typeface="Century Gothic"/>
                <a:sym typeface="Century Gothic"/>
              </a:rPr>
              <a:t>South Carolina HB 407 </a:t>
            </a:r>
            <a:endParaRPr sz="1500">
              <a:latin typeface="Century Gothic"/>
              <a:ea typeface="Century Gothic"/>
              <a:cs typeface="Century Gothic"/>
              <a:sym typeface="Century Gothic"/>
            </a:endParaRPr>
          </a:p>
          <a:p>
            <a:pPr indent="0" lvl="0" marL="0" rtl="0" algn="l">
              <a:spcBef>
                <a:spcPts val="0"/>
              </a:spcBef>
              <a:spcAft>
                <a:spcPts val="0"/>
              </a:spcAft>
              <a:buNone/>
            </a:pPr>
            <a:r>
              <a:rPr lang="en" sz="1500">
                <a:latin typeface="Century Gothic"/>
                <a:ea typeface="Century Gothic"/>
                <a:cs typeface="Century Gothic"/>
                <a:sym typeface="Century Gothic"/>
              </a:rPr>
              <a:t>An anti- transgender medical care ban that prohibits the performance of a medical procedure or the prescription or issuance of medication, to a minor that is intended to alter the appearance of the minor’s gender or delay puberty.</a:t>
            </a:r>
            <a:endParaRPr sz="1500">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Anti-transgender legislation continued..</a:t>
            </a:r>
            <a:endParaRPr>
              <a:latin typeface="Century Gothic"/>
              <a:ea typeface="Century Gothic"/>
              <a:cs typeface="Century Gothic"/>
              <a:sym typeface="Century Gothic"/>
            </a:endParaRPr>
          </a:p>
        </p:txBody>
      </p:sp>
      <p:sp>
        <p:nvSpPr>
          <p:cNvPr id="160" name="Google Shape;160;p29"/>
          <p:cNvSpPr txBox="1"/>
          <p:nvPr>
            <p:ph idx="1" type="body"/>
          </p:nvPr>
        </p:nvSpPr>
        <p:spPr>
          <a:xfrm>
            <a:off x="195900" y="1683075"/>
            <a:ext cx="8498100" cy="327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50">
                <a:latin typeface="Century Gothic"/>
                <a:ea typeface="Century Gothic"/>
                <a:cs typeface="Century Gothic"/>
                <a:sym typeface="Century Gothic"/>
              </a:rPr>
              <a:t>Michigan SB 218 </a:t>
            </a:r>
            <a:endParaRPr sz="1250">
              <a:latin typeface="Century Gothic"/>
              <a:ea typeface="Century Gothic"/>
              <a:cs typeface="Century Gothic"/>
              <a:sym typeface="Century Gothic"/>
            </a:endParaRPr>
          </a:p>
          <a:p>
            <a:pPr indent="0" lvl="0" marL="0" rtl="0" algn="l">
              <a:spcBef>
                <a:spcPts val="0"/>
              </a:spcBef>
              <a:spcAft>
                <a:spcPts val="0"/>
              </a:spcAft>
              <a:buNone/>
            </a:pPr>
            <a:r>
              <a:rPr lang="en" sz="1250">
                <a:latin typeface="Century Gothic"/>
                <a:ea typeface="Century Gothic"/>
                <a:cs typeface="Century Gothic"/>
                <a:sym typeface="Century Gothic"/>
              </a:rPr>
              <a:t>An anti- transgender sports ban, if a school designates a team in a interscholastic athletic activity offered to kids enrolled at the school as a girls’, women’s’ or female team, a requirement is that each person who is selected to compete on that team must be female based on biological sex. The same applies for males. </a:t>
            </a:r>
            <a:endParaRPr sz="1250">
              <a:latin typeface="Century Gothic"/>
              <a:ea typeface="Century Gothic"/>
              <a:cs typeface="Century Gothic"/>
              <a:sym typeface="Century Gothic"/>
            </a:endParaRPr>
          </a:p>
          <a:p>
            <a:pPr indent="0" lvl="0" marL="0" rtl="0" algn="l">
              <a:spcBef>
                <a:spcPts val="0"/>
              </a:spcBef>
              <a:spcAft>
                <a:spcPts val="0"/>
              </a:spcAft>
              <a:buNone/>
            </a:pPr>
            <a:r>
              <a:t/>
            </a:r>
            <a:endParaRPr sz="1250">
              <a:latin typeface="Century Gothic"/>
              <a:ea typeface="Century Gothic"/>
              <a:cs typeface="Century Gothic"/>
              <a:sym typeface="Century Gothic"/>
            </a:endParaRPr>
          </a:p>
          <a:p>
            <a:pPr indent="0" lvl="0" marL="0" rtl="0" algn="l">
              <a:spcBef>
                <a:spcPts val="0"/>
              </a:spcBef>
              <a:spcAft>
                <a:spcPts val="0"/>
              </a:spcAft>
              <a:buNone/>
            </a:pPr>
            <a:r>
              <a:rPr lang="en" sz="1250">
                <a:latin typeface="Century Gothic"/>
                <a:ea typeface="Century Gothic"/>
                <a:cs typeface="Century Gothic"/>
                <a:sym typeface="Century Gothic"/>
              </a:rPr>
              <a:t>Arkansa HB 1570 </a:t>
            </a:r>
            <a:endParaRPr sz="1250">
              <a:latin typeface="Century Gothic"/>
              <a:ea typeface="Century Gothic"/>
              <a:cs typeface="Century Gothic"/>
              <a:sym typeface="Century Gothic"/>
            </a:endParaRPr>
          </a:p>
          <a:p>
            <a:pPr indent="0" lvl="0" marL="0" rtl="0" algn="l">
              <a:spcBef>
                <a:spcPts val="0"/>
              </a:spcBef>
              <a:spcAft>
                <a:spcPts val="0"/>
              </a:spcAft>
              <a:buNone/>
            </a:pPr>
            <a:r>
              <a:rPr lang="en" sz="1250">
                <a:latin typeface="Century Gothic"/>
                <a:ea typeface="Century Gothic"/>
                <a:cs typeface="Century Gothic"/>
                <a:sym typeface="Century Gothic"/>
              </a:rPr>
              <a:t>The most extreme anti-trans law yet; bans doctors from providing any form of gender-affirming healthcare to transgender people under the age of 18. This bill makes Arkansas the first state to make such treatment illegal</a:t>
            </a:r>
            <a:endParaRPr sz="1250">
              <a:latin typeface="Century Gothic"/>
              <a:ea typeface="Century Gothic"/>
              <a:cs typeface="Century Gothic"/>
              <a:sym typeface="Century Gothic"/>
            </a:endParaRPr>
          </a:p>
          <a:p>
            <a:pPr indent="-307975" lvl="0" marL="457200" rtl="0" algn="l">
              <a:spcBef>
                <a:spcPts val="0"/>
              </a:spcBef>
              <a:spcAft>
                <a:spcPts val="0"/>
              </a:spcAft>
              <a:buSzPts val="1250"/>
              <a:buFont typeface="Century Gothic"/>
              <a:buChar char="-"/>
            </a:pPr>
            <a:r>
              <a:rPr lang="en" sz="1250">
                <a:latin typeface="Century Gothic"/>
                <a:ea typeface="Century Gothic"/>
                <a:cs typeface="Century Gothic"/>
                <a:sym typeface="Century Gothic"/>
              </a:rPr>
              <a:t>Introduced in February this year. House passed the bill on March 10th which then went to the Arkansas Senate. The Senate passed the bill on March 29th. Governor Asa Hutchinson vetoed the bill on April 5th, saying that it would “set new standards of legislative </a:t>
            </a:r>
            <a:r>
              <a:rPr lang="en" sz="1250">
                <a:latin typeface="Century Gothic"/>
                <a:ea typeface="Century Gothic"/>
                <a:cs typeface="Century Gothic"/>
                <a:sym typeface="Century Gothic"/>
              </a:rPr>
              <a:t>interference</a:t>
            </a:r>
            <a:r>
              <a:rPr lang="en" sz="1250">
                <a:latin typeface="Century Gothic"/>
                <a:ea typeface="Century Gothic"/>
                <a:cs typeface="Century Gothic"/>
                <a:sym typeface="Century Gothic"/>
              </a:rPr>
              <a:t>”. The next day, the state legislature overrode the </a:t>
            </a:r>
            <a:r>
              <a:rPr lang="en" sz="1250">
                <a:latin typeface="Century Gothic"/>
                <a:ea typeface="Century Gothic"/>
                <a:cs typeface="Century Gothic"/>
                <a:sym typeface="Century Gothic"/>
              </a:rPr>
              <a:t>governor's</a:t>
            </a:r>
            <a:r>
              <a:rPr lang="en" sz="1250">
                <a:latin typeface="Century Gothic"/>
                <a:ea typeface="Century Gothic"/>
                <a:cs typeface="Century Gothic"/>
                <a:sym typeface="Century Gothic"/>
              </a:rPr>
              <a:t> veto allowing the bill to pass. </a:t>
            </a:r>
            <a:endParaRPr sz="1250">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0"/>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Tool Kits and </a:t>
            </a:r>
            <a:r>
              <a:rPr lang="en">
                <a:latin typeface="Century Gothic"/>
                <a:ea typeface="Century Gothic"/>
                <a:cs typeface="Century Gothic"/>
                <a:sym typeface="Century Gothic"/>
              </a:rPr>
              <a:t>Educational Resources</a:t>
            </a:r>
            <a:endParaRPr>
              <a:latin typeface="Century Gothic"/>
              <a:ea typeface="Century Gothic"/>
              <a:cs typeface="Century Gothic"/>
              <a:sym typeface="Century Gothic"/>
            </a:endParaRPr>
          </a:p>
        </p:txBody>
      </p:sp>
      <p:pic>
        <p:nvPicPr>
          <p:cNvPr id="166" name="Google Shape;166;p30"/>
          <p:cNvPicPr preferRelativeResize="0"/>
          <p:nvPr/>
        </p:nvPicPr>
        <p:blipFill>
          <a:blip r:embed="rId3">
            <a:alphaModFix/>
          </a:blip>
          <a:stretch>
            <a:fillRect/>
          </a:stretch>
        </p:blipFill>
        <p:spPr>
          <a:xfrm>
            <a:off x="2181055" y="169850"/>
            <a:ext cx="4803799" cy="48037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par>
                                <p:cTn fill="hold" nodeType="withEffect" presetClass="exit" presetID="10" presetSubtype="0">
                                  <p:stCondLst>
                                    <p:cond delay="0"/>
                                  </p:stCondLst>
                                  <p:childTnLst>
                                    <p:animEffect filter="fade" transition="out">
                                      <p:cBhvr>
                                        <p:cTn dur="1100"/>
                                        <p:tgtEl>
                                          <p:spTgt spid="165"/>
                                        </p:tgtEl>
                                      </p:cBhvr>
                                    </p:animEffect>
                                    <p:set>
                                      <p:cBhvr>
                                        <p:cTn dur="1" fill="hold">
                                          <p:stCondLst>
                                            <p:cond delay="1100"/>
                                          </p:stCondLst>
                                        </p:cTn>
                                        <p:tgtEl>
                                          <p:spTgt spid="16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1"/>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Tool Kits and Educational Resources</a:t>
            </a:r>
            <a:endParaRPr/>
          </a:p>
        </p:txBody>
      </p:sp>
      <p:pic>
        <p:nvPicPr>
          <p:cNvPr id="172" name="Google Shape;172;p31"/>
          <p:cNvPicPr preferRelativeResize="0"/>
          <p:nvPr/>
        </p:nvPicPr>
        <p:blipFill>
          <a:blip r:embed="rId3">
            <a:alphaModFix/>
          </a:blip>
          <a:stretch>
            <a:fillRect/>
          </a:stretch>
        </p:blipFill>
        <p:spPr>
          <a:xfrm>
            <a:off x="2976851" y="107863"/>
            <a:ext cx="3190301" cy="4927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par>
                                <p:cTn fill="hold" nodeType="withEffect" presetClass="exit" presetID="10" presetSubtype="0">
                                  <p:stCondLst>
                                    <p:cond delay="0"/>
                                  </p:stCondLst>
                                  <p:childTnLst>
                                    <p:animEffect filter="fade" transition="out">
                                      <p:cBhvr>
                                        <p:cTn dur="1000"/>
                                        <p:tgtEl>
                                          <p:spTgt spid="171"/>
                                        </p:tgtEl>
                                      </p:cBhvr>
                                    </p:animEffect>
                                    <p:set>
                                      <p:cBhvr>
                                        <p:cTn dur="1" fill="hold">
                                          <p:stCondLst>
                                            <p:cond delay="1000"/>
                                          </p:stCondLst>
                                        </p:cTn>
                                        <p:tgtEl>
                                          <p:spTgt spid="17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4"/>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INTRODUCTIONS</a:t>
            </a:r>
            <a:endParaRPr>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2"/>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Tool Kits and Educational Resources</a:t>
            </a:r>
            <a:endParaRPr>
              <a:latin typeface="Century Gothic"/>
              <a:ea typeface="Century Gothic"/>
              <a:cs typeface="Century Gothic"/>
              <a:sym typeface="Century Gothic"/>
            </a:endParaRPr>
          </a:p>
        </p:txBody>
      </p:sp>
      <p:sp>
        <p:nvSpPr>
          <p:cNvPr id="178" name="Google Shape;178;p32"/>
          <p:cNvSpPr txBox="1"/>
          <p:nvPr>
            <p:ph idx="1" type="body"/>
          </p:nvPr>
        </p:nvSpPr>
        <p:spPr>
          <a:xfrm>
            <a:off x="471900" y="1740950"/>
            <a:ext cx="8222100" cy="34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00000"/>
                </a:solidFill>
                <a:latin typeface="Century Gothic"/>
                <a:ea typeface="Century Gothic"/>
                <a:cs typeface="Century Gothic"/>
                <a:sym typeface="Century Gothic"/>
              </a:rPr>
              <a:t>Website &amp; </a:t>
            </a:r>
            <a:r>
              <a:rPr lang="en" sz="1600">
                <a:solidFill>
                  <a:srgbClr val="000000"/>
                </a:solidFill>
                <a:latin typeface="Century Gothic"/>
                <a:ea typeface="Century Gothic"/>
                <a:cs typeface="Century Gothic"/>
                <a:sym typeface="Century Gothic"/>
              </a:rPr>
              <a:t>Articles</a:t>
            </a:r>
            <a:r>
              <a:rPr lang="en" sz="1600">
                <a:solidFill>
                  <a:srgbClr val="000000"/>
                </a:solidFill>
                <a:latin typeface="Century Gothic"/>
                <a:ea typeface="Century Gothic"/>
                <a:cs typeface="Century Gothic"/>
                <a:sym typeface="Century Gothic"/>
              </a:rPr>
              <a:t> to Learn How To Be An Effective </a:t>
            </a:r>
            <a:r>
              <a:rPr lang="en" sz="1600">
                <a:solidFill>
                  <a:srgbClr val="000000"/>
                </a:solidFill>
                <a:latin typeface="Century Gothic"/>
                <a:ea typeface="Century Gothic"/>
                <a:cs typeface="Century Gothic"/>
                <a:sym typeface="Century Gothic"/>
              </a:rPr>
              <a:t>Trans Ally:</a:t>
            </a:r>
            <a:endParaRPr sz="1600">
              <a:solidFill>
                <a:srgbClr val="000000"/>
              </a:solidFill>
              <a:latin typeface="Century Gothic"/>
              <a:ea typeface="Century Gothic"/>
              <a:cs typeface="Century Gothic"/>
              <a:sym typeface="Century Gothic"/>
            </a:endParaRPr>
          </a:p>
          <a:p>
            <a:pPr indent="-317500" lvl="0" marL="457200" rtl="0" algn="l">
              <a:spcBef>
                <a:spcPts val="1600"/>
              </a:spcBef>
              <a:spcAft>
                <a:spcPts val="0"/>
              </a:spcAft>
              <a:buClr>
                <a:srgbClr val="737373"/>
              </a:buClr>
              <a:buSzPts val="1400"/>
              <a:buFont typeface="Century Gothic"/>
              <a:buChar char="●"/>
            </a:pPr>
            <a:r>
              <a:rPr lang="en" sz="1600" u="sng">
                <a:solidFill>
                  <a:schemeClr val="hlink"/>
                </a:solidFill>
                <a:latin typeface="Century Gothic"/>
                <a:ea typeface="Century Gothic"/>
                <a:cs typeface="Century Gothic"/>
                <a:sym typeface="Century Gothic"/>
                <a:hlinkClick r:id="rId3"/>
              </a:rPr>
              <a:t>The 519 Guide To Be An Effective Trans Ally</a:t>
            </a:r>
            <a:r>
              <a:rPr lang="en" sz="1600">
                <a:solidFill>
                  <a:srgbClr val="000000"/>
                </a:solidFill>
                <a:latin typeface="Century Gothic"/>
                <a:ea typeface="Century Gothic"/>
                <a:cs typeface="Century Gothic"/>
                <a:sym typeface="Century Gothic"/>
              </a:rPr>
              <a:t> </a:t>
            </a:r>
            <a:endParaRPr sz="1600">
              <a:solidFill>
                <a:srgbClr val="000000"/>
              </a:solidFill>
              <a:latin typeface="Century Gothic"/>
              <a:ea typeface="Century Gothic"/>
              <a:cs typeface="Century Gothic"/>
              <a:sym typeface="Century Gothic"/>
            </a:endParaRPr>
          </a:p>
          <a:p>
            <a:pPr indent="-317500" lvl="0" marL="457200" rtl="0" algn="l">
              <a:spcBef>
                <a:spcPts val="0"/>
              </a:spcBef>
              <a:spcAft>
                <a:spcPts val="0"/>
              </a:spcAft>
              <a:buClr>
                <a:srgbClr val="737373"/>
              </a:buClr>
              <a:buSzPts val="1400"/>
              <a:buFont typeface="Century Gothic"/>
              <a:buChar char="●"/>
            </a:pPr>
            <a:r>
              <a:rPr lang="en" sz="1600" u="sng">
                <a:solidFill>
                  <a:schemeClr val="hlink"/>
                </a:solidFill>
                <a:latin typeface="Century Gothic"/>
                <a:ea typeface="Century Gothic"/>
                <a:cs typeface="Century Gothic"/>
                <a:sym typeface="Century Gothic"/>
                <a:hlinkClick r:id="rId4"/>
              </a:rPr>
              <a:t>Human Rights Campaign &amp; Transgender Advocacy</a:t>
            </a:r>
            <a:r>
              <a:rPr lang="en" sz="1600">
                <a:solidFill>
                  <a:srgbClr val="000000"/>
                </a:solidFill>
                <a:latin typeface="Century Gothic"/>
                <a:ea typeface="Century Gothic"/>
                <a:cs typeface="Century Gothic"/>
                <a:sym typeface="Century Gothic"/>
              </a:rPr>
              <a:t> </a:t>
            </a:r>
            <a:endParaRPr sz="1600">
              <a:solidFill>
                <a:srgbClr val="000000"/>
              </a:solidFill>
              <a:latin typeface="Century Gothic"/>
              <a:ea typeface="Century Gothic"/>
              <a:cs typeface="Century Gothic"/>
              <a:sym typeface="Century Gothic"/>
            </a:endParaRPr>
          </a:p>
          <a:p>
            <a:pPr indent="-330200" lvl="0" marL="457200" rtl="0" algn="l">
              <a:spcBef>
                <a:spcPts val="0"/>
              </a:spcBef>
              <a:spcAft>
                <a:spcPts val="0"/>
              </a:spcAft>
              <a:buClr>
                <a:srgbClr val="737373"/>
              </a:buClr>
              <a:buSzPts val="1600"/>
              <a:buFont typeface="Century Gothic"/>
              <a:buChar char="●"/>
            </a:pPr>
            <a:r>
              <a:rPr lang="en" sz="1600" u="sng">
                <a:solidFill>
                  <a:schemeClr val="hlink"/>
                </a:solidFill>
                <a:latin typeface="Century Gothic"/>
                <a:ea typeface="Century Gothic"/>
                <a:cs typeface="Century Gothic"/>
                <a:sym typeface="Century Gothic"/>
                <a:hlinkClick r:id="rId5"/>
              </a:rPr>
              <a:t>Trans Rights Activist - Schuyler Bailar’s Website</a:t>
            </a:r>
            <a:endParaRPr sz="1400">
              <a:latin typeface="Century Gothic"/>
              <a:ea typeface="Century Gothic"/>
              <a:cs typeface="Century Gothic"/>
              <a:sym typeface="Century Gothic"/>
            </a:endParaRPr>
          </a:p>
          <a:p>
            <a:pPr indent="-330200" lvl="0" marL="457200" rtl="0" algn="l">
              <a:spcBef>
                <a:spcPts val="0"/>
              </a:spcBef>
              <a:spcAft>
                <a:spcPts val="0"/>
              </a:spcAft>
              <a:buClr>
                <a:srgbClr val="737373"/>
              </a:buClr>
              <a:buSzPts val="1600"/>
              <a:buFont typeface="Century Gothic"/>
              <a:buChar char="●"/>
            </a:pPr>
            <a:r>
              <a:rPr lang="en" sz="1600" u="sng">
                <a:solidFill>
                  <a:schemeClr val="hlink"/>
                </a:solidFill>
                <a:latin typeface="Century Gothic"/>
                <a:ea typeface="Century Gothic"/>
                <a:cs typeface="Century Gothic"/>
                <a:sym typeface="Century Gothic"/>
                <a:hlinkClick r:id="rId6"/>
              </a:rPr>
              <a:t>How To Be A Trans Ally</a:t>
            </a:r>
            <a:endParaRPr sz="1600">
              <a:latin typeface="Century Gothic"/>
              <a:ea typeface="Century Gothic"/>
              <a:cs typeface="Century Gothic"/>
              <a:sym typeface="Century Gothic"/>
            </a:endParaRPr>
          </a:p>
          <a:p>
            <a:pPr indent="-317500" lvl="0" marL="457200" rtl="0" algn="l">
              <a:spcBef>
                <a:spcPts val="0"/>
              </a:spcBef>
              <a:spcAft>
                <a:spcPts val="0"/>
              </a:spcAft>
              <a:buClr>
                <a:schemeClr val="lt2"/>
              </a:buClr>
              <a:buSzPts val="1400"/>
              <a:buFont typeface="Century Gothic"/>
              <a:buChar char="●"/>
            </a:pPr>
            <a:r>
              <a:rPr lang="en" sz="1600" u="sng">
                <a:solidFill>
                  <a:schemeClr val="hlink"/>
                </a:solidFill>
                <a:latin typeface="Century Gothic"/>
                <a:ea typeface="Century Gothic"/>
                <a:cs typeface="Century Gothic"/>
                <a:sym typeface="Century Gothic"/>
                <a:hlinkClick r:id="rId7"/>
              </a:rPr>
              <a:t>National Center For Transgender Equality</a:t>
            </a:r>
            <a:endParaRPr sz="1400">
              <a:latin typeface="Century Gothic"/>
              <a:ea typeface="Century Gothic"/>
              <a:cs typeface="Century Gothic"/>
              <a:sym typeface="Century Gothic"/>
            </a:endParaRPr>
          </a:p>
          <a:p>
            <a:pPr indent="-330200" lvl="0" marL="457200" rtl="0" algn="l">
              <a:spcBef>
                <a:spcPts val="0"/>
              </a:spcBef>
              <a:spcAft>
                <a:spcPts val="0"/>
              </a:spcAft>
              <a:buClr>
                <a:schemeClr val="lt2"/>
              </a:buClr>
              <a:buSzPts val="1600"/>
              <a:buFont typeface="Century Gothic"/>
              <a:buChar char="●"/>
            </a:pPr>
            <a:r>
              <a:rPr lang="en" sz="1600" u="sng">
                <a:solidFill>
                  <a:schemeClr val="hlink"/>
                </a:solidFill>
                <a:latin typeface="Century Gothic"/>
                <a:ea typeface="Century Gothic"/>
                <a:cs typeface="Century Gothic"/>
                <a:sym typeface="Century Gothic"/>
                <a:hlinkClick r:id="rId8"/>
              </a:rPr>
              <a:t>Resources For Trans Inclusion in Athletics</a:t>
            </a:r>
            <a:endParaRPr sz="1600">
              <a:latin typeface="Century Gothic"/>
              <a:ea typeface="Century Gothic"/>
              <a:cs typeface="Century Gothic"/>
              <a:sym typeface="Century Gothic"/>
            </a:endParaRPr>
          </a:p>
          <a:p>
            <a:pPr indent="-342900" lvl="0" marL="457200" rtl="0" algn="l">
              <a:spcBef>
                <a:spcPts val="0"/>
              </a:spcBef>
              <a:spcAft>
                <a:spcPts val="0"/>
              </a:spcAft>
              <a:buClr>
                <a:srgbClr val="737373"/>
              </a:buClr>
              <a:buSzPts val="1800"/>
              <a:buFont typeface="Century Gothic"/>
              <a:buChar char="●"/>
            </a:pPr>
            <a:r>
              <a:rPr lang="en" sz="1600" u="sng">
                <a:solidFill>
                  <a:schemeClr val="accent5"/>
                </a:solidFill>
                <a:latin typeface="Century Gothic"/>
                <a:ea typeface="Century Gothic"/>
                <a:cs typeface="Century Gothic"/>
                <a:sym typeface="Century Gothic"/>
                <a:hlinkClick r:id="rId9">
                  <a:extLst>
                    <a:ext uri="{A12FA001-AC4F-418D-AE19-62706E023703}">
                      <ahyp:hlinkClr val="tx"/>
                    </a:ext>
                  </a:extLst>
                </a:hlinkClick>
              </a:rPr>
              <a:t>Action Tips for Allies of Trans People</a:t>
            </a:r>
            <a:endParaRPr>
              <a:latin typeface="Century Gothic"/>
              <a:ea typeface="Century Gothic"/>
              <a:cs typeface="Century Gothic"/>
              <a:sym typeface="Century Gothic"/>
            </a:endParaRPr>
          </a:p>
          <a:p>
            <a:pPr indent="-330200" lvl="0" marL="457200" rtl="0" algn="l">
              <a:spcBef>
                <a:spcPts val="0"/>
              </a:spcBef>
              <a:spcAft>
                <a:spcPts val="0"/>
              </a:spcAft>
              <a:buClr>
                <a:srgbClr val="737373"/>
              </a:buClr>
              <a:buSzPts val="1600"/>
              <a:buFont typeface="Century Gothic"/>
              <a:buChar char="●"/>
            </a:pPr>
            <a:r>
              <a:rPr lang="en" sz="1600" u="sng">
                <a:solidFill>
                  <a:schemeClr val="hlink"/>
                </a:solidFill>
                <a:latin typeface="Century Gothic"/>
                <a:ea typeface="Century Gothic"/>
                <a:cs typeface="Century Gothic"/>
                <a:sym typeface="Century Gothic"/>
                <a:hlinkClick r:id="rId10"/>
              </a:rPr>
              <a:t>FAQ About Trans &amp; Nonbinary People</a:t>
            </a:r>
            <a:endParaRPr sz="1400">
              <a:latin typeface="Century Gothic"/>
              <a:ea typeface="Century Gothic"/>
              <a:cs typeface="Century Gothic"/>
              <a:sym typeface="Century Gothic"/>
            </a:endParaRPr>
          </a:p>
          <a:p>
            <a:pPr indent="-330200" lvl="0" marL="457200" rtl="0" algn="l">
              <a:spcBef>
                <a:spcPts val="0"/>
              </a:spcBef>
              <a:spcAft>
                <a:spcPts val="0"/>
              </a:spcAft>
              <a:buClr>
                <a:srgbClr val="737373"/>
              </a:buClr>
              <a:buSzPts val="1600"/>
              <a:buFont typeface="Century Gothic"/>
              <a:buChar char="●"/>
            </a:pPr>
            <a:r>
              <a:rPr lang="en" sz="1600" u="sng">
                <a:solidFill>
                  <a:schemeClr val="hlink"/>
                </a:solidFill>
                <a:latin typeface="Century Gothic"/>
                <a:ea typeface="Century Gothic"/>
                <a:cs typeface="Century Gothic"/>
                <a:sym typeface="Century Gothic"/>
                <a:hlinkClick r:id="rId11"/>
              </a:rPr>
              <a:t>General LGBTQ+ Ally Toolkit</a:t>
            </a:r>
            <a:endParaRPr sz="1600">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3"/>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Social Media Pages To Follow</a:t>
            </a:r>
            <a:endParaRPr>
              <a:latin typeface="Century Gothic"/>
              <a:ea typeface="Century Gothic"/>
              <a:cs typeface="Century Gothic"/>
              <a:sym typeface="Century Gothic"/>
            </a:endParaRPr>
          </a:p>
        </p:txBody>
      </p:sp>
      <p:sp>
        <p:nvSpPr>
          <p:cNvPr id="184" name="Google Shape;184;p33"/>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Instagram Pages: </a:t>
            </a:r>
            <a:endParaRPr>
              <a:latin typeface="Century Gothic"/>
              <a:ea typeface="Century Gothic"/>
              <a:cs typeface="Century Gothic"/>
              <a:sym typeface="Century Gothic"/>
            </a:endParaRPr>
          </a:p>
          <a:p>
            <a:pPr indent="-336550" lvl="0" marL="457200" rtl="0" algn="l">
              <a:spcBef>
                <a:spcPts val="1600"/>
              </a:spcBef>
              <a:spcAft>
                <a:spcPts val="0"/>
              </a:spcAft>
              <a:buSzPts val="1700"/>
              <a:buChar char="●"/>
            </a:pPr>
            <a:r>
              <a:rPr lang="en" sz="1700" u="sng">
                <a:solidFill>
                  <a:schemeClr val="hlink"/>
                </a:solidFill>
                <a:hlinkClick r:id="rId3"/>
              </a:rPr>
              <a:t>@pinkmantaray</a:t>
            </a:r>
            <a:endParaRPr sz="1700"/>
          </a:p>
          <a:p>
            <a:pPr indent="-336550" lvl="0" marL="457200" rtl="0" algn="l">
              <a:spcBef>
                <a:spcPts val="0"/>
              </a:spcBef>
              <a:spcAft>
                <a:spcPts val="0"/>
              </a:spcAft>
              <a:buSzPts val="1700"/>
              <a:buChar char="●"/>
            </a:pPr>
            <a:r>
              <a:rPr lang="en" sz="1700" u="sng">
                <a:solidFill>
                  <a:schemeClr val="hlink"/>
                </a:solidFill>
                <a:hlinkClick r:id="rId4"/>
              </a:rPr>
              <a:t>@chnge</a:t>
            </a:r>
            <a:endParaRPr sz="1700"/>
          </a:p>
          <a:p>
            <a:pPr indent="-336550" lvl="0" marL="457200" rtl="0" algn="l">
              <a:spcBef>
                <a:spcPts val="0"/>
              </a:spcBef>
              <a:spcAft>
                <a:spcPts val="0"/>
              </a:spcAft>
              <a:buSzPts val="1700"/>
              <a:buChar char="●"/>
            </a:pPr>
            <a:r>
              <a:rPr lang="en" sz="1700" u="sng">
                <a:solidFill>
                  <a:schemeClr val="hlink"/>
                </a:solidFill>
                <a:hlinkClick r:id="rId5"/>
              </a:rPr>
              <a:t>@impact</a:t>
            </a:r>
            <a:r>
              <a:rPr lang="en" sz="1700"/>
              <a:t> </a:t>
            </a:r>
            <a:endParaRPr sz="1700"/>
          </a:p>
          <a:p>
            <a:pPr indent="-336550" lvl="0" marL="457200" rtl="0" algn="l">
              <a:lnSpc>
                <a:spcPct val="100000"/>
              </a:lnSpc>
              <a:spcBef>
                <a:spcPts val="0"/>
              </a:spcBef>
              <a:spcAft>
                <a:spcPts val="0"/>
              </a:spcAft>
              <a:buSzPts val="1700"/>
              <a:buChar char="●"/>
            </a:pPr>
            <a:r>
              <a:rPr lang="en" sz="1700" u="sng">
                <a:solidFill>
                  <a:schemeClr val="accent5"/>
                </a:solidFill>
                <a:latin typeface="Arial"/>
                <a:ea typeface="Arial"/>
                <a:cs typeface="Arial"/>
                <a:sym typeface="Arial"/>
                <a:hlinkClick r:id="rId6">
                  <a:extLst>
                    <a:ext uri="{A12FA001-AC4F-418D-AE19-62706E023703}">
                      <ahyp:hlinkClr val="tx"/>
                    </a:ext>
                  </a:extLst>
                </a:hlinkClick>
              </a:rPr>
              <a:t>@translawcenter</a:t>
            </a: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Actions You Can Take</a:t>
            </a:r>
            <a:endParaRPr>
              <a:latin typeface="Century Gothic"/>
              <a:ea typeface="Century Gothic"/>
              <a:cs typeface="Century Gothic"/>
              <a:sym typeface="Century Gothic"/>
            </a:endParaRPr>
          </a:p>
        </p:txBody>
      </p:sp>
      <p:sp>
        <p:nvSpPr>
          <p:cNvPr id="190" name="Google Shape;190;p34"/>
          <p:cNvSpPr txBox="1"/>
          <p:nvPr>
            <p:ph idx="1" type="body"/>
          </p:nvPr>
        </p:nvSpPr>
        <p:spPr>
          <a:xfrm>
            <a:off x="471900" y="1649300"/>
            <a:ext cx="8222100" cy="2710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Century Gothic"/>
              <a:buChar char="●"/>
            </a:pPr>
            <a:r>
              <a:rPr lang="en" sz="1600">
                <a:latin typeface="Century Gothic"/>
                <a:ea typeface="Century Gothic"/>
                <a:cs typeface="Century Gothic"/>
                <a:sym typeface="Century Gothic"/>
              </a:rPr>
              <a:t>The most common ways to take action when it comes to legislation is to </a:t>
            </a:r>
            <a:endParaRPr sz="1600">
              <a:latin typeface="Century Gothic"/>
              <a:ea typeface="Century Gothic"/>
              <a:cs typeface="Century Gothic"/>
              <a:sym typeface="Century Gothic"/>
            </a:endParaRPr>
          </a:p>
          <a:p>
            <a:pPr indent="-323850" lvl="1" marL="914400" rtl="0" algn="l">
              <a:spcBef>
                <a:spcPts val="0"/>
              </a:spcBef>
              <a:spcAft>
                <a:spcPts val="0"/>
              </a:spcAft>
              <a:buSzPts val="1500"/>
              <a:buFont typeface="Century Gothic"/>
              <a:buChar char="○"/>
            </a:pPr>
            <a:r>
              <a:rPr lang="en" sz="1500">
                <a:latin typeface="Century Gothic"/>
                <a:ea typeface="Century Gothic"/>
                <a:cs typeface="Century Gothic"/>
                <a:sym typeface="Century Gothic"/>
              </a:rPr>
              <a:t>Sign petitions that organizations have started </a:t>
            </a:r>
            <a:endParaRPr sz="1500">
              <a:latin typeface="Century Gothic"/>
              <a:ea typeface="Century Gothic"/>
              <a:cs typeface="Century Gothic"/>
              <a:sym typeface="Century Gothic"/>
            </a:endParaRPr>
          </a:p>
          <a:p>
            <a:pPr indent="-323850" lvl="1" marL="914400" rtl="0" algn="l">
              <a:spcBef>
                <a:spcPts val="0"/>
              </a:spcBef>
              <a:spcAft>
                <a:spcPts val="0"/>
              </a:spcAft>
              <a:buSzPts val="1500"/>
              <a:buFont typeface="Century Gothic"/>
              <a:buChar char="○"/>
            </a:pPr>
            <a:r>
              <a:rPr lang="en" sz="1500">
                <a:latin typeface="Century Gothic"/>
                <a:ea typeface="Century Gothic"/>
                <a:cs typeface="Century Gothic"/>
                <a:sym typeface="Century Gothic"/>
              </a:rPr>
              <a:t>Contact (via phone/email) the lawmakers (repr</a:t>
            </a:r>
            <a:r>
              <a:rPr lang="en" sz="1500">
                <a:latin typeface="Century Gothic"/>
                <a:ea typeface="Century Gothic"/>
                <a:cs typeface="Century Gothic"/>
                <a:sym typeface="Century Gothic"/>
              </a:rPr>
              <a:t>esentatives, governor, senators, etc.) of that state and voice your concerns.</a:t>
            </a:r>
            <a:endParaRPr sz="1500">
              <a:latin typeface="Century Gothic"/>
              <a:ea typeface="Century Gothic"/>
              <a:cs typeface="Century Gothic"/>
              <a:sym typeface="Century Gothic"/>
            </a:endParaRPr>
          </a:p>
          <a:p>
            <a:pPr indent="-317500" lvl="2" marL="1371600" rtl="0" algn="l">
              <a:spcBef>
                <a:spcPts val="0"/>
              </a:spcBef>
              <a:spcAft>
                <a:spcPts val="0"/>
              </a:spcAft>
              <a:buSzPts val="1400"/>
              <a:buFont typeface="Century Gothic"/>
              <a:buChar char="■"/>
            </a:pPr>
            <a:r>
              <a:rPr lang="en">
                <a:latin typeface="Century Gothic"/>
                <a:ea typeface="Century Gothic"/>
                <a:cs typeface="Century Gothic"/>
                <a:sym typeface="Century Gothic"/>
              </a:rPr>
              <a:t>As this option, though extremely helpful, is intimidating for many people, leading advocates and organizations typically have pre-filled </a:t>
            </a:r>
            <a:r>
              <a:rPr lang="en">
                <a:latin typeface="Century Gothic"/>
                <a:ea typeface="Century Gothic"/>
                <a:cs typeface="Century Gothic"/>
                <a:sym typeface="Century Gothic"/>
              </a:rPr>
              <a:t>emails</a:t>
            </a:r>
            <a:r>
              <a:rPr lang="en">
                <a:latin typeface="Century Gothic"/>
                <a:ea typeface="Century Gothic"/>
                <a:cs typeface="Century Gothic"/>
                <a:sym typeface="Century Gothic"/>
              </a:rPr>
              <a:t> and messages you can send if you’d like to help but are not sure where to start. </a:t>
            </a:r>
            <a:endParaRPr>
              <a:latin typeface="Century Gothic"/>
              <a:ea typeface="Century Gothic"/>
              <a:cs typeface="Century Gothic"/>
              <a:sym typeface="Century Gothic"/>
            </a:endParaRPr>
          </a:p>
          <a:p>
            <a:pPr indent="-317500" lvl="2" marL="1371600" rtl="0" algn="l">
              <a:spcBef>
                <a:spcPts val="0"/>
              </a:spcBef>
              <a:spcAft>
                <a:spcPts val="0"/>
              </a:spcAft>
              <a:buSzPts val="1400"/>
              <a:buFont typeface="Century Gothic"/>
              <a:buChar char="■"/>
            </a:pPr>
            <a:r>
              <a:rPr lang="en">
                <a:latin typeface="Century Gothic"/>
                <a:ea typeface="Century Gothic"/>
                <a:cs typeface="Century Gothic"/>
                <a:sym typeface="Century Gothic"/>
              </a:rPr>
              <a:t>Important: When using these pre-written options, you should read what you are sending and make slight edits to personalize your email so it is not filtered out as spam when sent. </a:t>
            </a:r>
            <a:endParaRPr>
              <a:latin typeface="Century Gothic"/>
              <a:ea typeface="Century Gothic"/>
              <a:cs typeface="Century Gothic"/>
              <a:sym typeface="Century Gothic"/>
            </a:endParaRPr>
          </a:p>
          <a:p>
            <a:pPr indent="-323850" lvl="1" marL="914400" rtl="0" algn="l">
              <a:spcBef>
                <a:spcPts val="0"/>
              </a:spcBef>
              <a:spcAft>
                <a:spcPts val="0"/>
              </a:spcAft>
              <a:buSzPts val="1500"/>
              <a:buFont typeface="Century Gothic"/>
              <a:buChar char="○"/>
            </a:pPr>
            <a:r>
              <a:rPr lang="en" sz="1500">
                <a:latin typeface="Century Gothic"/>
                <a:ea typeface="Century Gothic"/>
                <a:cs typeface="Century Gothic"/>
                <a:sym typeface="Century Gothic"/>
              </a:rPr>
              <a:t>Donate to organizations and people who are already actively advocating</a:t>
            </a:r>
            <a:endParaRPr sz="1500">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Petitions/</a:t>
            </a:r>
            <a:r>
              <a:rPr lang="en">
                <a:latin typeface="Century Gothic"/>
                <a:ea typeface="Century Gothic"/>
                <a:cs typeface="Century Gothic"/>
                <a:sym typeface="Century Gothic"/>
              </a:rPr>
              <a:t>Phone Calling/Emails</a:t>
            </a:r>
            <a:endParaRPr>
              <a:latin typeface="Century Gothic"/>
              <a:ea typeface="Century Gothic"/>
              <a:cs typeface="Century Gothic"/>
              <a:sym typeface="Century Gothic"/>
            </a:endParaRPr>
          </a:p>
        </p:txBody>
      </p:sp>
      <p:sp>
        <p:nvSpPr>
          <p:cNvPr id="196" name="Google Shape;196;p35"/>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Clr>
                <a:srgbClr val="000080"/>
              </a:buClr>
              <a:buSzPts val="1900"/>
              <a:buFont typeface="Century Gothic"/>
              <a:buChar char="●"/>
            </a:pPr>
            <a:r>
              <a:rPr lang="en" sz="1900" u="sng">
                <a:solidFill>
                  <a:srgbClr val="000080"/>
                </a:solidFill>
                <a:latin typeface="Century Gothic"/>
                <a:ea typeface="Century Gothic"/>
                <a:cs typeface="Century Gothic"/>
                <a:sym typeface="Century Gothic"/>
                <a:hlinkClick r:id="rId3">
                  <a:extLst>
                    <a:ext uri="{A12FA001-AC4F-418D-AE19-62706E023703}">
                      <ahyp:hlinkClr val="tx"/>
                    </a:ext>
                  </a:extLst>
                </a:hlinkClick>
              </a:rPr>
              <a:t>Support the Equality Act with HRC</a:t>
            </a:r>
            <a:endParaRPr sz="1900">
              <a:solidFill>
                <a:srgbClr val="000080"/>
              </a:solidFill>
              <a:latin typeface="Century Gothic"/>
              <a:ea typeface="Century Gothic"/>
              <a:cs typeface="Century Gothic"/>
              <a:sym typeface="Century Gothic"/>
            </a:endParaRPr>
          </a:p>
          <a:p>
            <a:pPr indent="-336550" lvl="1" marL="914400" rtl="0" algn="l">
              <a:spcBef>
                <a:spcPts val="0"/>
              </a:spcBef>
              <a:spcAft>
                <a:spcPts val="0"/>
              </a:spcAft>
              <a:buSzPts val="1700"/>
              <a:buFont typeface="Century Gothic"/>
              <a:buChar char="○"/>
            </a:pPr>
            <a:r>
              <a:rPr lang="en" sz="1700">
                <a:latin typeface="Century Gothic"/>
                <a:ea typeface="Century Gothic"/>
                <a:cs typeface="Century Gothic"/>
                <a:sym typeface="Century Gothic"/>
              </a:rPr>
              <a:t>Calling/emailing congress members, signing petition to support Equality act</a:t>
            </a:r>
            <a:endParaRPr sz="1700">
              <a:latin typeface="Century Gothic"/>
              <a:ea typeface="Century Gothic"/>
              <a:cs typeface="Century Gothic"/>
              <a:sym typeface="Century Gothic"/>
            </a:endParaRPr>
          </a:p>
          <a:p>
            <a:pPr indent="-349250" lvl="0" marL="457200" rtl="0" algn="l">
              <a:spcBef>
                <a:spcPts val="0"/>
              </a:spcBef>
              <a:spcAft>
                <a:spcPts val="0"/>
              </a:spcAft>
              <a:buClr>
                <a:srgbClr val="000080"/>
              </a:buClr>
              <a:buSzPts val="1900"/>
              <a:buFont typeface="Century Gothic"/>
              <a:buChar char="●"/>
            </a:pPr>
            <a:r>
              <a:rPr lang="en" sz="1900" u="sng">
                <a:solidFill>
                  <a:srgbClr val="000080"/>
                </a:solidFill>
                <a:latin typeface="Century Gothic"/>
                <a:ea typeface="Century Gothic"/>
                <a:cs typeface="Century Gothic"/>
                <a:sym typeface="Century Gothic"/>
                <a:hlinkClick r:id="rId4">
                  <a:extLst>
                    <a:ext uri="{A12FA001-AC4F-418D-AE19-62706E023703}">
                      <ahyp:hlinkClr val="tx"/>
                    </a:ext>
                  </a:extLst>
                </a:hlinkClick>
              </a:rPr>
              <a:t>Actions to Support Trans Athletes</a:t>
            </a:r>
            <a:endParaRPr sz="1900">
              <a:solidFill>
                <a:srgbClr val="000080"/>
              </a:solidFill>
              <a:latin typeface="Century Gothic"/>
              <a:ea typeface="Century Gothic"/>
              <a:cs typeface="Century Gothic"/>
              <a:sym typeface="Century Gothic"/>
            </a:endParaRPr>
          </a:p>
          <a:p>
            <a:pPr indent="-336550" lvl="1" marL="914400" rtl="0" algn="l">
              <a:spcBef>
                <a:spcPts val="0"/>
              </a:spcBef>
              <a:spcAft>
                <a:spcPts val="0"/>
              </a:spcAft>
              <a:buSzPts val="1700"/>
              <a:buFont typeface="Century Gothic"/>
              <a:buChar char="○"/>
            </a:pPr>
            <a:r>
              <a:rPr lang="en" sz="1700">
                <a:latin typeface="Century Gothic"/>
                <a:ea typeface="Century Gothic"/>
                <a:cs typeface="Century Gothic"/>
                <a:sym typeface="Century Gothic"/>
              </a:rPr>
              <a:t>Lists all current anti-trans athlete bills and possible actions</a:t>
            </a:r>
            <a:endParaRPr sz="1700">
              <a:latin typeface="Century Gothic"/>
              <a:ea typeface="Century Gothic"/>
              <a:cs typeface="Century Gothic"/>
              <a:sym typeface="Century Gothic"/>
            </a:endParaRPr>
          </a:p>
          <a:p>
            <a:pPr indent="-349250" lvl="0" marL="457200" rtl="0" algn="l">
              <a:spcBef>
                <a:spcPts val="0"/>
              </a:spcBef>
              <a:spcAft>
                <a:spcPts val="0"/>
              </a:spcAft>
              <a:buClr>
                <a:srgbClr val="000080"/>
              </a:buClr>
              <a:buSzPts val="1900"/>
              <a:buFont typeface="Century Gothic"/>
              <a:buChar char="●"/>
            </a:pPr>
            <a:r>
              <a:rPr lang="en" sz="1900" u="sng">
                <a:solidFill>
                  <a:srgbClr val="000080"/>
                </a:solidFill>
                <a:latin typeface="Century Gothic"/>
                <a:ea typeface="Century Gothic"/>
                <a:cs typeface="Century Gothic"/>
                <a:sym typeface="Century Gothic"/>
                <a:hlinkClick r:id="rId5">
                  <a:extLst>
                    <a:ext uri="{A12FA001-AC4F-418D-AE19-62706E023703}">
                      <ahyp:hlinkClr val="tx"/>
                    </a:ext>
                  </a:extLst>
                </a:hlinkClick>
              </a:rPr>
              <a:t>Scripts for Contacting Senators</a:t>
            </a:r>
            <a:endParaRPr sz="1900">
              <a:solidFill>
                <a:srgbClr val="000080"/>
              </a:solidFill>
              <a:latin typeface="Century Gothic"/>
              <a:ea typeface="Century Gothic"/>
              <a:cs typeface="Century Gothic"/>
              <a:sym typeface="Century Gothic"/>
            </a:endParaRPr>
          </a:p>
          <a:p>
            <a:pPr indent="-336550" lvl="1" marL="914400" rtl="0" algn="l">
              <a:spcBef>
                <a:spcPts val="0"/>
              </a:spcBef>
              <a:spcAft>
                <a:spcPts val="0"/>
              </a:spcAft>
              <a:buSzPts val="1700"/>
              <a:buFont typeface="Century Gothic"/>
              <a:buChar char="○"/>
            </a:pPr>
            <a:r>
              <a:rPr lang="en" sz="1700">
                <a:latin typeface="Century Gothic"/>
                <a:ea typeface="Century Gothic"/>
                <a:cs typeface="Century Gothic"/>
                <a:sym typeface="Century Gothic"/>
              </a:rPr>
              <a:t>Provides numbers and scripts for contacting senators</a:t>
            </a:r>
            <a:endParaRPr sz="1700">
              <a:latin typeface="Century Gothic"/>
              <a:ea typeface="Century Gothic"/>
              <a:cs typeface="Century Gothic"/>
              <a:sym typeface="Century Gothic"/>
            </a:endParaRPr>
          </a:p>
          <a:p>
            <a:pPr indent="-349250" lvl="0" marL="457200" rtl="0" algn="l">
              <a:spcBef>
                <a:spcPts val="0"/>
              </a:spcBef>
              <a:spcAft>
                <a:spcPts val="0"/>
              </a:spcAft>
              <a:buClr>
                <a:srgbClr val="000080"/>
              </a:buClr>
              <a:buSzPts val="1900"/>
              <a:buFont typeface="Century Gothic"/>
              <a:buChar char="●"/>
            </a:pPr>
            <a:r>
              <a:rPr lang="en" sz="1900" u="sng">
                <a:solidFill>
                  <a:srgbClr val="000080"/>
                </a:solidFill>
                <a:latin typeface="Century Gothic"/>
                <a:ea typeface="Century Gothic"/>
                <a:cs typeface="Century Gothic"/>
                <a:sym typeface="Century Gothic"/>
                <a:hlinkClick r:id="rId6">
                  <a:extLst>
                    <a:ext uri="{A12FA001-AC4F-418D-AE19-62706E023703}">
                      <ahyp:hlinkClr val="tx"/>
                    </a:ext>
                  </a:extLst>
                </a:hlinkClick>
              </a:rPr>
              <a:t>Actions to Support Trans Youth</a:t>
            </a:r>
            <a:endParaRPr sz="1900">
              <a:solidFill>
                <a:srgbClr val="000080"/>
              </a:solidFill>
              <a:latin typeface="Century Gothic"/>
              <a:ea typeface="Century Gothic"/>
              <a:cs typeface="Century Gothic"/>
              <a:sym typeface="Century Gothic"/>
            </a:endParaRPr>
          </a:p>
          <a:p>
            <a:pPr indent="-336550" lvl="1" marL="914400" rtl="0" algn="l">
              <a:spcBef>
                <a:spcPts val="0"/>
              </a:spcBef>
              <a:spcAft>
                <a:spcPts val="0"/>
              </a:spcAft>
              <a:buSzPts val="1700"/>
              <a:buFont typeface="Century Gothic"/>
              <a:buChar char="○"/>
            </a:pPr>
            <a:r>
              <a:rPr lang="en" sz="1700">
                <a:latin typeface="Century Gothic"/>
                <a:ea typeface="Century Gothic"/>
                <a:cs typeface="Century Gothic"/>
                <a:sym typeface="Century Gothic"/>
              </a:rPr>
              <a:t>Equality Act, email templates, educational resources</a:t>
            </a:r>
            <a:endParaRPr sz="1700">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Donating to </a:t>
            </a:r>
            <a:r>
              <a:rPr lang="en">
                <a:latin typeface="Century Gothic"/>
                <a:ea typeface="Century Gothic"/>
                <a:cs typeface="Century Gothic"/>
                <a:sym typeface="Century Gothic"/>
              </a:rPr>
              <a:t>Advocates</a:t>
            </a:r>
            <a:endParaRPr>
              <a:latin typeface="Century Gothic"/>
              <a:ea typeface="Century Gothic"/>
              <a:cs typeface="Century Gothic"/>
              <a:sym typeface="Century Gothic"/>
            </a:endParaRPr>
          </a:p>
        </p:txBody>
      </p:sp>
      <p:sp>
        <p:nvSpPr>
          <p:cNvPr id="202" name="Google Shape;202;p36"/>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80"/>
              </a:buClr>
              <a:buSzPts val="1800"/>
              <a:buFont typeface="Century Gothic"/>
              <a:buChar char="●"/>
            </a:pPr>
            <a:r>
              <a:rPr lang="en" u="sng">
                <a:solidFill>
                  <a:srgbClr val="000080"/>
                </a:solidFill>
                <a:latin typeface="Century Gothic"/>
                <a:ea typeface="Century Gothic"/>
                <a:cs typeface="Century Gothic"/>
                <a:sym typeface="Century Gothic"/>
                <a:hlinkClick r:id="rId3">
                  <a:extLst>
                    <a:ext uri="{A12FA001-AC4F-418D-AE19-62706E023703}">
                      <ahyp:hlinkClr val="tx"/>
                    </a:ext>
                  </a:extLst>
                </a:hlinkClick>
              </a:rPr>
              <a:t>The Trevor Project</a:t>
            </a:r>
            <a:endParaRPr>
              <a:solidFill>
                <a:srgbClr val="000080"/>
              </a:solidFill>
              <a:latin typeface="Century Gothic"/>
              <a:ea typeface="Century Gothic"/>
              <a:cs typeface="Century Gothic"/>
              <a:sym typeface="Century Gothic"/>
            </a:endParaRPr>
          </a:p>
          <a:p>
            <a:pPr indent="-342900" lvl="1" marL="914400" rtl="0" algn="l">
              <a:spcBef>
                <a:spcPts val="0"/>
              </a:spcBef>
              <a:spcAft>
                <a:spcPts val="0"/>
              </a:spcAft>
              <a:buClr>
                <a:srgbClr val="3C4858"/>
              </a:buClr>
              <a:buSzPts val="1800"/>
              <a:buFont typeface="Century Gothic"/>
              <a:buChar char="○"/>
            </a:pPr>
            <a:r>
              <a:rPr i="1" lang="en" sz="1800">
                <a:solidFill>
                  <a:srgbClr val="3C4858"/>
                </a:solidFill>
                <a:latin typeface="Century Gothic"/>
                <a:ea typeface="Century Gothic"/>
                <a:cs typeface="Century Gothic"/>
                <a:sym typeface="Century Gothic"/>
              </a:rPr>
              <a:t>Leading national organization providing crisis intervention and suicide prevention services to LGBTQ </a:t>
            </a:r>
            <a:endParaRPr i="1" sz="1800">
              <a:solidFill>
                <a:srgbClr val="3C4858"/>
              </a:solidFill>
              <a:latin typeface="Century Gothic"/>
              <a:ea typeface="Century Gothic"/>
              <a:cs typeface="Century Gothic"/>
              <a:sym typeface="Century Gothic"/>
            </a:endParaRPr>
          </a:p>
          <a:p>
            <a:pPr indent="-342900" lvl="0" marL="457200" rtl="0" algn="l">
              <a:spcBef>
                <a:spcPts val="0"/>
              </a:spcBef>
              <a:spcAft>
                <a:spcPts val="0"/>
              </a:spcAft>
              <a:buClr>
                <a:srgbClr val="000080"/>
              </a:buClr>
              <a:buSzPts val="1800"/>
              <a:buFont typeface="Century Gothic"/>
              <a:buChar char="●"/>
            </a:pPr>
            <a:r>
              <a:rPr lang="en" u="sng">
                <a:solidFill>
                  <a:srgbClr val="000080"/>
                </a:solidFill>
                <a:latin typeface="Century Gothic"/>
                <a:ea typeface="Century Gothic"/>
                <a:cs typeface="Century Gothic"/>
                <a:sym typeface="Century Gothic"/>
                <a:hlinkClick r:id="rId4">
                  <a:extLst>
                    <a:ext uri="{A12FA001-AC4F-418D-AE19-62706E023703}">
                      <ahyp:hlinkClr val="tx"/>
                    </a:ext>
                  </a:extLst>
                </a:hlinkClick>
              </a:rPr>
              <a:t>Human Rights Campaign</a:t>
            </a:r>
            <a:endParaRPr u="sng">
              <a:solidFill>
                <a:srgbClr val="000080"/>
              </a:solidFill>
              <a:latin typeface="Century Gothic"/>
              <a:ea typeface="Century Gothic"/>
              <a:cs typeface="Century Gothic"/>
              <a:sym typeface="Century Gothic"/>
            </a:endParaRPr>
          </a:p>
          <a:p>
            <a:pPr indent="-342900" lvl="1" marL="914400" rtl="0" algn="l">
              <a:spcBef>
                <a:spcPts val="0"/>
              </a:spcBef>
              <a:spcAft>
                <a:spcPts val="0"/>
              </a:spcAft>
              <a:buClr>
                <a:srgbClr val="3C4858"/>
              </a:buClr>
              <a:buSzPts val="1800"/>
              <a:buFont typeface="Century Gothic"/>
              <a:buChar char="○"/>
            </a:pPr>
            <a:r>
              <a:rPr i="1" lang="en" sz="1800">
                <a:solidFill>
                  <a:srgbClr val="3C4858"/>
                </a:solidFill>
                <a:latin typeface="Century Gothic"/>
                <a:ea typeface="Century Gothic"/>
                <a:cs typeface="Century Gothic"/>
                <a:sym typeface="Century Gothic"/>
              </a:rPr>
              <a:t>S</a:t>
            </a:r>
            <a:r>
              <a:rPr i="1" lang="en" sz="1800">
                <a:solidFill>
                  <a:srgbClr val="3C4858"/>
                </a:solidFill>
                <a:highlight>
                  <a:srgbClr val="FFFFFF"/>
                </a:highlight>
                <a:latin typeface="Century Gothic"/>
                <a:ea typeface="Century Gothic"/>
                <a:cs typeface="Century Gothic"/>
                <a:sym typeface="Century Gothic"/>
              </a:rPr>
              <a:t>trives to end discrimination against LGBTQ people and realize a world that achieves fundamental fairness and equality for all</a:t>
            </a:r>
            <a:endParaRPr i="1" sz="1800" u="sng">
              <a:solidFill>
                <a:srgbClr val="3C4858"/>
              </a:solidFill>
              <a:latin typeface="Century Gothic"/>
              <a:ea typeface="Century Gothic"/>
              <a:cs typeface="Century Gothic"/>
              <a:sym typeface="Century Gothic"/>
            </a:endParaRPr>
          </a:p>
          <a:p>
            <a:pPr indent="-342900" lvl="0" marL="457200" rtl="0" algn="l">
              <a:spcBef>
                <a:spcPts val="0"/>
              </a:spcBef>
              <a:spcAft>
                <a:spcPts val="0"/>
              </a:spcAft>
              <a:buClr>
                <a:srgbClr val="000080"/>
              </a:buClr>
              <a:buSzPts val="1800"/>
              <a:buFont typeface="Century Gothic"/>
              <a:buChar char="●"/>
            </a:pPr>
            <a:r>
              <a:rPr lang="en" u="sng">
                <a:solidFill>
                  <a:srgbClr val="000080"/>
                </a:solidFill>
                <a:latin typeface="Century Gothic"/>
                <a:ea typeface="Century Gothic"/>
                <a:cs typeface="Century Gothic"/>
                <a:sym typeface="Century Gothic"/>
                <a:hlinkClick r:id="rId5">
                  <a:extLst>
                    <a:ext uri="{A12FA001-AC4F-418D-AE19-62706E023703}">
                      <ahyp:hlinkClr val="tx"/>
                    </a:ext>
                  </a:extLst>
                </a:hlinkClick>
              </a:rPr>
              <a:t>Trans Justice Project</a:t>
            </a:r>
            <a:endParaRPr>
              <a:solidFill>
                <a:srgbClr val="000080"/>
              </a:solidFill>
              <a:latin typeface="Century Gothic"/>
              <a:ea typeface="Century Gothic"/>
              <a:cs typeface="Century Gothic"/>
              <a:sym typeface="Century Gothic"/>
            </a:endParaRPr>
          </a:p>
          <a:p>
            <a:pPr indent="-342900" lvl="1" marL="914400" rtl="0" algn="l">
              <a:spcBef>
                <a:spcPts val="0"/>
              </a:spcBef>
              <a:spcAft>
                <a:spcPts val="0"/>
              </a:spcAft>
              <a:buSzPts val="1800"/>
              <a:buFont typeface="Century Gothic"/>
              <a:buChar char="○"/>
            </a:pPr>
            <a:r>
              <a:rPr i="1" lang="en" sz="1800">
                <a:solidFill>
                  <a:srgbClr val="3C4858"/>
                </a:solidFill>
                <a:highlight>
                  <a:srgbClr val="FFFFFF"/>
                </a:highlight>
                <a:latin typeface="Century Gothic"/>
                <a:ea typeface="Century Gothic"/>
                <a:cs typeface="Century Gothic"/>
                <a:sym typeface="Century Gothic"/>
              </a:rPr>
              <a:t>A community-led funding initiative founded in 2012 to support grassroots, trans justice groups run by and for trans people. </a:t>
            </a:r>
            <a:endParaRPr i="1" sz="1800">
              <a:latin typeface="Century Gothic"/>
              <a:ea typeface="Century Gothic"/>
              <a:cs typeface="Century Gothic"/>
              <a:sym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Upcoming Events</a:t>
            </a:r>
            <a:endParaRPr>
              <a:latin typeface="Century Gothic"/>
              <a:ea typeface="Century Gothic"/>
              <a:cs typeface="Century Gothic"/>
              <a:sym typeface="Century Gothic"/>
            </a:endParaRPr>
          </a:p>
        </p:txBody>
      </p:sp>
      <p:sp>
        <p:nvSpPr>
          <p:cNvPr id="208" name="Google Shape;208;p37"/>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666666"/>
              </a:buClr>
              <a:buSzPts val="1800"/>
              <a:buFont typeface="Century Gothic"/>
              <a:buChar char="●"/>
            </a:pPr>
            <a:r>
              <a:rPr lang="en">
                <a:solidFill>
                  <a:srgbClr val="666666"/>
                </a:solidFill>
                <a:latin typeface="Century Gothic"/>
                <a:ea typeface="Century Gothic"/>
                <a:cs typeface="Century Gothic"/>
                <a:sym typeface="Century Gothic"/>
              </a:rPr>
              <a:t>How to Ground Yourself: Even When Things are Falling Apart</a:t>
            </a:r>
            <a:endParaRPr>
              <a:solidFill>
                <a:srgbClr val="666666"/>
              </a:solidFill>
              <a:latin typeface="Century Gothic"/>
              <a:ea typeface="Century Gothic"/>
              <a:cs typeface="Century Gothic"/>
              <a:sym typeface="Century Gothic"/>
            </a:endParaRPr>
          </a:p>
          <a:p>
            <a:pPr indent="-317500" lvl="1" marL="914400" rtl="0" algn="l">
              <a:spcBef>
                <a:spcPts val="0"/>
              </a:spcBef>
              <a:spcAft>
                <a:spcPts val="0"/>
              </a:spcAft>
              <a:buClr>
                <a:srgbClr val="666666"/>
              </a:buClr>
              <a:buSzPts val="1400"/>
              <a:buFont typeface="Century Gothic"/>
              <a:buChar char="○"/>
            </a:pPr>
            <a:r>
              <a:rPr lang="en">
                <a:solidFill>
                  <a:srgbClr val="666666"/>
                </a:solidFill>
                <a:latin typeface="Century Gothic"/>
                <a:ea typeface="Century Gothic"/>
                <a:cs typeface="Century Gothic"/>
                <a:sym typeface="Century Gothic"/>
              </a:rPr>
              <a:t>Wednesday, April 21st from 3:30-5:</a:t>
            </a:r>
            <a:r>
              <a:rPr lang="en">
                <a:solidFill>
                  <a:srgbClr val="666666"/>
                </a:solidFill>
                <a:latin typeface="Century Gothic"/>
                <a:ea typeface="Century Gothic"/>
                <a:cs typeface="Century Gothic"/>
                <a:sym typeface="Century Gothic"/>
              </a:rPr>
              <a:t>00pm</a:t>
            </a:r>
            <a:endParaRPr>
              <a:solidFill>
                <a:srgbClr val="666666"/>
              </a:solidFill>
              <a:latin typeface="Century Gothic"/>
              <a:ea typeface="Century Gothic"/>
              <a:cs typeface="Century Gothic"/>
              <a:sym typeface="Century Gothic"/>
            </a:endParaRPr>
          </a:p>
          <a:p>
            <a:pPr indent="-317500" lvl="1" marL="914400" rtl="0" algn="l">
              <a:spcBef>
                <a:spcPts val="0"/>
              </a:spcBef>
              <a:spcAft>
                <a:spcPts val="0"/>
              </a:spcAft>
              <a:buClr>
                <a:srgbClr val="666666"/>
              </a:buClr>
              <a:buSzPts val="1400"/>
              <a:buFont typeface="Century Gothic"/>
              <a:buChar char="○"/>
            </a:pPr>
            <a:r>
              <a:rPr lang="en">
                <a:solidFill>
                  <a:srgbClr val="666666"/>
                </a:solidFill>
                <a:latin typeface="Century Gothic"/>
                <a:ea typeface="Century Gothic"/>
                <a:cs typeface="Century Gothic"/>
                <a:sym typeface="Century Gothic"/>
              </a:rPr>
              <a:t>Zoom link: </a:t>
            </a:r>
            <a:r>
              <a:rPr lang="en" u="sng">
                <a:solidFill>
                  <a:schemeClr val="hlink"/>
                </a:solidFill>
                <a:latin typeface="Century Gothic"/>
                <a:ea typeface="Century Gothic"/>
                <a:cs typeface="Century Gothic"/>
                <a:sym typeface="Century Gothic"/>
                <a:hlinkClick r:id="rId3"/>
              </a:rPr>
              <a:t>bit.ly/ECmentalhealth</a:t>
            </a:r>
            <a:r>
              <a:rPr lang="en">
                <a:solidFill>
                  <a:srgbClr val="666666"/>
                </a:solidFill>
                <a:latin typeface="Century Gothic"/>
                <a:ea typeface="Century Gothic"/>
                <a:cs typeface="Century Gothic"/>
                <a:sym typeface="Century Gothic"/>
              </a:rPr>
              <a:t> </a:t>
            </a:r>
            <a:endParaRPr>
              <a:solidFill>
                <a:srgbClr val="666666"/>
              </a:solidFill>
              <a:latin typeface="Century Gothic"/>
              <a:ea typeface="Century Gothic"/>
              <a:cs typeface="Century Gothic"/>
              <a:sym typeface="Century Gothic"/>
            </a:endParaRPr>
          </a:p>
          <a:p>
            <a:pPr indent="-342900" lvl="0" marL="457200" rtl="0" algn="l">
              <a:spcBef>
                <a:spcPts val="0"/>
              </a:spcBef>
              <a:spcAft>
                <a:spcPts val="0"/>
              </a:spcAft>
              <a:buClr>
                <a:srgbClr val="666666"/>
              </a:buClr>
              <a:buSzPts val="1800"/>
              <a:buFont typeface="Century Gothic"/>
              <a:buChar char="●"/>
            </a:pPr>
            <a:r>
              <a:rPr lang="en">
                <a:solidFill>
                  <a:srgbClr val="666666"/>
                </a:solidFill>
                <a:latin typeface="Century Gothic"/>
                <a:ea typeface="Century Gothic"/>
                <a:cs typeface="Century Gothic"/>
                <a:sym typeface="Century Gothic"/>
              </a:rPr>
              <a:t>Open Mic: </a:t>
            </a:r>
            <a:r>
              <a:rPr lang="en">
                <a:solidFill>
                  <a:srgbClr val="666666"/>
                </a:solidFill>
                <a:latin typeface="Century Gothic"/>
                <a:ea typeface="Century Gothic"/>
                <a:cs typeface="Century Gothic"/>
                <a:sym typeface="Century Gothic"/>
              </a:rPr>
              <a:t>Change the Narrative - Joy and Gratitude in Trying Times</a:t>
            </a:r>
            <a:endParaRPr>
              <a:solidFill>
                <a:srgbClr val="666666"/>
              </a:solidFill>
              <a:latin typeface="Century Gothic"/>
              <a:ea typeface="Century Gothic"/>
              <a:cs typeface="Century Gothic"/>
              <a:sym typeface="Century Gothic"/>
            </a:endParaRPr>
          </a:p>
          <a:p>
            <a:pPr indent="-317500" lvl="1" marL="914400" rtl="0" algn="l">
              <a:spcBef>
                <a:spcPts val="0"/>
              </a:spcBef>
              <a:spcAft>
                <a:spcPts val="0"/>
              </a:spcAft>
              <a:buClr>
                <a:srgbClr val="666666"/>
              </a:buClr>
              <a:buSzPts val="1400"/>
              <a:buFont typeface="Century Gothic"/>
              <a:buChar char="○"/>
            </a:pPr>
            <a:r>
              <a:rPr lang="en">
                <a:solidFill>
                  <a:srgbClr val="666666"/>
                </a:solidFill>
                <a:latin typeface="Century Gothic"/>
                <a:ea typeface="Century Gothic"/>
                <a:cs typeface="Century Gothic"/>
                <a:sym typeface="Century Gothic"/>
              </a:rPr>
              <a:t>Friday, April 30th from 12:00-1:30pm</a:t>
            </a:r>
            <a:endParaRPr>
              <a:solidFill>
                <a:srgbClr val="666666"/>
              </a:solidFill>
              <a:latin typeface="Century Gothic"/>
              <a:ea typeface="Century Gothic"/>
              <a:cs typeface="Century Gothic"/>
              <a:sym typeface="Century Gothic"/>
            </a:endParaRPr>
          </a:p>
          <a:p>
            <a:pPr indent="-317500" lvl="1" marL="914400" rtl="0" algn="l">
              <a:spcBef>
                <a:spcPts val="0"/>
              </a:spcBef>
              <a:spcAft>
                <a:spcPts val="0"/>
              </a:spcAft>
              <a:buClr>
                <a:srgbClr val="666666"/>
              </a:buClr>
              <a:buSzPts val="1400"/>
              <a:buFont typeface="Century Gothic"/>
              <a:buChar char="○"/>
            </a:pPr>
            <a:r>
              <a:rPr lang="en">
                <a:solidFill>
                  <a:srgbClr val="666666"/>
                </a:solidFill>
                <a:latin typeface="Century Gothic"/>
                <a:ea typeface="Century Gothic"/>
                <a:cs typeface="Century Gothic"/>
                <a:sym typeface="Century Gothic"/>
              </a:rPr>
              <a:t>Zoom link: </a:t>
            </a:r>
            <a:r>
              <a:rPr lang="en" u="sng">
                <a:solidFill>
                  <a:schemeClr val="hlink"/>
                </a:solidFill>
                <a:latin typeface="Century Gothic"/>
                <a:ea typeface="Century Gothic"/>
                <a:cs typeface="Century Gothic"/>
                <a:sym typeface="Century Gothic"/>
                <a:hlinkClick r:id="rId4"/>
              </a:rPr>
              <a:t>bit.ly/losriosopenmic</a:t>
            </a:r>
            <a:r>
              <a:rPr lang="en">
                <a:solidFill>
                  <a:srgbClr val="666666"/>
                </a:solidFill>
                <a:latin typeface="Century Gothic"/>
                <a:ea typeface="Century Gothic"/>
                <a:cs typeface="Century Gothic"/>
                <a:sym typeface="Century Gothic"/>
              </a:rPr>
              <a:t>   </a:t>
            </a:r>
            <a:endParaRPr>
              <a:solidFill>
                <a:srgbClr val="666666"/>
              </a:solidFill>
              <a:latin typeface="Century Gothic"/>
              <a:ea typeface="Century Gothic"/>
              <a:cs typeface="Century Gothic"/>
              <a:sym typeface="Century Gothic"/>
            </a:endParaRPr>
          </a:p>
          <a:p>
            <a:pPr indent="-342900" lvl="0" marL="457200" rtl="0" algn="l">
              <a:spcBef>
                <a:spcPts val="0"/>
              </a:spcBef>
              <a:spcAft>
                <a:spcPts val="0"/>
              </a:spcAft>
              <a:buClr>
                <a:srgbClr val="666666"/>
              </a:buClr>
              <a:buSzPts val="1800"/>
              <a:buFont typeface="Century Gothic"/>
              <a:buChar char="●"/>
            </a:pPr>
            <a:r>
              <a:rPr lang="en">
                <a:solidFill>
                  <a:srgbClr val="666666"/>
                </a:solidFill>
                <a:latin typeface="Century Gothic"/>
                <a:ea typeface="Century Gothic"/>
                <a:cs typeface="Century Gothic"/>
                <a:sym typeface="Century Gothic"/>
              </a:rPr>
              <a:t>Upstander Training	</a:t>
            </a:r>
            <a:endParaRPr>
              <a:solidFill>
                <a:srgbClr val="666666"/>
              </a:solidFill>
              <a:latin typeface="Century Gothic"/>
              <a:ea typeface="Century Gothic"/>
              <a:cs typeface="Century Gothic"/>
              <a:sym typeface="Century Gothic"/>
            </a:endParaRPr>
          </a:p>
          <a:p>
            <a:pPr indent="-317500" lvl="1" marL="914400" rtl="0" algn="l">
              <a:spcBef>
                <a:spcPts val="0"/>
              </a:spcBef>
              <a:spcAft>
                <a:spcPts val="0"/>
              </a:spcAft>
              <a:buClr>
                <a:srgbClr val="666666"/>
              </a:buClr>
              <a:buSzPts val="1400"/>
              <a:buFont typeface="Century Gothic"/>
              <a:buChar char="○"/>
            </a:pPr>
            <a:r>
              <a:rPr lang="en">
                <a:solidFill>
                  <a:srgbClr val="666666"/>
                </a:solidFill>
                <a:latin typeface="Century Gothic"/>
                <a:ea typeface="Century Gothic"/>
                <a:cs typeface="Century Gothic"/>
                <a:sym typeface="Century Gothic"/>
              </a:rPr>
              <a:t>Tuesday, May 4th from 3:00-4:00pm</a:t>
            </a:r>
            <a:endParaRPr>
              <a:solidFill>
                <a:srgbClr val="666666"/>
              </a:solidFill>
              <a:latin typeface="Century Gothic"/>
              <a:ea typeface="Century Gothic"/>
              <a:cs typeface="Century Gothic"/>
              <a:sym typeface="Century Gothic"/>
            </a:endParaRPr>
          </a:p>
          <a:p>
            <a:pPr indent="-317500" lvl="1" marL="914400" rtl="0" algn="l">
              <a:spcBef>
                <a:spcPts val="0"/>
              </a:spcBef>
              <a:spcAft>
                <a:spcPts val="0"/>
              </a:spcAft>
              <a:buClr>
                <a:srgbClr val="666666"/>
              </a:buClr>
              <a:buSzPts val="1400"/>
              <a:buFont typeface="Century Gothic"/>
              <a:buChar char="○"/>
            </a:pPr>
            <a:r>
              <a:rPr lang="en">
                <a:solidFill>
                  <a:srgbClr val="666666"/>
                </a:solidFill>
                <a:latin typeface="Century Gothic"/>
                <a:ea typeface="Century Gothic"/>
                <a:cs typeface="Century Gothic"/>
                <a:sym typeface="Century Gothic"/>
              </a:rPr>
              <a:t>Zoom link: </a:t>
            </a:r>
            <a:r>
              <a:rPr lang="en" u="sng">
                <a:solidFill>
                  <a:schemeClr val="hlink"/>
                </a:solidFill>
                <a:latin typeface="Century Gothic"/>
                <a:ea typeface="Century Gothic"/>
                <a:cs typeface="Century Gothic"/>
                <a:sym typeface="Century Gothic"/>
                <a:hlinkClick r:id="rId5"/>
              </a:rPr>
              <a:t>bit.ly/FLCUpstander</a:t>
            </a:r>
            <a:r>
              <a:rPr lang="en">
                <a:solidFill>
                  <a:srgbClr val="666666"/>
                </a:solidFill>
                <a:latin typeface="Century Gothic"/>
                <a:ea typeface="Century Gothic"/>
                <a:cs typeface="Century Gothic"/>
                <a:sym typeface="Century Gothic"/>
              </a:rPr>
              <a:t> </a:t>
            </a:r>
            <a:endParaRPr>
              <a:solidFill>
                <a:srgbClr val="666666"/>
              </a:solidFill>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8"/>
          <p:cNvSpPr txBox="1"/>
          <p:nvPr>
            <p:ph type="title"/>
          </p:nvPr>
        </p:nvSpPr>
        <p:spPr>
          <a:xfrm>
            <a:off x="460950" y="1157675"/>
            <a:ext cx="8222100" cy="101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600">
                <a:latin typeface="Century Gothic"/>
                <a:ea typeface="Century Gothic"/>
                <a:cs typeface="Century Gothic"/>
                <a:sym typeface="Century Gothic"/>
              </a:rPr>
              <a:t>Thank you!</a:t>
            </a:r>
            <a:endParaRPr sz="4600">
              <a:latin typeface="Century Gothic"/>
              <a:ea typeface="Century Gothic"/>
              <a:cs typeface="Century Gothic"/>
              <a:sym typeface="Century Gothic"/>
            </a:endParaRPr>
          </a:p>
        </p:txBody>
      </p:sp>
      <p:sp>
        <p:nvSpPr>
          <p:cNvPr id="214" name="Google Shape;214;p38"/>
          <p:cNvSpPr txBox="1"/>
          <p:nvPr>
            <p:ph type="title"/>
          </p:nvPr>
        </p:nvSpPr>
        <p:spPr>
          <a:xfrm>
            <a:off x="460950" y="2289450"/>
            <a:ext cx="8222100" cy="101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600">
                <a:latin typeface="Century Gothic"/>
                <a:ea typeface="Century Gothic"/>
                <a:cs typeface="Century Gothic"/>
                <a:sym typeface="Century Gothic"/>
              </a:rPr>
              <a:t>Questions?</a:t>
            </a:r>
            <a:endParaRPr sz="6600">
              <a:latin typeface="Century Gothic"/>
              <a:ea typeface="Century Gothic"/>
              <a:cs typeface="Century Gothic"/>
              <a:sym typeface="Century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9"/>
          <p:cNvSpPr txBox="1"/>
          <p:nvPr>
            <p:ph type="title"/>
          </p:nvPr>
        </p:nvSpPr>
        <p:spPr>
          <a:xfrm>
            <a:off x="471900" y="429725"/>
            <a:ext cx="8222100" cy="767700"/>
          </a:xfrm>
          <a:prstGeom prst="rect">
            <a:avLst/>
          </a:prstGeom>
          <a:noFill/>
          <a:ln>
            <a:noFill/>
          </a:ln>
        </p:spPr>
        <p:txBody>
          <a:bodyPr anchorCtr="0" anchor="ctr" bIns="34275" lIns="68575" spcFirstLastPara="1" rIns="68575" wrap="square" tIns="34275">
            <a:noAutofit/>
          </a:bodyPr>
          <a:lstStyle/>
          <a:p>
            <a:pPr indent="0" lvl="0" marL="0" rtl="0" algn="ctr">
              <a:lnSpc>
                <a:spcPct val="85000"/>
              </a:lnSpc>
              <a:spcBef>
                <a:spcPts val="0"/>
              </a:spcBef>
              <a:spcAft>
                <a:spcPts val="0"/>
              </a:spcAft>
              <a:buClr>
                <a:schemeClr val="dk1"/>
              </a:buClr>
              <a:buSzPts val="1400"/>
              <a:buFont typeface="Arial"/>
              <a:buNone/>
            </a:pPr>
            <a:r>
              <a:rPr b="1" lang="en" sz="3600">
                <a:solidFill>
                  <a:srgbClr val="FFFFFF"/>
                </a:solidFill>
                <a:latin typeface="Century Gothic"/>
                <a:ea typeface="Century Gothic"/>
                <a:cs typeface="Century Gothic"/>
                <a:sym typeface="Century Gothic"/>
              </a:rPr>
              <a:t>Equity Center Contact Information</a:t>
            </a:r>
            <a:endParaRPr b="1" sz="3600">
              <a:solidFill>
                <a:srgbClr val="FFFFFF"/>
              </a:solidFill>
              <a:latin typeface="Century Gothic"/>
              <a:ea typeface="Century Gothic"/>
              <a:cs typeface="Century Gothic"/>
              <a:sym typeface="Century Gothic"/>
            </a:endParaRPr>
          </a:p>
        </p:txBody>
      </p:sp>
      <p:pic>
        <p:nvPicPr>
          <p:cNvPr id="221" name="Google Shape;221;p39"/>
          <p:cNvPicPr preferRelativeResize="0"/>
          <p:nvPr/>
        </p:nvPicPr>
        <p:blipFill rotWithShape="1">
          <a:blip r:embed="rId3">
            <a:alphaModFix/>
          </a:blip>
          <a:srcRect b="0" l="0" r="0" t="0"/>
          <a:stretch/>
        </p:blipFill>
        <p:spPr>
          <a:xfrm>
            <a:off x="151642" y="4152538"/>
            <a:ext cx="750552" cy="765944"/>
          </a:xfrm>
          <a:prstGeom prst="rect">
            <a:avLst/>
          </a:prstGeom>
          <a:noFill/>
          <a:ln>
            <a:noFill/>
          </a:ln>
        </p:spPr>
      </p:pic>
      <p:grpSp>
        <p:nvGrpSpPr>
          <p:cNvPr id="222" name="Google Shape;222;p39"/>
          <p:cNvGrpSpPr/>
          <p:nvPr/>
        </p:nvGrpSpPr>
        <p:grpSpPr>
          <a:xfrm>
            <a:off x="1133466" y="1881529"/>
            <a:ext cx="6898950" cy="3142350"/>
            <a:chOff x="1635288" y="2096738"/>
            <a:chExt cx="9198600" cy="4189800"/>
          </a:xfrm>
        </p:grpSpPr>
        <p:sp>
          <p:nvSpPr>
            <p:cNvPr id="223" name="Google Shape;223;p39"/>
            <p:cNvSpPr/>
            <p:nvPr/>
          </p:nvSpPr>
          <p:spPr>
            <a:xfrm>
              <a:off x="1635288" y="2096738"/>
              <a:ext cx="9198600" cy="41898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224" name="Google Shape;224;p39"/>
            <p:cNvGrpSpPr/>
            <p:nvPr/>
          </p:nvGrpSpPr>
          <p:grpSpPr>
            <a:xfrm>
              <a:off x="2746088" y="2096750"/>
              <a:ext cx="6977025" cy="3814425"/>
              <a:chOff x="4010025" y="1979725"/>
              <a:chExt cx="6977025" cy="3814425"/>
            </a:xfrm>
          </p:grpSpPr>
          <p:sp>
            <p:nvSpPr>
              <p:cNvPr id="225" name="Google Shape;225;p39" title="Equity Center AY 2019-2020"/>
              <p:cNvSpPr txBox="1"/>
              <p:nvPr/>
            </p:nvSpPr>
            <p:spPr>
              <a:xfrm>
                <a:off x="5010750" y="1979725"/>
                <a:ext cx="5976300" cy="2063400"/>
              </a:xfrm>
              <a:prstGeom prst="rect">
                <a:avLst/>
              </a:prstGeom>
              <a:noFill/>
              <a:ln>
                <a:noFill/>
              </a:ln>
            </p:spPr>
            <p:txBody>
              <a:bodyPr anchorCtr="0" anchor="t" bIns="68575" lIns="68575" spcFirstLastPara="1" rIns="68575" wrap="square" tIns="68575">
                <a:noAutofit/>
              </a:bodyPr>
              <a:lstStyle/>
              <a:p>
                <a:pPr indent="0" lvl="0" marL="685800" marR="0" rtl="0" algn="l">
                  <a:lnSpc>
                    <a:spcPct val="115000"/>
                  </a:lnSpc>
                  <a:spcBef>
                    <a:spcPts val="0"/>
                  </a:spcBef>
                  <a:spcAft>
                    <a:spcPts val="0"/>
                  </a:spcAft>
                  <a:buClr>
                    <a:srgbClr val="000000"/>
                  </a:buClr>
                  <a:buSzPts val="2000"/>
                  <a:buFont typeface="Arial"/>
                  <a:buNone/>
                </a:pPr>
                <a:r>
                  <a:t/>
                </a:r>
                <a:endParaRPr b="1" i="0" sz="2000" u="none" cap="none" strike="noStrike">
                  <a:solidFill>
                    <a:srgbClr val="FFFFFF"/>
                  </a:solidFill>
                  <a:latin typeface="Century Gothic"/>
                  <a:ea typeface="Century Gothic"/>
                  <a:cs typeface="Century Gothic"/>
                  <a:sym typeface="Century Gothic"/>
                </a:endParaRPr>
              </a:p>
              <a:p>
                <a:pPr indent="0" lvl="0" marL="0" marR="0" rtl="0" algn="l">
                  <a:lnSpc>
                    <a:spcPct val="115000"/>
                  </a:lnSpc>
                  <a:spcBef>
                    <a:spcPts val="0"/>
                  </a:spcBef>
                  <a:spcAft>
                    <a:spcPts val="0"/>
                  </a:spcAft>
                  <a:buClr>
                    <a:schemeClr val="dk1"/>
                  </a:buClr>
                  <a:buSzPts val="800"/>
                  <a:buFont typeface="Arial"/>
                  <a:buNone/>
                </a:pPr>
                <a:r>
                  <a:rPr b="1" i="0" lang="en" sz="2000" u="none" cap="none" strike="noStrike">
                    <a:solidFill>
                      <a:schemeClr val="accent1"/>
                    </a:solidFill>
                    <a:latin typeface="Century Gothic"/>
                    <a:ea typeface="Century Gothic"/>
                    <a:cs typeface="Century Gothic"/>
                    <a:sym typeface="Century Gothic"/>
                  </a:rPr>
                  <a:t>flc-equitycenter@flc.losrios.edu</a:t>
                </a:r>
                <a:endParaRPr b="1" i="0" sz="2000" u="none" cap="none" strike="noStrike">
                  <a:solidFill>
                    <a:schemeClr val="accent1"/>
                  </a:solidFill>
                  <a:latin typeface="Century Gothic"/>
                  <a:ea typeface="Century Gothic"/>
                  <a:cs typeface="Century Gothic"/>
                  <a:sym typeface="Century Gothic"/>
                </a:endParaRPr>
              </a:p>
              <a:p>
                <a:pPr indent="0" lvl="0" marL="0" marR="0" rtl="0" algn="l">
                  <a:lnSpc>
                    <a:spcPct val="115000"/>
                  </a:lnSpc>
                  <a:spcBef>
                    <a:spcPts val="1400"/>
                  </a:spcBef>
                  <a:spcAft>
                    <a:spcPts val="0"/>
                  </a:spcAft>
                  <a:buClr>
                    <a:schemeClr val="dk1"/>
                  </a:buClr>
                  <a:buSzPts val="800"/>
                  <a:buFont typeface="Arial"/>
                  <a:buNone/>
                </a:pPr>
                <a:r>
                  <a:rPr b="1" i="0" lang="en" sz="2000" u="none" cap="none" strike="noStrike">
                    <a:solidFill>
                      <a:schemeClr val="accent1"/>
                    </a:solidFill>
                    <a:latin typeface="Century Gothic"/>
                    <a:ea typeface="Century Gothic"/>
                    <a:cs typeface="Century Gothic"/>
                    <a:sym typeface="Century Gothic"/>
                  </a:rPr>
                  <a:t>(916) 608-6</a:t>
                </a:r>
                <a:r>
                  <a:rPr b="1" lang="en" sz="2000">
                    <a:solidFill>
                      <a:schemeClr val="accent1"/>
                    </a:solidFill>
                    <a:latin typeface="Century Gothic"/>
                    <a:ea typeface="Century Gothic"/>
                    <a:cs typeface="Century Gothic"/>
                    <a:sym typeface="Century Gothic"/>
                  </a:rPr>
                  <a:t>58</a:t>
                </a:r>
                <a:r>
                  <a:rPr b="1" i="0" lang="en" sz="2000" u="none" cap="none" strike="noStrike">
                    <a:solidFill>
                      <a:schemeClr val="accent1"/>
                    </a:solidFill>
                    <a:latin typeface="Century Gothic"/>
                    <a:ea typeface="Century Gothic"/>
                    <a:cs typeface="Century Gothic"/>
                    <a:sym typeface="Century Gothic"/>
                  </a:rPr>
                  <a:t>9</a:t>
                </a:r>
                <a:endParaRPr b="1" i="0" sz="2000" u="none" cap="none" strike="noStrike">
                  <a:solidFill>
                    <a:schemeClr val="accent1"/>
                  </a:solidFill>
                  <a:latin typeface="Century Gothic"/>
                  <a:ea typeface="Century Gothic"/>
                  <a:cs typeface="Century Gothic"/>
                  <a:sym typeface="Century Gothic"/>
                </a:endParaRPr>
              </a:p>
              <a:p>
                <a:pPr indent="0" lvl="0" marL="0" marR="0" rtl="0" algn="l">
                  <a:lnSpc>
                    <a:spcPct val="115000"/>
                  </a:lnSpc>
                  <a:spcBef>
                    <a:spcPts val="1400"/>
                  </a:spcBef>
                  <a:spcAft>
                    <a:spcPts val="0"/>
                  </a:spcAft>
                  <a:buClr>
                    <a:schemeClr val="dk1"/>
                  </a:buClr>
                  <a:buSzPts val="800"/>
                  <a:buFont typeface="Arial"/>
                  <a:buNone/>
                </a:pPr>
                <a:r>
                  <a:rPr b="1" i="0" lang="en" sz="2000" u="sng" cap="none" strike="noStrike">
                    <a:solidFill>
                      <a:schemeClr val="accent1"/>
                    </a:solidFill>
                    <a:latin typeface="Century Gothic"/>
                    <a:ea typeface="Century Gothic"/>
                    <a:cs typeface="Century Gothic"/>
                    <a:sym typeface="Century Gothic"/>
                    <a:hlinkClick r:id="rId4">
                      <a:extLst>
                        <a:ext uri="{A12FA001-AC4F-418D-AE19-62706E023703}">
                          <ahyp:hlinkClr val="tx"/>
                        </a:ext>
                      </a:extLst>
                    </a:hlinkClick>
                  </a:rPr>
                  <a:t>Equity Center Facebook</a:t>
                </a:r>
                <a:endParaRPr b="1" i="0" sz="2000" u="sng" cap="none" strike="noStrike">
                  <a:solidFill>
                    <a:schemeClr val="accent1"/>
                  </a:solidFill>
                  <a:latin typeface="Century Gothic"/>
                  <a:ea typeface="Century Gothic"/>
                  <a:cs typeface="Century Gothic"/>
                  <a:sym typeface="Century Gothic"/>
                </a:endParaRPr>
              </a:p>
              <a:p>
                <a:pPr indent="0" lvl="0" marL="0" marR="0" rtl="0" algn="l">
                  <a:lnSpc>
                    <a:spcPct val="115000"/>
                  </a:lnSpc>
                  <a:spcBef>
                    <a:spcPts val="1400"/>
                  </a:spcBef>
                  <a:spcAft>
                    <a:spcPts val="0"/>
                  </a:spcAft>
                  <a:buClr>
                    <a:schemeClr val="dk1"/>
                  </a:buClr>
                  <a:buSzPts val="800"/>
                  <a:buFont typeface="Arial"/>
                  <a:buNone/>
                </a:pPr>
                <a:r>
                  <a:rPr b="1" i="0" lang="en" sz="2000" u="sng" cap="none" strike="noStrike">
                    <a:solidFill>
                      <a:schemeClr val="accent1"/>
                    </a:solidFill>
                    <a:latin typeface="Century Gothic"/>
                    <a:ea typeface="Century Gothic"/>
                    <a:cs typeface="Century Gothic"/>
                    <a:sym typeface="Century Gothic"/>
                    <a:hlinkClick r:id="rId5">
                      <a:extLst>
                        <a:ext uri="{A12FA001-AC4F-418D-AE19-62706E023703}">
                          <ahyp:hlinkClr val="tx"/>
                        </a:ext>
                      </a:extLst>
                    </a:hlinkClick>
                  </a:rPr>
                  <a:t>Equity Center Twitter</a:t>
                </a:r>
                <a:endParaRPr b="1" i="0" sz="2000" u="sng" cap="none" strike="noStrike">
                  <a:solidFill>
                    <a:schemeClr val="accent1"/>
                  </a:solidFill>
                  <a:latin typeface="Century Gothic"/>
                  <a:ea typeface="Century Gothic"/>
                  <a:cs typeface="Century Gothic"/>
                  <a:sym typeface="Century Gothic"/>
                </a:endParaRPr>
              </a:p>
              <a:p>
                <a:pPr indent="0" lvl="0" marL="0" marR="0" rtl="0" algn="l">
                  <a:lnSpc>
                    <a:spcPct val="115000"/>
                  </a:lnSpc>
                  <a:spcBef>
                    <a:spcPts val="1400"/>
                  </a:spcBef>
                  <a:spcAft>
                    <a:spcPts val="0"/>
                  </a:spcAft>
                  <a:buClr>
                    <a:schemeClr val="dk1"/>
                  </a:buClr>
                  <a:buSzPts val="800"/>
                  <a:buFont typeface="Arial"/>
                  <a:buNone/>
                </a:pPr>
                <a:r>
                  <a:rPr b="1" i="0" lang="en" sz="2000" u="sng" cap="none" strike="noStrike">
                    <a:solidFill>
                      <a:schemeClr val="accent1"/>
                    </a:solidFill>
                    <a:latin typeface="Century Gothic"/>
                    <a:ea typeface="Century Gothic"/>
                    <a:cs typeface="Century Gothic"/>
                    <a:sym typeface="Century Gothic"/>
                    <a:hlinkClick r:id="rId6">
                      <a:extLst>
                        <a:ext uri="{A12FA001-AC4F-418D-AE19-62706E023703}">
                          <ahyp:hlinkClr val="tx"/>
                        </a:ext>
                      </a:extLst>
                    </a:hlinkClick>
                  </a:rPr>
                  <a:t>Equity Center Instagram</a:t>
                </a:r>
                <a:endParaRPr b="1" i="0" sz="2000" u="sng" cap="none" strike="noStrike">
                  <a:solidFill>
                    <a:schemeClr val="accent1"/>
                  </a:solidFill>
                  <a:latin typeface="Century Gothic"/>
                  <a:ea typeface="Century Gothic"/>
                  <a:cs typeface="Century Gothic"/>
                  <a:sym typeface="Century Gothic"/>
                </a:endParaRPr>
              </a:p>
              <a:p>
                <a:pPr indent="0" lvl="0" marL="0" marR="0" rtl="0" algn="l">
                  <a:lnSpc>
                    <a:spcPct val="134000"/>
                  </a:lnSpc>
                  <a:spcBef>
                    <a:spcPts val="1400"/>
                  </a:spcBef>
                  <a:spcAft>
                    <a:spcPts val="0"/>
                  </a:spcAft>
                  <a:buClr>
                    <a:schemeClr val="dk1"/>
                  </a:buClr>
                  <a:buSzPts val="800"/>
                  <a:buFont typeface="Arial"/>
                  <a:buNone/>
                </a:pPr>
                <a:r>
                  <a:t/>
                </a:r>
                <a:endParaRPr b="0" i="0" sz="2000" u="none" cap="none" strike="noStrike">
                  <a:solidFill>
                    <a:srgbClr val="374049"/>
                  </a:solidFill>
                  <a:highlight>
                    <a:srgbClr val="FFFFFF"/>
                  </a:highlight>
                  <a:latin typeface="Arial"/>
                  <a:ea typeface="Arial"/>
                  <a:cs typeface="Arial"/>
                  <a:sym typeface="Arial"/>
                </a:endParaRPr>
              </a:p>
              <a:p>
                <a:pPr indent="0" lvl="0" marL="342900" marR="0" rtl="0" algn="l">
                  <a:lnSpc>
                    <a:spcPct val="115000"/>
                  </a:lnSpc>
                  <a:spcBef>
                    <a:spcPts val="1100"/>
                  </a:spcBef>
                  <a:spcAft>
                    <a:spcPts val="0"/>
                  </a:spcAft>
                  <a:buClr>
                    <a:srgbClr val="000000"/>
                  </a:buClr>
                  <a:buSzPts val="1800"/>
                  <a:buFont typeface="Arial"/>
                  <a:buNone/>
                </a:pPr>
                <a:r>
                  <a:t/>
                </a:r>
                <a:endParaRPr b="1" i="0" sz="1800" u="none" cap="none" strike="noStrike">
                  <a:solidFill>
                    <a:srgbClr val="FFFFFF"/>
                  </a:solidFill>
                  <a:latin typeface="Century Gothic"/>
                  <a:ea typeface="Century Gothic"/>
                  <a:cs typeface="Century Gothic"/>
                  <a:sym typeface="Century Gothic"/>
                </a:endParaRPr>
              </a:p>
              <a:p>
                <a:pPr indent="0" lvl="0" marL="342900" marR="0" rtl="0" algn="l">
                  <a:lnSpc>
                    <a:spcPct val="115000"/>
                  </a:lnSpc>
                  <a:spcBef>
                    <a:spcPts val="0"/>
                  </a:spcBef>
                  <a:spcAft>
                    <a:spcPts val="0"/>
                  </a:spcAft>
                  <a:buClr>
                    <a:srgbClr val="000000"/>
                  </a:buClr>
                  <a:buSzPts val="2100"/>
                  <a:buFont typeface="Arial"/>
                  <a:buNone/>
                </a:pPr>
                <a:r>
                  <a:t/>
                </a:r>
                <a:endParaRPr b="1" i="0" sz="2100" u="none" cap="none" strike="noStrike">
                  <a:solidFill>
                    <a:srgbClr val="FFFFFF"/>
                  </a:solidFill>
                  <a:latin typeface="Century Gothic"/>
                  <a:ea typeface="Century Gothic"/>
                  <a:cs typeface="Century Gothic"/>
                  <a:sym typeface="Century Gothic"/>
                </a:endParaRPr>
              </a:p>
              <a:p>
                <a:pPr indent="0" lvl="0" marL="342900" marR="0" rtl="0" algn="ctr">
                  <a:lnSpc>
                    <a:spcPct val="100000"/>
                  </a:lnSpc>
                  <a:spcBef>
                    <a:spcPts val="0"/>
                  </a:spcBef>
                  <a:spcAft>
                    <a:spcPts val="0"/>
                  </a:spcAft>
                  <a:buClr>
                    <a:srgbClr val="000000"/>
                  </a:buClr>
                  <a:buSzPts val="1700"/>
                  <a:buFont typeface="Arial"/>
                  <a:buNone/>
                </a:pPr>
                <a:r>
                  <a:t/>
                </a:r>
                <a:endParaRPr b="0" i="0" sz="1700" u="none" cap="none" strike="noStrike">
                  <a:solidFill>
                    <a:srgbClr val="FFFFFF"/>
                  </a:solidFill>
                  <a:latin typeface="Century Gothic"/>
                  <a:ea typeface="Century Gothic"/>
                  <a:cs typeface="Century Gothic"/>
                  <a:sym typeface="Century Gothic"/>
                </a:endParaRPr>
              </a:p>
            </p:txBody>
          </p:sp>
          <p:grpSp>
            <p:nvGrpSpPr>
              <p:cNvPr id="226" name="Google Shape;226;p39"/>
              <p:cNvGrpSpPr/>
              <p:nvPr/>
            </p:nvGrpSpPr>
            <p:grpSpPr>
              <a:xfrm>
                <a:off x="4010025" y="2404738"/>
                <a:ext cx="1000725" cy="3389412"/>
                <a:chOff x="4010025" y="2404738"/>
                <a:chExt cx="1000725" cy="3389412"/>
              </a:xfrm>
            </p:grpSpPr>
            <p:pic>
              <p:nvPicPr>
                <p:cNvPr id="227" name="Google Shape;227;p39"/>
                <p:cNvPicPr preferRelativeResize="0"/>
                <p:nvPr/>
              </p:nvPicPr>
              <p:blipFill rotWithShape="1">
                <a:blip r:embed="rId7">
                  <a:alphaModFix/>
                </a:blip>
                <a:srcRect b="0" l="0" r="0" t="0"/>
                <a:stretch/>
              </p:blipFill>
              <p:spPr>
                <a:xfrm>
                  <a:off x="4010025" y="4519950"/>
                  <a:ext cx="1000725" cy="562910"/>
                </a:xfrm>
                <a:prstGeom prst="rect">
                  <a:avLst/>
                </a:prstGeom>
                <a:noFill/>
                <a:ln>
                  <a:noFill/>
                </a:ln>
              </p:spPr>
            </p:pic>
            <p:pic>
              <p:nvPicPr>
                <p:cNvPr id="228" name="Google Shape;228;p39"/>
                <p:cNvPicPr preferRelativeResize="0"/>
                <p:nvPr/>
              </p:nvPicPr>
              <p:blipFill rotWithShape="1">
                <a:blip r:embed="rId8">
                  <a:alphaModFix/>
                </a:blip>
                <a:srcRect b="0" l="0" r="0" t="0"/>
                <a:stretch/>
              </p:blipFill>
              <p:spPr>
                <a:xfrm>
                  <a:off x="4228938" y="3808650"/>
                  <a:ext cx="562900" cy="562900"/>
                </a:xfrm>
                <a:prstGeom prst="rect">
                  <a:avLst/>
                </a:prstGeom>
                <a:noFill/>
                <a:ln>
                  <a:noFill/>
                </a:ln>
              </p:spPr>
            </p:pic>
            <p:pic>
              <p:nvPicPr>
                <p:cNvPr id="229" name="Google Shape;229;p39"/>
                <p:cNvPicPr preferRelativeResize="0"/>
                <p:nvPr/>
              </p:nvPicPr>
              <p:blipFill rotWithShape="1">
                <a:blip r:embed="rId9">
                  <a:alphaModFix/>
                </a:blip>
                <a:srcRect b="0" l="0" r="0" t="0"/>
                <a:stretch/>
              </p:blipFill>
              <p:spPr>
                <a:xfrm>
                  <a:off x="4228950" y="5231250"/>
                  <a:ext cx="562900" cy="562900"/>
                </a:xfrm>
                <a:prstGeom prst="rect">
                  <a:avLst/>
                </a:prstGeom>
                <a:noFill/>
                <a:ln>
                  <a:noFill/>
                </a:ln>
              </p:spPr>
            </p:pic>
            <p:pic>
              <p:nvPicPr>
                <p:cNvPr id="230" name="Google Shape;230;p39"/>
                <p:cNvPicPr preferRelativeResize="0"/>
                <p:nvPr/>
              </p:nvPicPr>
              <p:blipFill rotWithShape="1">
                <a:blip r:embed="rId10">
                  <a:alphaModFix/>
                </a:blip>
                <a:srcRect b="0" l="0" r="0" t="0"/>
                <a:stretch/>
              </p:blipFill>
              <p:spPr>
                <a:xfrm>
                  <a:off x="4228950" y="3097350"/>
                  <a:ext cx="562896" cy="562896"/>
                </a:xfrm>
                <a:prstGeom prst="rect">
                  <a:avLst/>
                </a:prstGeom>
                <a:noFill/>
                <a:ln>
                  <a:noFill/>
                </a:ln>
              </p:spPr>
            </p:pic>
            <p:pic>
              <p:nvPicPr>
                <p:cNvPr id="231" name="Google Shape;231;p39"/>
                <p:cNvPicPr preferRelativeResize="0"/>
                <p:nvPr/>
              </p:nvPicPr>
              <p:blipFill rotWithShape="1">
                <a:blip r:embed="rId11">
                  <a:alphaModFix/>
                </a:blip>
                <a:srcRect b="0" l="0" r="0" t="0"/>
                <a:stretch/>
              </p:blipFill>
              <p:spPr>
                <a:xfrm>
                  <a:off x="4228950" y="2404738"/>
                  <a:ext cx="562900" cy="544212"/>
                </a:xfrm>
                <a:prstGeom prst="rect">
                  <a:avLst/>
                </a:prstGeom>
                <a:noFill/>
                <a:ln>
                  <a:noFill/>
                </a:ln>
              </p:spPr>
            </p:pic>
          </p:gr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Land Acknowledgement</a:t>
            </a:r>
            <a:endParaRPr>
              <a:latin typeface="Century Gothic"/>
              <a:ea typeface="Century Gothic"/>
              <a:cs typeface="Century Gothic"/>
              <a:sym typeface="Century Gothic"/>
            </a:endParaRPr>
          </a:p>
        </p:txBody>
      </p:sp>
      <p:sp>
        <p:nvSpPr>
          <p:cNvPr id="80" name="Google Shape;80;p15"/>
          <p:cNvSpPr txBox="1"/>
          <p:nvPr>
            <p:ph idx="1" type="body"/>
          </p:nvPr>
        </p:nvSpPr>
        <p:spPr>
          <a:xfrm>
            <a:off x="471900" y="1842875"/>
            <a:ext cx="8222100" cy="27102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Clr>
                <a:srgbClr val="000000"/>
              </a:buClr>
              <a:buSzPts val="605"/>
              <a:buFont typeface="Arial"/>
              <a:buNone/>
            </a:pPr>
            <a:r>
              <a:rPr lang="en" sz="1820">
                <a:solidFill>
                  <a:srgbClr val="000000"/>
                </a:solidFill>
                <a:latin typeface="Century Gothic"/>
                <a:ea typeface="Century Gothic"/>
                <a:cs typeface="Century Gothic"/>
                <a:sym typeface="Century Gothic"/>
              </a:rPr>
              <a:t>We respectfully acknowledge the land currently occupied by Folsom Lake College as the traditional home of the sovereign Nisenan, Maidu and Miwok peoples who have a unique and enduring relationship stewarding this land since time immemorial. Despite colonization, occupation and genocide, the Nisenan, Maidu and Miwok people continue and thrive in their resilience and self-determination. We celebrate and recognize our Nisenan, Maidu and Miwok tribal neighbors and honor their sustained existence.</a:t>
            </a:r>
            <a:endParaRPr sz="1820">
              <a:solidFill>
                <a:srgbClr val="000000"/>
              </a:solidFill>
              <a:latin typeface="Century Gothic"/>
              <a:ea typeface="Century Gothic"/>
              <a:cs typeface="Century Gothic"/>
              <a:sym typeface="Century Gothic"/>
            </a:endParaRPr>
          </a:p>
          <a:p>
            <a:pPr indent="0" lvl="0" marL="457200" rtl="0" algn="l">
              <a:lnSpc>
                <a:spcPct val="95000"/>
              </a:lnSpc>
              <a:spcBef>
                <a:spcPts val="0"/>
              </a:spcBef>
              <a:spcAft>
                <a:spcPts val="0"/>
              </a:spcAft>
              <a:buClr>
                <a:srgbClr val="000000"/>
              </a:buClr>
              <a:buSzPts val="605"/>
              <a:buFont typeface="Arial"/>
              <a:buNone/>
            </a:pPr>
            <a:r>
              <a:t/>
            </a:r>
            <a:endParaRPr sz="1820">
              <a:solidFill>
                <a:srgbClr val="000000"/>
              </a:solidFill>
              <a:latin typeface="Century Gothic"/>
              <a:ea typeface="Century Gothic"/>
              <a:cs typeface="Century Gothic"/>
              <a:sym typeface="Century Gothic"/>
            </a:endParaRPr>
          </a:p>
          <a:p>
            <a:pPr indent="0" lvl="0" marL="0" rtl="0" algn="l">
              <a:lnSpc>
                <a:spcPct val="95000"/>
              </a:lnSpc>
              <a:spcBef>
                <a:spcPts val="0"/>
              </a:spcBef>
              <a:spcAft>
                <a:spcPts val="0"/>
              </a:spcAft>
              <a:buClr>
                <a:srgbClr val="000000"/>
              </a:buClr>
              <a:buSzPts val="605"/>
              <a:buFont typeface="Arial"/>
              <a:buNone/>
            </a:pPr>
            <a:r>
              <a:rPr lang="en" sz="1820">
                <a:solidFill>
                  <a:srgbClr val="000000"/>
                </a:solidFill>
                <a:latin typeface="Century Gothic"/>
                <a:ea typeface="Century Gothic"/>
                <a:cs typeface="Century Gothic"/>
                <a:sym typeface="Century Gothic"/>
              </a:rPr>
              <a:t>We honor and acknowledge early migrant and laboring communities of color who built the foundations of these regional lands.</a:t>
            </a:r>
            <a:endParaRPr sz="2600">
              <a:solidFill>
                <a:srgbClr val="000000"/>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Black Solidarity Statement</a:t>
            </a:r>
            <a:endParaRPr>
              <a:latin typeface="Century Gothic"/>
              <a:ea typeface="Century Gothic"/>
              <a:cs typeface="Century Gothic"/>
              <a:sym typeface="Century Gothic"/>
            </a:endParaRPr>
          </a:p>
        </p:txBody>
      </p:sp>
      <p:sp>
        <p:nvSpPr>
          <p:cNvPr id="86" name="Google Shape;86;p16"/>
          <p:cNvSpPr txBox="1"/>
          <p:nvPr>
            <p:ph idx="1" type="body"/>
          </p:nvPr>
        </p:nvSpPr>
        <p:spPr>
          <a:xfrm>
            <a:off x="184900" y="1832150"/>
            <a:ext cx="8757600" cy="27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000000"/>
                </a:solidFill>
                <a:latin typeface="Century Gothic"/>
                <a:ea typeface="Century Gothic"/>
                <a:cs typeface="Century Gothic"/>
                <a:sym typeface="Century Gothic"/>
              </a:rPr>
              <a:t>Together we stand in solidarity with our Black community, and our students, faculty, staff, and administrators, to fight against systemic inequity, injustice, and racism, which is resulting in untimely deaths and immense suffering in the Black community.</a:t>
            </a:r>
            <a:endParaRPr sz="2000">
              <a:solidFill>
                <a:srgbClr val="000000"/>
              </a:solidFill>
              <a:latin typeface="Century Gothic"/>
              <a:ea typeface="Century Gothic"/>
              <a:cs typeface="Century Gothic"/>
              <a:sym typeface="Century Gothic"/>
            </a:endParaRPr>
          </a:p>
          <a:p>
            <a:pPr indent="0" lvl="0" marL="0" rtl="0" algn="l">
              <a:spcBef>
                <a:spcPts val="1600"/>
              </a:spcBef>
              <a:spcAft>
                <a:spcPts val="0"/>
              </a:spcAft>
              <a:buNone/>
            </a:pPr>
            <a:r>
              <a:rPr lang="en" sz="2000">
                <a:solidFill>
                  <a:srgbClr val="000000"/>
                </a:solidFill>
                <a:latin typeface="Century Gothic"/>
                <a:ea typeface="Century Gothic"/>
                <a:cs typeface="Century Gothic"/>
                <a:sym typeface="Century Gothic"/>
              </a:rPr>
              <a:t>We understand that in addition to the disproportionate impact of COVID-19 on Black and POC communities, we must address racism and white supremacy within ourselves, our communities, and our colleges.</a:t>
            </a:r>
            <a:endParaRPr sz="2000">
              <a:solidFill>
                <a:srgbClr val="000000"/>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460950" y="953325"/>
            <a:ext cx="9144000" cy="60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990"/>
              <a:buFont typeface="Arial"/>
              <a:buNone/>
            </a:pPr>
            <a:r>
              <a:rPr lang="en">
                <a:solidFill>
                  <a:srgbClr val="FFFFFF"/>
                </a:solidFill>
                <a:latin typeface="Century Gothic"/>
                <a:ea typeface="Century Gothic"/>
                <a:cs typeface="Century Gothic"/>
                <a:sym typeface="Century Gothic"/>
              </a:rPr>
              <a:t>Asian Pacific Islander Solidarity Statement</a:t>
            </a:r>
            <a:endParaRPr>
              <a:solidFill>
                <a:srgbClr val="FFFFFF"/>
              </a:solidFill>
              <a:latin typeface="Century Gothic"/>
              <a:ea typeface="Century Gothic"/>
              <a:cs typeface="Century Gothic"/>
              <a:sym typeface="Century Gothic"/>
            </a:endParaRPr>
          </a:p>
          <a:p>
            <a:pPr indent="0" lvl="0" marL="0" rtl="0" algn="l">
              <a:spcBef>
                <a:spcPts val="0"/>
              </a:spcBef>
              <a:spcAft>
                <a:spcPts val="0"/>
              </a:spcAft>
              <a:buNone/>
            </a:pPr>
            <a:r>
              <a:t/>
            </a:r>
            <a:endParaRPr/>
          </a:p>
        </p:txBody>
      </p:sp>
      <p:sp>
        <p:nvSpPr>
          <p:cNvPr id="92" name="Google Shape;92;p17"/>
          <p:cNvSpPr txBox="1"/>
          <p:nvPr>
            <p:ph idx="1" type="body"/>
          </p:nvPr>
        </p:nvSpPr>
        <p:spPr>
          <a:xfrm>
            <a:off x="460950" y="1560825"/>
            <a:ext cx="8222100" cy="27102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rgbClr val="000000"/>
              </a:buClr>
              <a:buSzPts val="770"/>
              <a:buFont typeface="Arial"/>
              <a:buNone/>
            </a:pPr>
            <a:r>
              <a:rPr lang="en" sz="1552">
                <a:solidFill>
                  <a:srgbClr val="000000"/>
                </a:solidFill>
                <a:latin typeface="Century Gothic"/>
                <a:ea typeface="Century Gothic"/>
                <a:cs typeface="Century Gothic"/>
                <a:sym typeface="Century Gothic"/>
              </a:rPr>
              <a:t>Recent events have sadly once again highlighted the pervasiveness of white supremacist ideology, racism and xenophobia in California and nationwide. Americans of Asian or Pacific Islander (AAPI) ancestry share a tragic history of discrimination, racelighting, and violence with our Black, Indigenous, and other people of color allies. The recent murders in Atlanta are a heartbreaking reminder.  </a:t>
            </a:r>
            <a:endParaRPr sz="1552">
              <a:solidFill>
                <a:srgbClr val="000000"/>
              </a:solidFill>
              <a:latin typeface="Century Gothic"/>
              <a:ea typeface="Century Gothic"/>
              <a:cs typeface="Century Gothic"/>
              <a:sym typeface="Century Gothic"/>
            </a:endParaRPr>
          </a:p>
          <a:p>
            <a:pPr indent="0" lvl="0" marL="0" rtl="0" algn="l">
              <a:spcBef>
                <a:spcPts val="1200"/>
              </a:spcBef>
              <a:spcAft>
                <a:spcPts val="0"/>
              </a:spcAft>
              <a:buClr>
                <a:srgbClr val="000000"/>
              </a:buClr>
              <a:buSzPts val="770"/>
              <a:buFont typeface="Arial"/>
              <a:buNone/>
            </a:pPr>
            <a:r>
              <a:rPr lang="en" sz="1552">
                <a:solidFill>
                  <a:srgbClr val="000000"/>
                </a:solidFill>
                <a:latin typeface="Century Gothic"/>
                <a:ea typeface="Century Gothic"/>
                <a:cs typeface="Century Gothic"/>
                <a:sym typeface="Century Gothic"/>
              </a:rPr>
              <a:t>We stand in solidarity with our AAPI community, and call to end the hate that produces violence, division, and destruction. FLC Equity Center will continue to work as it says in our mission, to create a welcoming, non-judgmental environment where our campus community can learn together on how to better support our disproportionately impacted (DI) groups. </a:t>
            </a:r>
            <a:endParaRPr sz="1552">
              <a:solidFill>
                <a:srgbClr val="000000"/>
              </a:solidFill>
              <a:latin typeface="Century Gothic"/>
              <a:ea typeface="Century Gothic"/>
              <a:cs typeface="Century Gothic"/>
              <a:sym typeface="Century Gothic"/>
            </a:endParaRPr>
          </a:p>
          <a:p>
            <a:pPr indent="0" lvl="0" marL="0" rtl="0" algn="l">
              <a:spcBef>
                <a:spcPts val="1200"/>
              </a:spcBef>
              <a:spcAft>
                <a:spcPts val="1600"/>
              </a:spcAft>
              <a:buNone/>
            </a:pPr>
            <a:r>
              <a:t/>
            </a:r>
            <a:endParaRPr>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EQUITY CENTER</a:t>
            </a:r>
            <a:endParaRPr>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Our Mission Statement</a:t>
            </a:r>
            <a:endParaRPr>
              <a:latin typeface="Century Gothic"/>
              <a:ea typeface="Century Gothic"/>
              <a:cs typeface="Century Gothic"/>
              <a:sym typeface="Century Gothic"/>
            </a:endParaRPr>
          </a:p>
        </p:txBody>
      </p:sp>
      <p:sp>
        <p:nvSpPr>
          <p:cNvPr id="103" name="Google Shape;103;p19"/>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 sz="3100">
                <a:solidFill>
                  <a:srgbClr val="000000"/>
                </a:solidFill>
                <a:latin typeface="Century Gothic"/>
                <a:ea typeface="Century Gothic"/>
                <a:cs typeface="Century Gothic"/>
                <a:sym typeface="Century Gothic"/>
              </a:rPr>
              <a:t>To build a diverse campus </a:t>
            </a:r>
            <a:endParaRPr sz="3100">
              <a:solidFill>
                <a:srgbClr val="000000"/>
              </a:solidFill>
              <a:latin typeface="Century Gothic"/>
              <a:ea typeface="Century Gothic"/>
              <a:cs typeface="Century Gothic"/>
              <a:sym typeface="Century Gothic"/>
            </a:endParaRPr>
          </a:p>
          <a:p>
            <a:pPr indent="0" lvl="0" marL="0" rtl="0" algn="ctr">
              <a:lnSpc>
                <a:spcPct val="120000"/>
              </a:lnSpc>
              <a:spcBef>
                <a:spcPts val="0"/>
              </a:spcBef>
              <a:spcAft>
                <a:spcPts val="0"/>
              </a:spcAft>
              <a:buNone/>
            </a:pPr>
            <a:r>
              <a:rPr lang="en" sz="3100">
                <a:solidFill>
                  <a:srgbClr val="000000"/>
                </a:solidFill>
                <a:latin typeface="Century Gothic"/>
                <a:ea typeface="Century Gothic"/>
                <a:cs typeface="Century Gothic"/>
                <a:sym typeface="Century Gothic"/>
              </a:rPr>
              <a:t>that fosters success through </a:t>
            </a:r>
            <a:endParaRPr sz="3100">
              <a:solidFill>
                <a:srgbClr val="000000"/>
              </a:solidFill>
              <a:latin typeface="Century Gothic"/>
              <a:ea typeface="Century Gothic"/>
              <a:cs typeface="Century Gothic"/>
              <a:sym typeface="Century Gothic"/>
            </a:endParaRPr>
          </a:p>
          <a:p>
            <a:pPr indent="0" lvl="0" marL="0" rtl="0" algn="ctr">
              <a:lnSpc>
                <a:spcPct val="120000"/>
              </a:lnSpc>
              <a:spcBef>
                <a:spcPts val="0"/>
              </a:spcBef>
              <a:spcAft>
                <a:spcPts val="0"/>
              </a:spcAft>
              <a:buNone/>
            </a:pPr>
            <a:r>
              <a:rPr lang="en" sz="3100">
                <a:solidFill>
                  <a:srgbClr val="000000"/>
                </a:solidFill>
                <a:latin typeface="Century Gothic"/>
                <a:ea typeface="Century Gothic"/>
                <a:cs typeface="Century Gothic"/>
                <a:sym typeface="Century Gothic"/>
              </a:rPr>
              <a:t>equitable educational opportunities, culturally relevant support, </a:t>
            </a:r>
            <a:endParaRPr sz="3100">
              <a:solidFill>
                <a:srgbClr val="000000"/>
              </a:solidFill>
              <a:latin typeface="Century Gothic"/>
              <a:ea typeface="Century Gothic"/>
              <a:cs typeface="Century Gothic"/>
              <a:sym typeface="Century Gothic"/>
            </a:endParaRPr>
          </a:p>
          <a:p>
            <a:pPr indent="0" lvl="0" marL="0" rtl="0" algn="ctr">
              <a:lnSpc>
                <a:spcPct val="120000"/>
              </a:lnSpc>
              <a:spcBef>
                <a:spcPts val="0"/>
              </a:spcBef>
              <a:spcAft>
                <a:spcPts val="0"/>
              </a:spcAft>
              <a:buNone/>
            </a:pPr>
            <a:r>
              <a:rPr lang="en" sz="3100">
                <a:solidFill>
                  <a:srgbClr val="000000"/>
                </a:solidFill>
                <a:latin typeface="Century Gothic"/>
                <a:ea typeface="Century Gothic"/>
                <a:cs typeface="Century Gothic"/>
                <a:sym typeface="Century Gothic"/>
              </a:rPr>
              <a:t>and intersectional inclusion.</a:t>
            </a:r>
            <a:endParaRPr b="1" sz="3100">
              <a:solidFill>
                <a:srgbClr val="000000"/>
              </a:solidFill>
              <a:latin typeface="Century Gothic"/>
              <a:ea typeface="Century Gothic"/>
              <a:cs typeface="Century Gothic"/>
              <a:sym typeface="Century Gothic"/>
            </a:endParaRPr>
          </a:p>
          <a:p>
            <a:pPr indent="0" lvl="0" marL="0" rtl="0" algn="l">
              <a:spcBef>
                <a:spcPts val="0"/>
              </a:spcBef>
              <a:spcAft>
                <a:spcPts val="1600"/>
              </a:spcAft>
              <a:buNone/>
            </a:pPr>
            <a:r>
              <a:t/>
            </a:r>
            <a:endParaRPr sz="1900">
              <a:solidFill>
                <a:srgbClr val="0000FF"/>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Equity Center: Services </a:t>
            </a:r>
            <a:endParaRPr>
              <a:latin typeface="Century Gothic"/>
              <a:ea typeface="Century Gothic"/>
              <a:cs typeface="Century Gothic"/>
              <a:sym typeface="Century Gothic"/>
            </a:endParaRPr>
          </a:p>
        </p:txBody>
      </p:sp>
      <p:sp>
        <p:nvSpPr>
          <p:cNvPr id="109" name="Google Shape;109;p20"/>
          <p:cNvSpPr txBox="1"/>
          <p:nvPr/>
        </p:nvSpPr>
        <p:spPr>
          <a:xfrm>
            <a:off x="268025" y="1848525"/>
            <a:ext cx="4257600" cy="3421800"/>
          </a:xfrm>
          <a:prstGeom prst="rect">
            <a:avLst/>
          </a:prstGeom>
          <a:noFill/>
          <a:ln>
            <a:noFill/>
          </a:ln>
        </p:spPr>
        <p:txBody>
          <a:bodyPr anchorCtr="0" anchor="t" bIns="45700" lIns="91425" spcFirstLastPara="1" rIns="91425" wrap="square" tIns="45700">
            <a:noAutofit/>
          </a:bodyPr>
          <a:lstStyle/>
          <a:p>
            <a:pPr indent="-342900" lvl="0" marL="457200" rtl="0" algn="l">
              <a:lnSpc>
                <a:spcPct val="115000"/>
              </a:lnSpc>
              <a:spcBef>
                <a:spcPts val="0"/>
              </a:spcBef>
              <a:spcAft>
                <a:spcPts val="0"/>
              </a:spcAft>
              <a:buClr>
                <a:srgbClr val="000000"/>
              </a:buClr>
              <a:buSzPts val="1800"/>
              <a:buFont typeface="Roboto"/>
              <a:buChar char="●"/>
            </a:pPr>
            <a:r>
              <a:rPr b="1" lang="en" sz="1800">
                <a:latin typeface="Century Gothic"/>
                <a:ea typeface="Century Gothic"/>
                <a:cs typeface="Century Gothic"/>
                <a:sym typeface="Century Gothic"/>
              </a:rPr>
              <a:t>Build community</a:t>
            </a:r>
            <a:r>
              <a:rPr lang="en" sz="1800">
                <a:latin typeface="Century Gothic"/>
                <a:ea typeface="Century Gothic"/>
                <a:cs typeface="Century Gothic"/>
                <a:sym typeface="Century Gothic"/>
              </a:rPr>
              <a:t>, get engaged, collaborate with equity-minded students, staff, faculty, admin </a:t>
            </a:r>
            <a:endParaRPr sz="1800">
              <a:latin typeface="Century Gothic"/>
              <a:ea typeface="Century Gothic"/>
              <a:cs typeface="Century Gothic"/>
              <a:sym typeface="Century Gothic"/>
            </a:endParaRPr>
          </a:p>
          <a:p>
            <a:pPr indent="-342900" lvl="0" marL="457200" rtl="0" algn="l">
              <a:lnSpc>
                <a:spcPct val="115000"/>
              </a:lnSpc>
              <a:spcBef>
                <a:spcPts val="0"/>
              </a:spcBef>
              <a:spcAft>
                <a:spcPts val="0"/>
              </a:spcAft>
              <a:buClr>
                <a:srgbClr val="000000"/>
              </a:buClr>
              <a:buSzPts val="1800"/>
              <a:buFont typeface="Calibri"/>
              <a:buChar char="●"/>
            </a:pPr>
            <a:r>
              <a:rPr b="1" lang="en" sz="1800">
                <a:latin typeface="Century Gothic"/>
                <a:ea typeface="Century Gothic"/>
                <a:cs typeface="Century Gothic"/>
                <a:sym typeface="Century Gothic"/>
              </a:rPr>
              <a:t>Facilitate</a:t>
            </a:r>
            <a:r>
              <a:rPr lang="en" sz="1800">
                <a:latin typeface="Century Gothic"/>
                <a:ea typeface="Century Gothic"/>
                <a:cs typeface="Century Gothic"/>
                <a:sym typeface="Century Gothic"/>
              </a:rPr>
              <a:t> events, workshops, and trainings</a:t>
            </a:r>
            <a:endParaRPr sz="1800">
              <a:latin typeface="Century Gothic"/>
              <a:ea typeface="Century Gothic"/>
              <a:cs typeface="Century Gothic"/>
              <a:sym typeface="Century Gothic"/>
            </a:endParaRPr>
          </a:p>
          <a:p>
            <a:pPr indent="-342900" lvl="0" marL="457200" rtl="0" algn="l">
              <a:lnSpc>
                <a:spcPct val="115000"/>
              </a:lnSpc>
              <a:spcBef>
                <a:spcPts val="0"/>
              </a:spcBef>
              <a:spcAft>
                <a:spcPts val="0"/>
              </a:spcAft>
              <a:buClr>
                <a:srgbClr val="000000"/>
              </a:buClr>
              <a:buSzPts val="1800"/>
              <a:buFont typeface="Century Gothic"/>
              <a:buChar char="●"/>
            </a:pPr>
            <a:r>
              <a:rPr lang="en" sz="1800">
                <a:latin typeface="Century Gothic"/>
                <a:ea typeface="Century Gothic"/>
                <a:cs typeface="Century Gothic"/>
                <a:sym typeface="Century Gothic"/>
              </a:rPr>
              <a:t>Provide </a:t>
            </a:r>
            <a:r>
              <a:rPr b="1" lang="en" sz="1800">
                <a:latin typeface="Century Gothic"/>
                <a:ea typeface="Century Gothic"/>
                <a:cs typeface="Century Gothic"/>
                <a:sym typeface="Century Gothic"/>
              </a:rPr>
              <a:t>confidential spaces</a:t>
            </a:r>
            <a:r>
              <a:rPr lang="en" sz="1800">
                <a:latin typeface="Century Gothic"/>
                <a:ea typeface="Century Gothic"/>
                <a:cs typeface="Century Gothic"/>
                <a:sym typeface="Century Gothic"/>
              </a:rPr>
              <a:t> and refer students who need </a:t>
            </a:r>
            <a:r>
              <a:rPr b="1" lang="en" sz="1800">
                <a:latin typeface="Century Gothic"/>
                <a:ea typeface="Century Gothic"/>
                <a:cs typeface="Century Gothic"/>
                <a:sym typeface="Century Gothic"/>
              </a:rPr>
              <a:t>support</a:t>
            </a:r>
            <a:endParaRPr b="1" sz="1800">
              <a:latin typeface="Century Gothic"/>
              <a:ea typeface="Century Gothic"/>
              <a:cs typeface="Century Gothic"/>
              <a:sym typeface="Century Gothic"/>
            </a:endParaRPr>
          </a:p>
          <a:p>
            <a:pPr indent="-342900" lvl="0" marL="457200" rtl="0" algn="l">
              <a:lnSpc>
                <a:spcPct val="115000"/>
              </a:lnSpc>
              <a:spcBef>
                <a:spcPts val="0"/>
              </a:spcBef>
              <a:spcAft>
                <a:spcPts val="0"/>
              </a:spcAft>
              <a:buClr>
                <a:srgbClr val="000000"/>
              </a:buClr>
              <a:buSzPts val="1800"/>
              <a:buFont typeface="Century Gothic"/>
              <a:buChar char="●"/>
            </a:pPr>
            <a:r>
              <a:rPr b="1" lang="en" sz="1800">
                <a:solidFill>
                  <a:srgbClr val="000000"/>
                </a:solidFill>
                <a:latin typeface="Century Gothic"/>
                <a:ea typeface="Century Gothic"/>
                <a:cs typeface="Century Gothic"/>
                <a:sym typeface="Century Gothic"/>
              </a:rPr>
              <a:t>Help improve campus climate</a:t>
            </a:r>
            <a:r>
              <a:rPr lang="en" sz="1800">
                <a:solidFill>
                  <a:srgbClr val="000000"/>
                </a:solidFill>
                <a:latin typeface="Century Gothic"/>
                <a:ea typeface="Century Gothic"/>
                <a:cs typeface="Century Gothic"/>
                <a:sym typeface="Century Gothic"/>
              </a:rPr>
              <a:t> and reach equity-related goals</a:t>
            </a:r>
            <a:endParaRPr sz="2600">
              <a:latin typeface="Century Gothic"/>
              <a:ea typeface="Century Gothic"/>
              <a:cs typeface="Century Gothic"/>
              <a:sym typeface="Century Gothic"/>
            </a:endParaRPr>
          </a:p>
        </p:txBody>
      </p:sp>
      <p:sp>
        <p:nvSpPr>
          <p:cNvPr id="110" name="Google Shape;110;p20"/>
          <p:cNvSpPr txBox="1"/>
          <p:nvPr/>
        </p:nvSpPr>
        <p:spPr>
          <a:xfrm>
            <a:off x="4834275" y="1749225"/>
            <a:ext cx="3974100" cy="333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 sz="2000">
                <a:latin typeface="Century Gothic"/>
                <a:ea typeface="Century Gothic"/>
                <a:cs typeface="Century Gothic"/>
                <a:sym typeface="Century Gothic"/>
              </a:rPr>
              <a:t>W</a:t>
            </a:r>
            <a:r>
              <a:rPr b="1" lang="en" sz="1700">
                <a:latin typeface="Century Gothic"/>
                <a:ea typeface="Century Gothic"/>
                <a:cs typeface="Century Gothic"/>
                <a:sym typeface="Century Gothic"/>
              </a:rPr>
              <a:t>eekly Drop-In Support</a:t>
            </a:r>
            <a:endParaRPr b="1" sz="1700">
              <a:latin typeface="Century Gothic"/>
              <a:ea typeface="Century Gothic"/>
              <a:cs typeface="Century Gothic"/>
              <a:sym typeface="Century Gothic"/>
            </a:endParaRPr>
          </a:p>
          <a:p>
            <a:pPr indent="-336550" lvl="0" marL="457200" rtl="0" algn="l">
              <a:lnSpc>
                <a:spcPct val="115000"/>
              </a:lnSpc>
              <a:spcBef>
                <a:spcPts val="1600"/>
              </a:spcBef>
              <a:spcAft>
                <a:spcPts val="0"/>
              </a:spcAft>
              <a:buClr>
                <a:srgbClr val="000000"/>
              </a:buClr>
              <a:buSzPts val="1700"/>
              <a:buFont typeface="Merriweather"/>
              <a:buChar char="●"/>
            </a:pPr>
            <a:r>
              <a:rPr b="1" lang="en" sz="1700">
                <a:latin typeface="Century Gothic"/>
                <a:ea typeface="Century Gothic"/>
                <a:cs typeface="Century Gothic"/>
                <a:sym typeface="Century Gothic"/>
              </a:rPr>
              <a:t>Academic Counseling: </a:t>
            </a:r>
            <a:r>
              <a:rPr lang="en" sz="1700">
                <a:latin typeface="Century Gothic"/>
                <a:ea typeface="Century Gothic"/>
                <a:cs typeface="Century Gothic"/>
                <a:sym typeface="Century Gothic"/>
              </a:rPr>
              <a:t>rotation of FLC Academic Counselors</a:t>
            </a:r>
            <a:endParaRPr sz="1700">
              <a:latin typeface="Century Gothic"/>
              <a:ea typeface="Century Gothic"/>
              <a:cs typeface="Century Gothic"/>
              <a:sym typeface="Century Gothic"/>
            </a:endParaRPr>
          </a:p>
          <a:p>
            <a:pPr indent="-336550" lvl="0" marL="457200" rtl="0" algn="l">
              <a:lnSpc>
                <a:spcPct val="115000"/>
              </a:lnSpc>
              <a:spcBef>
                <a:spcPts val="0"/>
              </a:spcBef>
              <a:spcAft>
                <a:spcPts val="0"/>
              </a:spcAft>
              <a:buClr>
                <a:srgbClr val="000000"/>
              </a:buClr>
              <a:buSzPts val="1700"/>
              <a:buFont typeface="Roboto"/>
              <a:buChar char="●"/>
            </a:pPr>
            <a:r>
              <a:rPr b="1" lang="en" sz="1700">
                <a:latin typeface="Century Gothic"/>
                <a:ea typeface="Century Gothic"/>
                <a:cs typeface="Century Gothic"/>
                <a:sym typeface="Century Gothic"/>
              </a:rPr>
              <a:t>Mental Health Support:</a:t>
            </a:r>
            <a:r>
              <a:rPr lang="en" sz="1700">
                <a:latin typeface="Century Gothic"/>
                <a:ea typeface="Century Gothic"/>
                <a:cs typeface="Century Gothic"/>
                <a:sym typeface="Century Gothic"/>
              </a:rPr>
              <a:t> Licensed Psychologist, Dr. Tameka Jackson</a:t>
            </a:r>
            <a:endParaRPr sz="1700">
              <a:latin typeface="Century Gothic"/>
              <a:ea typeface="Century Gothic"/>
              <a:cs typeface="Century Gothic"/>
              <a:sym typeface="Century Gothic"/>
            </a:endParaRPr>
          </a:p>
          <a:p>
            <a:pPr indent="-336550" lvl="0" marL="457200" rtl="0" algn="l">
              <a:lnSpc>
                <a:spcPct val="115000"/>
              </a:lnSpc>
              <a:spcBef>
                <a:spcPts val="0"/>
              </a:spcBef>
              <a:spcAft>
                <a:spcPts val="0"/>
              </a:spcAft>
              <a:buClr>
                <a:srgbClr val="000000"/>
              </a:buClr>
              <a:buSzPts val="1700"/>
              <a:buFont typeface="Calibri"/>
              <a:buChar char="●"/>
            </a:pPr>
            <a:r>
              <a:rPr b="1" lang="en" sz="1700">
                <a:latin typeface="Century Gothic"/>
                <a:ea typeface="Century Gothic"/>
                <a:cs typeface="Century Gothic"/>
                <a:sym typeface="Century Gothic"/>
              </a:rPr>
              <a:t>Jobs and Internship Support</a:t>
            </a:r>
            <a:r>
              <a:rPr lang="en" sz="1700">
                <a:latin typeface="Century Gothic"/>
                <a:ea typeface="Century Gothic"/>
                <a:cs typeface="Century Gothic"/>
                <a:sym typeface="Century Gothic"/>
              </a:rPr>
              <a:t>: Julie Collier and Ashley Slovak</a:t>
            </a:r>
            <a:endParaRPr sz="1700">
              <a:latin typeface="Century Gothic"/>
              <a:ea typeface="Century Gothic"/>
              <a:cs typeface="Century Gothic"/>
              <a:sym typeface="Century Gothic"/>
            </a:endParaRPr>
          </a:p>
          <a:p>
            <a:pPr indent="-336550" lvl="0" marL="457200" rtl="0" algn="l">
              <a:lnSpc>
                <a:spcPct val="115000"/>
              </a:lnSpc>
              <a:spcBef>
                <a:spcPts val="0"/>
              </a:spcBef>
              <a:spcAft>
                <a:spcPts val="0"/>
              </a:spcAft>
              <a:buClr>
                <a:srgbClr val="000000"/>
              </a:buClr>
              <a:buSzPts val="1700"/>
              <a:buFont typeface="Merriweather"/>
              <a:buChar char="●"/>
            </a:pPr>
            <a:r>
              <a:rPr b="1" lang="en" sz="1700">
                <a:latin typeface="Century Gothic"/>
                <a:ea typeface="Century Gothic"/>
                <a:cs typeface="Century Gothic"/>
                <a:sym typeface="Century Gothic"/>
              </a:rPr>
              <a:t>Faculty Coordinator/Office Hours</a:t>
            </a:r>
            <a:r>
              <a:rPr lang="en" sz="1700">
                <a:latin typeface="Century Gothic"/>
                <a:ea typeface="Century Gothic"/>
                <a:cs typeface="Century Gothic"/>
                <a:sym typeface="Century Gothic"/>
              </a:rPr>
              <a:t>: Dr. Victoire Chochezi</a:t>
            </a:r>
            <a:endParaRPr sz="1700">
              <a:latin typeface="Century Gothic"/>
              <a:ea typeface="Century Gothic"/>
              <a:cs typeface="Century Gothic"/>
              <a:sym typeface="Century Gothic"/>
            </a:endParaRPr>
          </a:p>
          <a:p>
            <a:pPr indent="0" lvl="0" marL="457200" rtl="0" algn="l">
              <a:lnSpc>
                <a:spcPct val="115000"/>
              </a:lnSpc>
              <a:spcBef>
                <a:spcPts val="1600"/>
              </a:spcBef>
              <a:spcAft>
                <a:spcPts val="0"/>
              </a:spcAft>
              <a:buNone/>
            </a:pPr>
            <a:r>
              <a:t/>
            </a:r>
            <a:endParaRPr b="1" sz="1700">
              <a:latin typeface="Calibri"/>
              <a:ea typeface="Calibri"/>
              <a:cs typeface="Calibri"/>
              <a:sym typeface="Calibri"/>
            </a:endParaRPr>
          </a:p>
          <a:p>
            <a:pPr indent="0" lvl="0" marL="457200" rtl="0" algn="l">
              <a:lnSpc>
                <a:spcPct val="115000"/>
              </a:lnSpc>
              <a:spcBef>
                <a:spcPts val="0"/>
              </a:spcBef>
              <a:spcAft>
                <a:spcPts val="0"/>
              </a:spcAft>
              <a:buNone/>
            </a:pPr>
            <a:r>
              <a:t/>
            </a:r>
            <a:endParaRPr sz="32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21"/>
          <p:cNvPicPr preferRelativeResize="0"/>
          <p:nvPr/>
        </p:nvPicPr>
        <p:blipFill>
          <a:blip r:embed="rId3">
            <a:alphaModFix/>
          </a:blip>
          <a:stretch>
            <a:fillRect/>
          </a:stretch>
        </p:blipFill>
        <p:spPr>
          <a:xfrm>
            <a:off x="2152650" y="152400"/>
            <a:ext cx="4838700" cy="4838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